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10"/>
  </p:notesMasterIdLst>
  <p:sldIdLst>
    <p:sldId id="256" r:id="rId2"/>
    <p:sldId id="259" r:id="rId3"/>
    <p:sldId id="271" r:id="rId4"/>
    <p:sldId id="261" r:id="rId5"/>
    <p:sldId id="260" r:id="rId6"/>
    <p:sldId id="270" r:id="rId7"/>
    <p:sldId id="262" r:id="rId8"/>
    <p:sldId id="267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A3B001-F7FC-41FD-9677-7CEFA6C77C10}" type="datetimeFigureOut">
              <a:rPr lang="en-US" smtClean="0"/>
              <a:pPr/>
              <a:t>4/10/2013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47D876-645D-408E-83B8-A8BD324FDE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654955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5376A-E8FC-4119-AA17-52DDE1E64A36}" type="datetime1">
              <a:rPr lang="en-US" smtClean="0"/>
              <a:pPr/>
              <a:t>4/10/2013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970F5-4335-40CF-A424-37DB1B981890}" type="datetime1">
              <a:rPr lang="en-US" smtClean="0"/>
              <a:pPr/>
              <a:t>4/10/2013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77048-FB6E-4DEA-8750-46E8BE012585}" type="datetime1">
              <a:rPr lang="en-US" smtClean="0"/>
              <a:pPr/>
              <a:t>4/10/2013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0ED74-EE48-4FA0-8F3D-1CEF02200DC6}" type="datetime1">
              <a:rPr lang="en-US" smtClean="0"/>
              <a:pPr/>
              <a:t>4/10/2013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2BD57-5840-417F-8E90-6758E4F70173}" type="datetime1">
              <a:rPr lang="en-US" smtClean="0"/>
              <a:pPr/>
              <a:t>4/10/2013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7FC34-59E5-4911-8F21-B687F613A485}" type="datetime1">
              <a:rPr lang="en-US" smtClean="0"/>
              <a:pPr/>
              <a:t>4/10/2013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531C9-7934-4CAB-B06C-93A33F67C403}" type="datetime1">
              <a:rPr lang="en-US" smtClean="0"/>
              <a:pPr/>
              <a:t>4/10/2013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D1AE4-B97C-49D2-A0F2-4E68B4D4678C}" type="datetime1">
              <a:rPr lang="en-US" smtClean="0"/>
              <a:pPr/>
              <a:t>4/10/2013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91018-E579-41A2-B9CB-09FB13E182FE}" type="datetime1">
              <a:rPr lang="en-US" smtClean="0"/>
              <a:pPr/>
              <a:t>4/10/2013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6B7F5-4D91-454D-A18A-54A72684D5CC}" type="datetime1">
              <a:rPr lang="en-US" smtClean="0"/>
              <a:pPr/>
              <a:t>4/10/2013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FDC1B103-3E70-411F-9307-C76D56420ADB}" type="datetime1">
              <a:rPr lang="en-US" smtClean="0"/>
              <a:pPr/>
              <a:t>4/10/2013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8CC73FF-C165-4CD1-BDB5-6044E6915AEF}" type="datetime1">
              <a:rPr lang="en-US" smtClean="0"/>
              <a:pPr/>
              <a:t>4/10/2013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Linux Permissions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Engineering Secure Software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Linux File Permissions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5029200"/>
          </a:xfrm>
        </p:spPr>
        <p:txBody>
          <a:bodyPr>
            <a:normAutofit fontScale="55000" lnSpcReduction="20000"/>
          </a:bodyPr>
          <a:lstStyle/>
          <a:p>
            <a:r>
              <a:rPr lang="en-US" sz="3800" dirty="0" smtClean="0"/>
              <a:t>Each file and directory has bits for..</a:t>
            </a:r>
          </a:p>
          <a:p>
            <a:pPr lvl="1"/>
            <a:r>
              <a:rPr lang="en-US" sz="3200" dirty="0" smtClean="0"/>
              <a:t>Read, Write, Execute: </a:t>
            </a:r>
            <a:r>
              <a:rPr lang="en-US" sz="3200" dirty="0" err="1" smtClean="0"/>
              <a:t>rwx</a:t>
            </a:r>
            <a:r>
              <a:rPr lang="en-US" sz="3200" dirty="0" smtClean="0"/>
              <a:t> </a:t>
            </a:r>
          </a:p>
          <a:p>
            <a:pPr lvl="1"/>
            <a:r>
              <a:rPr lang="en-US" sz="3200" dirty="0" smtClean="0"/>
              <a:t>Files: works as it sounds</a:t>
            </a:r>
          </a:p>
          <a:p>
            <a:pPr lvl="1"/>
            <a:endParaRPr lang="en-US" sz="3200" dirty="0" smtClean="0">
              <a:sym typeface="Wingdings" pitchFamily="2" charset="2"/>
            </a:endParaRPr>
          </a:p>
          <a:p>
            <a:r>
              <a:rPr lang="en-US" sz="3600" dirty="0" smtClean="0">
                <a:sym typeface="Wingdings" pitchFamily="2" charset="2"/>
              </a:rPr>
              <a:t>Directories:</a:t>
            </a:r>
          </a:p>
          <a:p>
            <a:pPr lvl="1"/>
            <a:r>
              <a:rPr lang="en-US" sz="3100" dirty="0" smtClean="0">
                <a:sym typeface="Wingdings" pitchFamily="2" charset="2"/>
              </a:rPr>
              <a:t>r  “can list files in a directory” (but not read a given </a:t>
            </a:r>
            <a:r>
              <a:rPr lang="en-US" sz="3100" i="1" dirty="0" smtClean="0">
                <a:sym typeface="Wingdings" pitchFamily="2" charset="2"/>
              </a:rPr>
              <a:t>file</a:t>
            </a:r>
            <a:r>
              <a:rPr lang="en-US" sz="3100" dirty="0" smtClean="0">
                <a:sym typeface="Wingdings" pitchFamily="2" charset="2"/>
              </a:rPr>
              <a:t>)</a:t>
            </a:r>
          </a:p>
          <a:p>
            <a:pPr lvl="1"/>
            <a:r>
              <a:rPr lang="en-US" sz="3100" dirty="0" smtClean="0">
                <a:sym typeface="Wingdings" pitchFamily="2" charset="2"/>
              </a:rPr>
              <a:t>x  “read a file if you know the name” (easy if directory also has read)</a:t>
            </a:r>
          </a:p>
          <a:p>
            <a:pPr lvl="1"/>
            <a:r>
              <a:rPr lang="en-US" sz="3100" dirty="0" smtClean="0">
                <a:sym typeface="Wingdings" pitchFamily="2" charset="2"/>
              </a:rPr>
              <a:t>w  “can create, change, delete files in directory” </a:t>
            </a:r>
          </a:p>
          <a:p>
            <a:pPr lvl="1"/>
            <a:endParaRPr lang="en-US" sz="3200" dirty="0" smtClean="0"/>
          </a:p>
          <a:p>
            <a:r>
              <a:rPr lang="en-US" sz="3300" dirty="0" smtClean="0"/>
              <a:t>Thus, you may only read a file IFF you:</a:t>
            </a:r>
          </a:p>
          <a:p>
            <a:pPr lvl="1"/>
            <a:r>
              <a:rPr lang="en-US" sz="3300" dirty="0" smtClean="0"/>
              <a:t>Have read permissions to the file AND</a:t>
            </a:r>
          </a:p>
          <a:p>
            <a:pPr lvl="1"/>
            <a:r>
              <a:rPr lang="en-US" sz="3300" dirty="0" smtClean="0"/>
              <a:t>Have execute permissions to that file’s directory</a:t>
            </a:r>
          </a:p>
          <a:p>
            <a:pPr lvl="1"/>
            <a:endParaRPr lang="en-US" sz="3200" dirty="0" smtClean="0"/>
          </a:p>
          <a:p>
            <a:r>
              <a:rPr lang="en-US" sz="3600" dirty="0" smtClean="0"/>
              <a:t>Files &amp; Directories have 3 levels: </a:t>
            </a:r>
          </a:p>
          <a:p>
            <a:pPr lvl="1"/>
            <a:r>
              <a:rPr lang="en-US" sz="3200" dirty="0" smtClean="0"/>
              <a:t>Owner, Group, and Everyone Else</a:t>
            </a:r>
          </a:p>
          <a:p>
            <a:pPr lvl="1"/>
            <a:r>
              <a:rPr lang="en-US" sz="3300" dirty="0" smtClean="0"/>
              <a:t>aka. User, Group, Other: </a:t>
            </a:r>
            <a:r>
              <a:rPr lang="en-US" sz="3300" dirty="0" err="1" smtClean="0"/>
              <a:t>ugo</a:t>
            </a:r>
            <a:endParaRPr lang="en-US" sz="3300" dirty="0" smtClean="0"/>
          </a:p>
          <a:p>
            <a:pPr lvl="1"/>
            <a:endParaRPr lang="en-US" sz="29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34076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458200" cy="6705600"/>
          </a:xfrm>
        </p:spPr>
        <p:txBody>
          <a:bodyPr>
            <a:normAutofit fontScale="77500" lnSpcReduction="20000"/>
          </a:bodyPr>
          <a:lstStyle/>
          <a:p>
            <a:r>
              <a:rPr lang="en-US" sz="3800" dirty="0" smtClean="0"/>
              <a:t>List permissions of a file: </a:t>
            </a:r>
            <a:r>
              <a:rPr lang="en-US" sz="3800" dirty="0" err="1" smtClean="0">
                <a:latin typeface="Consolas" pitchFamily="49" charset="0"/>
                <a:cs typeface="Consolas" pitchFamily="49" charset="0"/>
              </a:rPr>
              <a:t>ls</a:t>
            </a:r>
            <a:r>
              <a:rPr lang="en-US" sz="3800" dirty="0" smtClean="0">
                <a:latin typeface="Consolas" pitchFamily="49" charset="0"/>
                <a:cs typeface="Consolas" pitchFamily="49" charset="0"/>
              </a:rPr>
              <a:t> –l</a:t>
            </a:r>
            <a:br>
              <a:rPr lang="en-US" sz="3800" dirty="0" smtClean="0">
                <a:latin typeface="Consolas" pitchFamily="49" charset="0"/>
                <a:cs typeface="Consolas" pitchFamily="49" charset="0"/>
              </a:rPr>
            </a:br>
            <a:r>
              <a:rPr lang="en-US" sz="2900" dirty="0" smtClean="0">
                <a:cs typeface="Consolas" pitchFamily="49" charset="0"/>
              </a:rPr>
              <a:t>   </a:t>
            </a:r>
            <a:r>
              <a:rPr lang="en-US" sz="2900" i="1" dirty="0" smtClean="0">
                <a:cs typeface="Consolas" pitchFamily="49" charset="0"/>
              </a:rPr>
              <a:t>with some info removed from below in [...]</a:t>
            </a:r>
            <a:br>
              <a:rPr lang="en-US" sz="2900" i="1" dirty="0" smtClean="0">
                <a:cs typeface="Consolas" pitchFamily="49" charset="0"/>
              </a:rPr>
            </a:br>
            <a:r>
              <a:rPr lang="en-US" sz="2900" dirty="0" smtClean="0">
                <a:cs typeface="Consolas" pitchFamily="49" charset="0"/>
              </a:rPr>
              <a:t/>
            </a:r>
            <a:br>
              <a:rPr lang="en-US" sz="2900" dirty="0" smtClean="0">
                <a:cs typeface="Consolas" pitchFamily="49" charset="0"/>
              </a:rPr>
            </a:br>
            <a:r>
              <a:rPr lang="en-US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drwx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--x--- […]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andy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faculty […] .</a:t>
            </a:r>
            <a:br>
              <a:rPr lang="en-US" dirty="0" smtClean="0">
                <a:latin typeface="Consolas" pitchFamily="49" charset="0"/>
                <a:cs typeface="Consolas" pitchFamily="49" charset="0"/>
              </a:rPr>
            </a:br>
            <a:r>
              <a:rPr lang="en-US" sz="38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drwx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------ […]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andy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faculty […] ..</a:t>
            </a:r>
            <a:br>
              <a:rPr lang="en-US" dirty="0" smtClean="0">
                <a:latin typeface="Consolas" pitchFamily="49" charset="0"/>
                <a:cs typeface="Consolas" pitchFamily="49" charset="0"/>
              </a:rPr>
            </a:br>
            <a:r>
              <a:rPr lang="en-US" sz="38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-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rwxrwxrwx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[…]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andy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faculty […]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allopen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/>
            </a:r>
            <a:br>
              <a:rPr lang="en-US" dirty="0" smtClean="0">
                <a:latin typeface="Consolas" pitchFamily="49" charset="0"/>
                <a:cs typeface="Consolas" pitchFamily="49" charset="0"/>
              </a:rPr>
            </a:br>
            <a:r>
              <a:rPr lang="en-US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drwx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------ […]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andy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faculty […]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mydir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/>
            </a:r>
            <a:br>
              <a:rPr lang="en-US" dirty="0" smtClean="0">
                <a:latin typeface="Consolas" pitchFamily="49" charset="0"/>
                <a:cs typeface="Consolas" pitchFamily="49" charset="0"/>
              </a:rPr>
            </a:br>
            <a:r>
              <a:rPr lang="en-US" dirty="0" smtClean="0">
                <a:latin typeface="Consolas" pitchFamily="49" charset="0"/>
                <a:cs typeface="Consolas" pitchFamily="49" charset="0"/>
              </a:rPr>
              <a:t>	-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rw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------- […]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andy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faculty […]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myfile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/>
            </a:r>
            <a:br>
              <a:rPr lang="en-US" dirty="0" smtClean="0">
                <a:latin typeface="Consolas" pitchFamily="49" charset="0"/>
                <a:cs typeface="Consolas" pitchFamily="49" charset="0"/>
              </a:rPr>
            </a:br>
            <a:r>
              <a:rPr lang="en-US" dirty="0" smtClean="0">
                <a:latin typeface="Consolas" pitchFamily="49" charset="0"/>
                <a:cs typeface="Consolas" pitchFamily="49" charset="0"/>
              </a:rPr>
              <a:t>	-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rwx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------ […]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andy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faculty […]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myprog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/>
            </a:r>
            <a:br>
              <a:rPr lang="en-US" dirty="0" smtClean="0">
                <a:latin typeface="Consolas" pitchFamily="49" charset="0"/>
                <a:cs typeface="Consolas" pitchFamily="49" charset="0"/>
              </a:rPr>
            </a:br>
            <a:r>
              <a:rPr lang="en-US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drwxrwx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--- […]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andy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faculty […]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ourdir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/>
            </a:r>
            <a:br>
              <a:rPr lang="en-US" dirty="0" smtClean="0">
                <a:latin typeface="Consolas" pitchFamily="49" charset="0"/>
                <a:cs typeface="Consolas" pitchFamily="49" charset="0"/>
              </a:rPr>
            </a:br>
            <a:r>
              <a:rPr lang="en-US" dirty="0" smtClean="0">
                <a:latin typeface="Consolas" pitchFamily="49" charset="0"/>
                <a:cs typeface="Consolas" pitchFamily="49" charset="0"/>
              </a:rPr>
              <a:t>	-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rwxrwx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--- […]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kenn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faculty […]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ourprog</a:t>
            </a:r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endParaRPr lang="en-US" dirty="0" smtClean="0">
              <a:cs typeface="Consolas" pitchFamily="49" charset="0"/>
            </a:endParaRPr>
          </a:p>
          <a:p>
            <a:r>
              <a:rPr lang="en-US" dirty="0" smtClean="0">
                <a:cs typeface="Consolas" pitchFamily="49" charset="0"/>
              </a:rPr>
              <a:t>Can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kenn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cs typeface="Consolas" pitchFamily="49" charset="0"/>
              </a:rPr>
              <a:t>execute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myprog</a:t>
            </a:r>
            <a:r>
              <a:rPr lang="en-US" dirty="0" smtClean="0">
                <a:cs typeface="Consolas" pitchFamily="49" charset="0"/>
              </a:rPr>
              <a:t>? </a:t>
            </a:r>
          </a:p>
          <a:p>
            <a:pPr>
              <a:buNone/>
            </a:pPr>
            <a:r>
              <a:rPr lang="en-US" dirty="0" smtClean="0">
                <a:cs typeface="Consolas" pitchFamily="49" charset="0"/>
              </a:rPr>
              <a:t>		No, because of file permissions.</a:t>
            </a:r>
          </a:p>
          <a:p>
            <a:r>
              <a:rPr lang="en-US" dirty="0" smtClean="0">
                <a:cs typeface="Consolas" pitchFamily="49" charset="0"/>
              </a:rPr>
              <a:t>Can both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andy</a:t>
            </a:r>
            <a:r>
              <a:rPr lang="en-US" dirty="0" smtClean="0">
                <a:cs typeface="Consolas" pitchFamily="49" charset="0"/>
              </a:rPr>
              <a:t> and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kenn</a:t>
            </a:r>
            <a:r>
              <a:rPr lang="en-US" dirty="0" smtClean="0">
                <a:cs typeface="Consolas" pitchFamily="49" charset="0"/>
              </a:rPr>
              <a:t> execute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ourprog</a:t>
            </a:r>
            <a:r>
              <a:rPr lang="en-US" dirty="0" smtClean="0">
                <a:cs typeface="Consolas" pitchFamily="49" charset="0"/>
              </a:rPr>
              <a:t>?</a:t>
            </a:r>
          </a:p>
          <a:p>
            <a:pPr>
              <a:buNone/>
            </a:pPr>
            <a:r>
              <a:rPr lang="en-US" dirty="0" smtClean="0">
                <a:cs typeface="Consolas" pitchFamily="49" charset="0"/>
              </a:rPr>
              <a:t>		Yes. Everyone in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faculty</a:t>
            </a:r>
            <a:r>
              <a:rPr lang="en-US" dirty="0" smtClean="0">
                <a:cs typeface="Consolas" pitchFamily="49" charset="0"/>
              </a:rPr>
              <a:t> can read and execute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myprog</a:t>
            </a:r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dirty="0" smtClean="0">
                <a:cs typeface="Consolas" pitchFamily="49" charset="0"/>
              </a:rPr>
              <a:t>Can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kenn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cs typeface="Consolas" pitchFamily="49" charset="0"/>
              </a:rPr>
              <a:t>read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ourprog</a:t>
            </a:r>
            <a:r>
              <a:rPr lang="en-US" dirty="0" smtClean="0">
                <a:cs typeface="Consolas" pitchFamily="49" charset="0"/>
              </a:rPr>
              <a:t>?</a:t>
            </a:r>
          </a:p>
          <a:p>
            <a:pPr>
              <a:buNone/>
            </a:pPr>
            <a:r>
              <a:rPr lang="en-US" dirty="0" smtClean="0">
                <a:cs typeface="Consolas" pitchFamily="49" charset="0"/>
              </a:rPr>
              <a:t>		</a:t>
            </a:r>
            <a:r>
              <a:rPr lang="en-US" dirty="0" smtClean="0">
                <a:cs typeface="Arial" pitchFamily="34" charset="0"/>
              </a:rPr>
              <a:t>Yes. Directory has group x, file has group r</a:t>
            </a:r>
          </a:p>
          <a:p>
            <a:r>
              <a:rPr lang="en-US" dirty="0" smtClean="0">
                <a:cs typeface="Consolas" pitchFamily="49" charset="0"/>
              </a:rPr>
              <a:t>Can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kenn</a:t>
            </a:r>
            <a:r>
              <a:rPr lang="en-US" dirty="0" smtClean="0">
                <a:cs typeface="Consolas" pitchFamily="49" charset="0"/>
              </a:rPr>
              <a:t> list to find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ourprog</a:t>
            </a:r>
            <a:r>
              <a:rPr lang="en-US" dirty="0" smtClean="0">
                <a:cs typeface="Consolas" pitchFamily="49" charset="0"/>
              </a:rPr>
              <a:t>?</a:t>
            </a:r>
          </a:p>
          <a:p>
            <a:pPr>
              <a:buNone/>
            </a:pPr>
            <a:r>
              <a:rPr lang="en-US" dirty="0" smtClean="0">
                <a:cs typeface="Consolas" pitchFamily="49" charset="0"/>
              </a:rPr>
              <a:t>		No. Directory listing is off.</a:t>
            </a:r>
          </a:p>
          <a:p>
            <a:pPr>
              <a:buNone/>
            </a:pPr>
            <a:endParaRPr lang="en-US" dirty="0" smtClean="0">
              <a:cs typeface="Consolas" pitchFamily="49" charset="0"/>
            </a:endParaRPr>
          </a:p>
          <a:p>
            <a:pPr>
              <a:buNone/>
            </a:pPr>
            <a:endParaRPr lang="en-US" dirty="0" smtClean="0">
              <a:cs typeface="Consolas" pitchFamily="49" charset="0"/>
            </a:endParaRP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nsolas" pitchFamily="49" charset="0"/>
                <a:cs typeface="Consolas" pitchFamily="49" charset="0"/>
              </a:rPr>
              <a:t>chmod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077200" cy="4343399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Command to change permissions</a:t>
            </a:r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pPr lvl="1"/>
            <a:r>
              <a:rPr lang="en-US" i="1" dirty="0" smtClean="0">
                <a:cs typeface="Consolas" pitchFamily="49" charset="0"/>
              </a:rPr>
              <a:t>Set (=)</a:t>
            </a:r>
            <a:r>
              <a:rPr lang="en-US" dirty="0" smtClean="0">
                <a:cs typeface="Consolas" pitchFamily="49" charset="0"/>
              </a:rPr>
              <a:t>, </a:t>
            </a:r>
            <a:r>
              <a:rPr lang="en-US" i="1" dirty="0" smtClean="0">
                <a:cs typeface="Consolas" pitchFamily="49" charset="0"/>
              </a:rPr>
              <a:t>Add (+)</a:t>
            </a:r>
            <a:r>
              <a:rPr lang="en-US" dirty="0" smtClean="0">
                <a:cs typeface="Consolas" pitchFamily="49" charset="0"/>
              </a:rPr>
              <a:t>, </a:t>
            </a:r>
            <a:r>
              <a:rPr lang="en-US" i="1" dirty="0" smtClean="0">
                <a:cs typeface="Consolas" pitchFamily="49" charset="0"/>
              </a:rPr>
              <a:t>Remove (-)</a:t>
            </a:r>
          </a:p>
          <a:p>
            <a:pPr lvl="1"/>
            <a:r>
              <a:rPr lang="en-US" dirty="0" smtClean="0">
                <a:cs typeface="Consolas" pitchFamily="49" charset="0"/>
              </a:rPr>
              <a:t>Set user to </a:t>
            </a:r>
            <a:r>
              <a:rPr lang="en-US" dirty="0" err="1" smtClean="0">
                <a:cs typeface="Consolas" pitchFamily="49" charset="0"/>
              </a:rPr>
              <a:t>rw</a:t>
            </a:r>
            <a:r>
              <a:rPr lang="en-US" dirty="0" smtClean="0">
                <a:cs typeface="Consolas" pitchFamily="49" charset="0"/>
              </a:rPr>
              <a:t>, not x: 		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chmod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u=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rw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.</a:t>
            </a:r>
          </a:p>
          <a:p>
            <a:pPr lvl="1"/>
            <a:r>
              <a:rPr lang="en-US" dirty="0" smtClean="0">
                <a:cs typeface="Consolas" pitchFamily="49" charset="0"/>
              </a:rPr>
              <a:t>Set user, groups to only </a:t>
            </a:r>
            <a:r>
              <a:rPr lang="en-US" dirty="0" err="1" smtClean="0">
                <a:cs typeface="Consolas" pitchFamily="49" charset="0"/>
              </a:rPr>
              <a:t>rw</a:t>
            </a:r>
            <a:r>
              <a:rPr lang="en-US" dirty="0" smtClean="0">
                <a:cs typeface="Consolas" pitchFamily="49" charset="0"/>
              </a:rPr>
              <a:t>: 	</a:t>
            </a:r>
            <a:r>
              <a:rPr lang="en-US" dirty="0" smtClean="0">
                <a:cs typeface="Consolas" pitchFamily="49" charset="0"/>
              </a:rPr>
              <a:t>	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chmod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ug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=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rw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.</a:t>
            </a:r>
            <a:endParaRPr lang="en-US" dirty="0" smtClean="0">
              <a:cs typeface="Consolas" pitchFamily="49" charset="0"/>
            </a:endParaRPr>
          </a:p>
          <a:p>
            <a:pPr lvl="1"/>
            <a:r>
              <a:rPr lang="en-US" dirty="0" smtClean="0">
                <a:cs typeface="Consolas" pitchFamily="49" charset="0"/>
              </a:rPr>
              <a:t>Set </a:t>
            </a:r>
            <a:r>
              <a:rPr lang="en-US" dirty="0" err="1" smtClean="0">
                <a:cs typeface="Consolas" pitchFamily="49" charset="0"/>
              </a:rPr>
              <a:t>ug</a:t>
            </a:r>
            <a:r>
              <a:rPr lang="en-US" dirty="0" smtClean="0">
                <a:cs typeface="Consolas" pitchFamily="49" charset="0"/>
              </a:rPr>
              <a:t> to only </a:t>
            </a:r>
            <a:r>
              <a:rPr lang="en-US" dirty="0" err="1" smtClean="0">
                <a:cs typeface="Consolas" pitchFamily="49" charset="0"/>
              </a:rPr>
              <a:t>rx</a:t>
            </a:r>
            <a:r>
              <a:rPr lang="en-US" dirty="0" smtClean="0">
                <a:cs typeface="Consolas" pitchFamily="49" charset="0"/>
              </a:rPr>
              <a:t>, recursively: 	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chmod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–R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ug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=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rx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.</a:t>
            </a:r>
            <a:endParaRPr lang="en-US" dirty="0" smtClean="0">
              <a:cs typeface="Consolas" pitchFamily="49" charset="0"/>
            </a:endParaRPr>
          </a:p>
          <a:p>
            <a:pPr lvl="1"/>
            <a:r>
              <a:rPr lang="en-US" dirty="0" smtClean="0">
                <a:cs typeface="Consolas" pitchFamily="49" charset="0"/>
              </a:rPr>
              <a:t>Add “groups can </a:t>
            </a:r>
            <a:r>
              <a:rPr lang="en-US" dirty="0" err="1" smtClean="0">
                <a:cs typeface="Consolas" pitchFamily="49" charset="0"/>
              </a:rPr>
              <a:t>rw</a:t>
            </a:r>
            <a:r>
              <a:rPr lang="en-US" dirty="0" smtClean="0">
                <a:cs typeface="Consolas" pitchFamily="49" charset="0"/>
              </a:rPr>
              <a:t>”: 		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chmod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g+rw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.</a:t>
            </a:r>
          </a:p>
          <a:p>
            <a:pPr lvl="1"/>
            <a:r>
              <a:rPr lang="en-US" dirty="0" smtClean="0">
                <a:cs typeface="Consolas" pitchFamily="49" charset="0"/>
              </a:rPr>
              <a:t>Add </a:t>
            </a:r>
            <a:r>
              <a:rPr lang="en-US" dirty="0" smtClean="0">
                <a:cs typeface="Consolas" pitchFamily="49" charset="0"/>
              </a:rPr>
              <a:t>“others </a:t>
            </a:r>
            <a:r>
              <a:rPr lang="en-US" dirty="0" smtClean="0">
                <a:cs typeface="Consolas" pitchFamily="49" charset="0"/>
              </a:rPr>
              <a:t>can </a:t>
            </a:r>
            <a:r>
              <a:rPr lang="en-US" dirty="0" err="1" smtClean="0">
                <a:cs typeface="Consolas" pitchFamily="49" charset="0"/>
              </a:rPr>
              <a:t>rw</a:t>
            </a:r>
            <a:r>
              <a:rPr lang="en-US" dirty="0" smtClean="0">
                <a:cs typeface="Consolas" pitchFamily="49" charset="0"/>
              </a:rPr>
              <a:t>”: 		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chmod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o+rw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.</a:t>
            </a:r>
          </a:p>
          <a:p>
            <a:pPr lvl="1"/>
            <a:r>
              <a:rPr lang="en-US" dirty="0" smtClean="0">
                <a:cs typeface="Consolas" pitchFamily="49" charset="0"/>
              </a:rPr>
              <a:t>Add </a:t>
            </a:r>
            <a:r>
              <a:rPr lang="en-US" dirty="0" smtClean="0">
                <a:cs typeface="Consolas" pitchFamily="49" charset="0"/>
              </a:rPr>
              <a:t>“everyone can read”: 		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chmod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a+r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.</a:t>
            </a:r>
          </a:p>
          <a:p>
            <a:pPr lvl="1"/>
            <a:r>
              <a:rPr lang="en-US" dirty="0" smtClean="0">
                <a:cs typeface="Consolas" pitchFamily="49" charset="0"/>
              </a:rPr>
              <a:t>Remove write from group: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	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chmod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g-w .</a:t>
            </a:r>
          </a:p>
          <a:p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dirty="0" smtClean="0">
                <a:cs typeface="Consolas" pitchFamily="49" charset="0"/>
              </a:rPr>
              <a:t>Octal notation</a:t>
            </a:r>
          </a:p>
          <a:p>
            <a:pPr lvl="1"/>
            <a:r>
              <a:rPr lang="en-US" dirty="0" smtClean="0">
                <a:cs typeface="Consolas" pitchFamily="49" charset="0"/>
              </a:rPr>
              <a:t>e.g.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chmod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755 file.txt </a:t>
            </a:r>
          </a:p>
          <a:p>
            <a:pPr lvl="1"/>
            <a:r>
              <a:rPr lang="en-US" dirty="0" smtClean="0">
                <a:cs typeface="Consolas" pitchFamily="49" charset="0"/>
              </a:rPr>
              <a:t>Good for setting, not adding/removing </a:t>
            </a:r>
          </a:p>
          <a:p>
            <a:pPr lvl="1"/>
            <a:r>
              <a:rPr lang="en-US" dirty="0" smtClean="0">
                <a:cs typeface="Consolas" pitchFamily="49" charset="0"/>
              </a:rPr>
              <a:t>1,2,3 are never used</a:t>
            </a:r>
          </a:p>
          <a:p>
            <a:pPr lvl="1"/>
            <a:endParaRPr lang="en-US" dirty="0" smtClean="0">
              <a:cs typeface="Consolas" pitchFamily="49" charset="0"/>
            </a:endParaRPr>
          </a:p>
          <a:p>
            <a:pPr lvl="1"/>
            <a:endParaRPr lang="en-US" dirty="0" smtClean="0">
              <a:cs typeface="Consolas" pitchFamily="49" charset="0"/>
            </a:endParaRPr>
          </a:p>
          <a:p>
            <a:pPr lvl="1"/>
            <a:endParaRPr lang="en-US" dirty="0" smtClean="0">
              <a:cs typeface="Consolas" pitchFamily="49" charset="0"/>
            </a:endParaRP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371600" y="5445760"/>
          <a:ext cx="6858003" cy="110744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143000"/>
                <a:gridCol w="609600"/>
                <a:gridCol w="685800"/>
                <a:gridCol w="609603"/>
                <a:gridCol w="762000"/>
                <a:gridCol w="762000"/>
                <a:gridCol w="762000"/>
                <a:gridCol w="762000"/>
                <a:gridCol w="762000"/>
              </a:tblGrid>
              <a:tr h="142240"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latin typeface="Consolas" pitchFamily="49" charset="0"/>
                          <a:cs typeface="Consolas" pitchFamily="49" charset="0"/>
                        </a:rPr>
                        <a:t>rwx</a:t>
                      </a:r>
                      <a:endParaRPr lang="en-US" b="1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itchFamily="49" charset="0"/>
                          <a:cs typeface="Consolas" pitchFamily="49" charset="0"/>
                        </a:rPr>
                        <a:t>---</a:t>
                      </a:r>
                      <a:endParaRPr lang="en-US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itchFamily="49" charset="0"/>
                          <a:cs typeface="Consolas" pitchFamily="49" charset="0"/>
                        </a:rPr>
                        <a:t>--x</a:t>
                      </a:r>
                      <a:endParaRPr lang="en-US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itchFamily="49" charset="0"/>
                          <a:cs typeface="Consolas" pitchFamily="49" charset="0"/>
                        </a:rPr>
                        <a:t>-w-</a:t>
                      </a:r>
                      <a:endParaRPr lang="en-US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itchFamily="49" charset="0"/>
                          <a:cs typeface="Consolas" pitchFamily="49" charset="0"/>
                        </a:rPr>
                        <a:t>-</a:t>
                      </a:r>
                      <a:r>
                        <a:rPr lang="en-US" dirty="0" err="1" smtClean="0">
                          <a:latin typeface="Consolas" pitchFamily="49" charset="0"/>
                          <a:cs typeface="Consolas" pitchFamily="49" charset="0"/>
                        </a:rPr>
                        <a:t>wx</a:t>
                      </a:r>
                      <a:endParaRPr lang="en-US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itchFamily="49" charset="0"/>
                          <a:cs typeface="Consolas" pitchFamily="49" charset="0"/>
                        </a:rPr>
                        <a:t>r--</a:t>
                      </a:r>
                      <a:endParaRPr lang="en-US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itchFamily="49" charset="0"/>
                          <a:cs typeface="Consolas" pitchFamily="49" charset="0"/>
                        </a:rPr>
                        <a:t>r-x</a:t>
                      </a:r>
                      <a:endParaRPr lang="en-US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Consolas" pitchFamily="49" charset="0"/>
                          <a:cs typeface="Consolas" pitchFamily="49" charset="0"/>
                        </a:rPr>
                        <a:t>rw</a:t>
                      </a:r>
                      <a:r>
                        <a:rPr lang="en-US" dirty="0" smtClean="0">
                          <a:latin typeface="Consolas" pitchFamily="49" charset="0"/>
                          <a:cs typeface="Consolas" pitchFamily="49" charset="0"/>
                        </a:rPr>
                        <a:t>-</a:t>
                      </a:r>
                      <a:endParaRPr lang="en-US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Consolas" pitchFamily="49" charset="0"/>
                          <a:cs typeface="Consolas" pitchFamily="49" charset="0"/>
                        </a:rPr>
                        <a:t>rwx</a:t>
                      </a:r>
                      <a:endParaRPr lang="en-US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lumOff val="2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itchFamily="49" charset="0"/>
                          <a:cs typeface="Consolas" pitchFamily="49" charset="0"/>
                        </a:rPr>
                        <a:t>Binary</a:t>
                      </a:r>
                      <a:endParaRPr lang="en-US" b="1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itchFamily="49" charset="0"/>
                          <a:cs typeface="Consolas" pitchFamily="49" charset="0"/>
                        </a:rPr>
                        <a:t>000</a:t>
                      </a:r>
                      <a:endParaRPr lang="en-US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itchFamily="49" charset="0"/>
                          <a:cs typeface="Consolas" pitchFamily="49" charset="0"/>
                        </a:rPr>
                        <a:t>001</a:t>
                      </a:r>
                      <a:endParaRPr lang="en-US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itchFamily="49" charset="0"/>
                          <a:cs typeface="Consolas" pitchFamily="49" charset="0"/>
                        </a:rPr>
                        <a:t>010</a:t>
                      </a:r>
                      <a:endParaRPr lang="en-US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itchFamily="49" charset="0"/>
                          <a:cs typeface="Consolas" pitchFamily="49" charset="0"/>
                        </a:rPr>
                        <a:t>011</a:t>
                      </a:r>
                      <a:endParaRPr lang="en-US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itchFamily="49" charset="0"/>
                          <a:cs typeface="Consolas" pitchFamily="49" charset="0"/>
                        </a:rPr>
                        <a:t>100</a:t>
                      </a:r>
                      <a:endParaRPr lang="en-US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itchFamily="49" charset="0"/>
                          <a:cs typeface="Consolas" pitchFamily="49" charset="0"/>
                        </a:rPr>
                        <a:t>101</a:t>
                      </a:r>
                      <a:endParaRPr lang="en-US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itchFamily="49" charset="0"/>
                          <a:cs typeface="Consolas" pitchFamily="49" charset="0"/>
                        </a:rPr>
                        <a:t>110</a:t>
                      </a:r>
                      <a:endParaRPr lang="en-US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itchFamily="49" charset="0"/>
                          <a:cs typeface="Consolas" pitchFamily="49" charset="0"/>
                        </a:rPr>
                        <a:t>111</a:t>
                      </a:r>
                      <a:endParaRPr lang="en-US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lumOff val="2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itchFamily="49" charset="0"/>
                          <a:cs typeface="Consolas" pitchFamily="49" charset="0"/>
                        </a:rPr>
                        <a:t>Decimal</a:t>
                      </a:r>
                      <a:endParaRPr lang="en-US" b="1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itchFamily="49" charset="0"/>
                          <a:cs typeface="Consolas" pitchFamily="49" charset="0"/>
                        </a:rPr>
                        <a:t>0</a:t>
                      </a:r>
                      <a:endParaRPr lang="en-US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itchFamily="49" charset="0"/>
                          <a:cs typeface="Consolas" pitchFamily="49" charset="0"/>
                        </a:rPr>
                        <a:t>1</a:t>
                      </a:r>
                      <a:endParaRPr lang="en-US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itchFamily="49" charset="0"/>
                          <a:cs typeface="Consolas" pitchFamily="49" charset="0"/>
                        </a:rPr>
                        <a:t>2</a:t>
                      </a:r>
                      <a:endParaRPr lang="en-US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itchFamily="49" charset="0"/>
                          <a:cs typeface="Consolas" pitchFamily="49" charset="0"/>
                        </a:rPr>
                        <a:t>3</a:t>
                      </a:r>
                      <a:endParaRPr lang="en-US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itchFamily="49" charset="0"/>
                          <a:cs typeface="Consolas" pitchFamily="49" charset="0"/>
                        </a:rPr>
                        <a:t>4</a:t>
                      </a:r>
                      <a:endParaRPr lang="en-US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itchFamily="49" charset="0"/>
                          <a:cs typeface="Consolas" pitchFamily="49" charset="0"/>
                        </a:rPr>
                        <a:t>5</a:t>
                      </a:r>
                      <a:endParaRPr lang="en-US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itchFamily="49" charset="0"/>
                          <a:cs typeface="Consolas" pitchFamily="49" charset="0"/>
                        </a:rPr>
                        <a:t>6</a:t>
                      </a:r>
                      <a:endParaRPr lang="en-US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itchFamily="49" charset="0"/>
                          <a:cs typeface="Consolas" pitchFamily="49" charset="0"/>
                        </a:rPr>
                        <a:t>7</a:t>
                      </a:r>
                      <a:endParaRPr lang="en-US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75000"/>
                        <a:lumOff val="2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nsolas" pitchFamily="49" charset="0"/>
                <a:cs typeface="Consolas" pitchFamily="49" charset="0"/>
              </a:rPr>
              <a:t>umask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When a file is created…</a:t>
            </a:r>
          </a:p>
          <a:p>
            <a:pPr lvl="1"/>
            <a:r>
              <a:rPr lang="en-US" b="1" dirty="0" smtClean="0"/>
              <a:t>U</a:t>
            </a:r>
            <a:r>
              <a:rPr lang="en-US" dirty="0" smtClean="0"/>
              <a:t>ser </a:t>
            </a:r>
            <a:r>
              <a:rPr lang="en-US" b="1" dirty="0" smtClean="0"/>
              <a:t>mask</a:t>
            </a:r>
            <a:r>
              <a:rPr lang="en-US" dirty="0" smtClean="0"/>
              <a:t> (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umask</a:t>
            </a:r>
            <a:r>
              <a:rPr lang="en-US" dirty="0" smtClean="0"/>
              <a:t>) is consulted for permissions</a:t>
            </a:r>
          </a:p>
          <a:p>
            <a:pPr lvl="1"/>
            <a:r>
              <a:rPr lang="en-US" dirty="0" smtClean="0"/>
              <a:t>Owner = user who created the file</a:t>
            </a:r>
          </a:p>
          <a:p>
            <a:pPr lvl="1"/>
            <a:r>
              <a:rPr lang="en-US" dirty="0" smtClean="0"/>
              <a:t>Subtract </a:t>
            </a:r>
            <a:r>
              <a:rPr lang="en-US" dirty="0" err="1" smtClean="0"/>
              <a:t>octally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from 666 for files</a:t>
            </a:r>
          </a:p>
          <a:p>
            <a:pPr lvl="2"/>
            <a:r>
              <a:rPr lang="en-US" dirty="0" smtClean="0"/>
              <a:t>from 777 for directories</a:t>
            </a:r>
          </a:p>
          <a:p>
            <a:pPr lvl="2"/>
            <a:r>
              <a:rPr lang="en-US" dirty="0" smtClean="0"/>
              <a:t>e.g. 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666-022=644, or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rw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-r--r--</a:t>
            </a:r>
          </a:p>
          <a:p>
            <a:pPr lvl="1"/>
            <a:r>
              <a:rPr lang="en-US" dirty="0" smtClean="0"/>
              <a:t>nitron.se.rit.edu default: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rw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------- </a:t>
            </a:r>
            <a:r>
              <a:rPr lang="en-US" dirty="0" smtClean="0">
                <a:cs typeface="Consolas" pitchFamily="49" charset="0"/>
              </a:rPr>
              <a:t>(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or 077</a:t>
            </a:r>
            <a:r>
              <a:rPr lang="en-US" dirty="0" smtClean="0">
                <a:cs typeface="Consolas" pitchFamily="49" charset="0"/>
              </a:rPr>
              <a:t>)</a:t>
            </a:r>
            <a:endParaRPr lang="en-US" dirty="0"/>
          </a:p>
          <a:p>
            <a:pPr lvl="1"/>
            <a:r>
              <a:rPr lang="en-US" dirty="0" smtClean="0"/>
              <a:t>Common default: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rw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-r--r– </a:t>
            </a:r>
            <a:r>
              <a:rPr lang="en-US" dirty="0" smtClean="0">
                <a:cs typeface="Consolas" pitchFamily="49" charset="0"/>
              </a:rPr>
              <a:t>(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or 022</a:t>
            </a:r>
            <a:r>
              <a:rPr lang="en-US" dirty="0" smtClean="0">
                <a:cs typeface="Consolas" pitchFamily="49" charset="0"/>
              </a:rPr>
              <a:t>)</a:t>
            </a:r>
          </a:p>
          <a:p>
            <a:pPr lvl="1"/>
            <a:r>
              <a:rPr lang="en-US" dirty="0" smtClean="0">
                <a:cs typeface="Consolas" pitchFamily="49" charset="0"/>
              </a:rPr>
              <a:t>Common </a:t>
            </a:r>
            <a:r>
              <a:rPr lang="en-US" dirty="0" err="1" smtClean="0">
                <a:cs typeface="Consolas" pitchFamily="49" charset="0"/>
              </a:rPr>
              <a:t>umask</a:t>
            </a:r>
            <a:r>
              <a:rPr lang="en-US" dirty="0" smtClean="0">
                <a:cs typeface="Consolas" pitchFamily="49" charset="0"/>
              </a:rPr>
              <a:t> shared group stuff: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rw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-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rw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-r– </a:t>
            </a:r>
            <a:r>
              <a:rPr lang="en-US" dirty="0" smtClean="0">
                <a:cs typeface="Consolas" pitchFamily="49" charset="0"/>
              </a:rPr>
              <a:t>(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or 007</a:t>
            </a:r>
            <a:r>
              <a:rPr lang="en-US" dirty="0" smtClean="0">
                <a:cs typeface="Consolas" pitchFamily="49" charset="0"/>
              </a:rPr>
              <a:t>)</a:t>
            </a:r>
          </a:p>
          <a:p>
            <a:endParaRPr lang="en-US" dirty="0" smtClean="0"/>
          </a:p>
          <a:p>
            <a:r>
              <a:rPr lang="en-US" dirty="0" smtClean="0"/>
              <a:t>Programs can change their own </a:t>
            </a:r>
            <a:r>
              <a:rPr lang="en-US" dirty="0" err="1" smtClean="0"/>
              <a:t>umask</a:t>
            </a:r>
            <a:endParaRPr lang="en-US" dirty="0" smtClean="0"/>
          </a:p>
          <a:p>
            <a:pPr lvl="1"/>
            <a:r>
              <a:rPr lang="en-US" dirty="0" smtClean="0"/>
              <a:t>Blessing for good developers</a:t>
            </a:r>
          </a:p>
          <a:p>
            <a:pPr lvl="1"/>
            <a:r>
              <a:rPr lang="en-US" dirty="0" smtClean="0"/>
              <a:t>Curse for system administrators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39149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nsolas" pitchFamily="49" charset="0"/>
                <a:cs typeface="Consolas" pitchFamily="49" charset="0"/>
              </a:rPr>
              <a:t>setuid</a:t>
            </a:r>
            <a:r>
              <a:rPr lang="en-US" dirty="0" smtClean="0"/>
              <a:t>,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setgid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7244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>
                <a:cs typeface="Consolas" pitchFamily="49" charset="0"/>
              </a:rPr>
              <a:t>When executing, ordinarily…</a:t>
            </a:r>
          </a:p>
          <a:p>
            <a:pPr lvl="1"/>
            <a:r>
              <a:rPr lang="en-US" dirty="0" smtClean="0">
                <a:cs typeface="Consolas" pitchFamily="49" charset="0"/>
              </a:rPr>
              <a:t>OS ignores the owner of the program</a:t>
            </a:r>
          </a:p>
          <a:p>
            <a:pPr lvl="1"/>
            <a:r>
              <a:rPr lang="en-US" dirty="0" smtClean="0">
                <a:cs typeface="Consolas" pitchFamily="49" charset="0"/>
              </a:rPr>
              <a:t>Runs the program as you</a:t>
            </a:r>
          </a:p>
          <a:p>
            <a:pPr lvl="1"/>
            <a:r>
              <a:rPr lang="en-US" dirty="0" smtClean="0">
                <a:cs typeface="Consolas" pitchFamily="49" charset="0"/>
              </a:rPr>
              <a:t>(assuming you have permissions, of course)</a:t>
            </a:r>
          </a:p>
          <a:p>
            <a:pPr lvl="1"/>
            <a:r>
              <a:rPr lang="en-US" dirty="0" smtClean="0">
                <a:cs typeface="Consolas" pitchFamily="49" charset="0"/>
              </a:rPr>
              <a:t>e.g.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prog.sh</a:t>
            </a:r>
            <a:r>
              <a:rPr lang="en-US" dirty="0" smtClean="0">
                <a:cs typeface="Consolas" pitchFamily="49" charset="0"/>
              </a:rPr>
              <a:t> owned by root gets run as you</a:t>
            </a:r>
          </a:p>
          <a:p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dirty="0" err="1" smtClean="0">
                <a:latin typeface="Consolas" pitchFamily="49" charset="0"/>
                <a:cs typeface="Consolas" pitchFamily="49" charset="0"/>
              </a:rPr>
              <a:t>setuid</a:t>
            </a:r>
            <a:r>
              <a:rPr lang="en-US" dirty="0" smtClean="0"/>
              <a:t> and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setgid</a:t>
            </a:r>
            <a:r>
              <a:rPr lang="en-US" dirty="0" smtClean="0"/>
              <a:t> bits on files</a:t>
            </a:r>
          </a:p>
          <a:p>
            <a:pPr lvl="1"/>
            <a:r>
              <a:rPr lang="en-US" dirty="0" err="1" smtClean="0">
                <a:latin typeface="Consolas" pitchFamily="49" charset="0"/>
                <a:cs typeface="Consolas" pitchFamily="49" charset="0"/>
              </a:rPr>
              <a:t>chmod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ug+s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./prog.sh</a:t>
            </a:r>
          </a:p>
          <a:p>
            <a:pPr lvl="1"/>
            <a:r>
              <a:rPr lang="en-US" dirty="0" smtClean="0"/>
              <a:t>“If you can execute this, it’s executed as the owner’s rights, not as the executing user’s rights”</a:t>
            </a:r>
          </a:p>
          <a:p>
            <a:pPr lvl="1"/>
            <a:r>
              <a:rPr lang="en-US" dirty="0" smtClean="0"/>
              <a:t>Files owned by root should </a:t>
            </a:r>
            <a:r>
              <a:rPr lang="en-US" i="1" dirty="0" smtClean="0"/>
              <a:t>never</a:t>
            </a:r>
            <a:r>
              <a:rPr lang="en-US" dirty="0" smtClean="0"/>
              <a:t> have this set</a:t>
            </a:r>
          </a:p>
          <a:p>
            <a:pPr lvl="1"/>
            <a:r>
              <a:rPr lang="en-US" dirty="0" smtClean="0"/>
              <a:t>Different from the “sticky bit” (not covered here)</a:t>
            </a:r>
          </a:p>
          <a:p>
            <a:pPr lvl="1"/>
            <a:endParaRPr lang="en-US" dirty="0" smtClean="0"/>
          </a:p>
          <a:p>
            <a:r>
              <a:rPr lang="en-US" dirty="0" err="1" smtClean="0">
                <a:latin typeface="Consolas" pitchFamily="49" charset="0"/>
                <a:cs typeface="Consolas" pitchFamily="49" charset="0"/>
              </a:rPr>
              <a:t>setuid</a:t>
            </a:r>
            <a:r>
              <a:rPr lang="en-US" dirty="0" smtClean="0"/>
              <a:t> and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setgid</a:t>
            </a:r>
            <a:r>
              <a:rPr lang="en-US" dirty="0" smtClean="0"/>
              <a:t> bits on directories</a:t>
            </a:r>
          </a:p>
          <a:p>
            <a:pPr lvl="1"/>
            <a:r>
              <a:rPr lang="en-US" dirty="0" err="1" smtClean="0">
                <a:latin typeface="Consolas" pitchFamily="49" charset="0"/>
                <a:cs typeface="Consolas" pitchFamily="49" charset="0"/>
              </a:rPr>
              <a:t>setuid</a:t>
            </a:r>
            <a:r>
              <a:rPr lang="en-US" dirty="0" smtClean="0"/>
              <a:t> on directories is ignored in Linux</a:t>
            </a:r>
          </a:p>
          <a:p>
            <a:pPr lvl="1"/>
            <a:r>
              <a:rPr lang="en-US" dirty="0" err="1" smtClean="0">
                <a:latin typeface="Consolas" pitchFamily="49" charset="0"/>
                <a:cs typeface="Consolas" pitchFamily="49" charset="0"/>
              </a:rPr>
              <a:t>setgid</a:t>
            </a:r>
            <a:r>
              <a:rPr lang="en-US" dirty="0" smtClean="0"/>
              <a:t> means new files inherit the group ID (like </a:t>
            </a:r>
            <a:r>
              <a:rPr lang="en-US" dirty="0" err="1" smtClean="0"/>
              <a:t>umask</a:t>
            </a:r>
            <a:r>
              <a:rPr lang="en-US" dirty="0" smtClean="0"/>
              <a:t>) </a:t>
            </a:r>
          </a:p>
          <a:p>
            <a:pPr lvl="2"/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143000"/>
          </a:xfrm>
        </p:spPr>
        <p:txBody>
          <a:bodyPr/>
          <a:lstStyle/>
          <a:p>
            <a:r>
              <a:rPr lang="en-US" dirty="0" smtClean="0"/>
              <a:t>For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8915400" cy="55626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larry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$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umask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/>
            </a:r>
            <a:br>
              <a:rPr lang="en-US" dirty="0" smtClean="0">
                <a:latin typeface="Consolas" pitchFamily="49" charset="0"/>
                <a:cs typeface="Consolas" pitchFamily="49" charset="0"/>
              </a:rPr>
            </a:br>
            <a:r>
              <a:rPr lang="en-US" dirty="0" smtClean="0">
                <a:latin typeface="Consolas" pitchFamily="49" charset="0"/>
                <a:cs typeface="Consolas" pitchFamily="49" charset="0"/>
              </a:rPr>
              <a:t>077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larry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$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mkdir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dir</a:t>
            </a:r>
            <a:br>
              <a:rPr lang="en-US" dirty="0" smtClean="0">
                <a:latin typeface="Consolas" pitchFamily="49" charset="0"/>
                <a:cs typeface="Consolas" pitchFamily="49" charset="0"/>
              </a:rPr>
            </a:br>
            <a:r>
              <a:rPr lang="en-US" dirty="0" err="1" smtClean="0">
                <a:latin typeface="Consolas" pitchFamily="49" charset="0"/>
                <a:cs typeface="Consolas" pitchFamily="49" charset="0"/>
              </a:rPr>
              <a:t>larry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$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ls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–l dir/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drwx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------ …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larry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stooges … dir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larry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$ touch dir/file.sh</a:t>
            </a:r>
            <a:br>
              <a:rPr lang="en-US" dirty="0" smtClean="0">
                <a:latin typeface="Consolas" pitchFamily="49" charset="0"/>
                <a:cs typeface="Consolas" pitchFamily="49" charset="0"/>
              </a:rPr>
            </a:br>
            <a:r>
              <a:rPr lang="en-US" dirty="0" err="1" smtClean="0">
                <a:latin typeface="Consolas" pitchFamily="49" charset="0"/>
                <a:cs typeface="Consolas" pitchFamily="49" charset="0"/>
              </a:rPr>
              <a:t>larry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$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ls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–la dir/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	-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rwx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-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----- …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larry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stooges … .       </a:t>
            </a:r>
            <a:r>
              <a:rPr lang="en-US" sz="2600" dirty="0" smtClean="0">
                <a:latin typeface="Consolas" pitchFamily="49" charset="0"/>
                <a:cs typeface="Consolas" pitchFamily="49" charset="0"/>
              </a:rPr>
              <a:t>[</a:t>
            </a:r>
            <a:r>
              <a:rPr lang="en-US" sz="26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./dir]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/>
            </a:r>
            <a:br>
              <a:rPr lang="en-US" dirty="0" smtClean="0">
                <a:latin typeface="Consolas" pitchFamily="49" charset="0"/>
                <a:cs typeface="Consolas" pitchFamily="49" charset="0"/>
              </a:rPr>
            </a:br>
            <a:r>
              <a:rPr lang="en-US" dirty="0" smtClean="0">
                <a:latin typeface="Consolas" pitchFamily="49" charset="0"/>
                <a:cs typeface="Consolas" pitchFamily="49" charset="0"/>
              </a:rPr>
              <a:t>-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rwx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-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----- …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larry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stooges … ..      </a:t>
            </a:r>
            <a:r>
              <a:rPr lang="en-US" sz="2600" dirty="0" smtClean="0">
                <a:latin typeface="Consolas" pitchFamily="49" charset="0"/>
                <a:cs typeface="Consolas" pitchFamily="49" charset="0"/>
              </a:rPr>
              <a:t>[./dir/..]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/>
            </a:r>
            <a:br>
              <a:rPr lang="en-US" dirty="0" smtClean="0">
                <a:latin typeface="Consolas" pitchFamily="49" charset="0"/>
                <a:cs typeface="Consolas" pitchFamily="49" charset="0"/>
              </a:rPr>
            </a:br>
            <a:r>
              <a:rPr lang="en-US" dirty="0" smtClean="0">
                <a:latin typeface="Consolas" pitchFamily="49" charset="0"/>
                <a:cs typeface="Consolas" pitchFamily="49" charset="0"/>
              </a:rPr>
              <a:t>-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rw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------- …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larry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stooges … file.sh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larry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$ ./dir/file.sh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	bash: ./dir/file.sh: Permission denied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larry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$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chmod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–R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ug+x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.</a:t>
            </a:r>
          </a:p>
          <a:p>
            <a:pPr>
              <a:buNone/>
            </a:pPr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	curly$ ./dir/file.sh</a:t>
            </a:r>
            <a:br>
              <a:rPr lang="en-US" dirty="0" smtClean="0">
                <a:latin typeface="Consolas" pitchFamily="49" charset="0"/>
                <a:cs typeface="Consolas" pitchFamily="49" charset="0"/>
              </a:rPr>
            </a:br>
            <a:r>
              <a:rPr lang="en-US" dirty="0" smtClean="0">
                <a:latin typeface="Consolas" pitchFamily="49" charset="0"/>
                <a:cs typeface="Consolas" pitchFamily="49" charset="0"/>
              </a:rPr>
              <a:t>[Success!]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	curly$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ls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–l ./dir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	bash: ./dir/: Permission denied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Beware of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sudo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181601"/>
            <a:ext cx="7467600" cy="14478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He sees you when you're sleeping, he knows when you're awake, he's copied on /</a:t>
            </a:r>
            <a:r>
              <a:rPr lang="en-US" dirty="0" err="1" smtClean="0"/>
              <a:t>var</a:t>
            </a:r>
            <a:r>
              <a:rPr lang="en-US" dirty="0" smtClean="0"/>
              <a:t>/spool/mail/root, so be good for goodness' sake.</a:t>
            </a:r>
          </a:p>
          <a:p>
            <a:r>
              <a:rPr lang="en-US" dirty="0" smtClean="0"/>
              <a:t>Source: http://xkcd.com/838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Inciden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143000"/>
            <a:ext cx="8912194" cy="3962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603</TotalTime>
  <Words>430</Words>
  <Application>Microsoft Office PowerPoint</Application>
  <PresentationFormat>On-screen Show (4:3)</PresentationFormat>
  <Paragraphs>126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Technic</vt:lpstr>
      <vt:lpstr>Linux Permissions</vt:lpstr>
      <vt:lpstr>Linux File Permissions</vt:lpstr>
      <vt:lpstr>Slide 3</vt:lpstr>
      <vt:lpstr>chmod</vt:lpstr>
      <vt:lpstr>umask</vt:lpstr>
      <vt:lpstr>setuid, setgid</vt:lpstr>
      <vt:lpstr>For Example</vt:lpstr>
      <vt:lpstr>Beware of sudo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Andy Meneely</dc:creator>
  <cp:lastModifiedBy>Andy Meneely</cp:lastModifiedBy>
  <cp:revision>314</cp:revision>
  <dcterms:created xsi:type="dcterms:W3CDTF">2011-11-14T18:23:03Z</dcterms:created>
  <dcterms:modified xsi:type="dcterms:W3CDTF">2013-04-10T20:06:58Z</dcterms:modified>
</cp:coreProperties>
</file>