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8"/>
  </p:notesMasterIdLst>
  <p:sldIdLst>
    <p:sldId id="256" r:id="rId2"/>
    <p:sldId id="257" r:id="rId3"/>
    <p:sldId id="270" r:id="rId4"/>
    <p:sldId id="269" r:id="rId5"/>
    <p:sldId id="272" r:id="rId6"/>
    <p:sldId id="279" r:id="rId7"/>
    <p:sldId id="273" r:id="rId8"/>
    <p:sldId id="267" r:id="rId9"/>
    <p:sldId id="271" r:id="rId10"/>
    <p:sldId id="258" r:id="rId11"/>
    <p:sldId id="275" r:id="rId12"/>
    <p:sldId id="281" r:id="rId13"/>
    <p:sldId id="278" r:id="rId14"/>
    <p:sldId id="259" r:id="rId15"/>
    <p:sldId id="276" r:id="rId16"/>
    <p:sldId id="28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652" autoAdjust="0"/>
  </p:normalViewPr>
  <p:slideViewPr>
    <p:cSldViewPr>
      <p:cViewPr varScale="1">
        <p:scale>
          <a:sx n="74" d="100"/>
          <a:sy n="74" d="100"/>
        </p:scale>
        <p:origin x="-8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A3B001-F7FC-41FD-9677-7CEFA6C77C10}" type="datetimeFigureOut">
              <a:rPr lang="en-US" smtClean="0"/>
              <a:pPr/>
              <a:t>4/19/2013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47D876-645D-408E-83B8-A8BD324FDE3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title Re(Set) Password</a:t>
            </a:r>
          </a:p>
          <a:p>
            <a:endParaRPr lang="en-US" dirty="0" smtClean="0"/>
          </a:p>
          <a:p>
            <a:r>
              <a:rPr lang="en-US" dirty="0" smtClean="0"/>
              <a:t>note right of Bobby: Already authenticated</a:t>
            </a:r>
          </a:p>
          <a:p>
            <a:r>
              <a:rPr lang="en-US" dirty="0" smtClean="0"/>
              <a:t>Bobby-&gt;Server: set password="xkcd327"</a:t>
            </a:r>
          </a:p>
          <a:p>
            <a:r>
              <a:rPr lang="en-US" dirty="0" smtClean="0"/>
              <a:t>Server-&gt;Database: SHA512(xkcd327)</a:t>
            </a:r>
          </a:p>
          <a:p>
            <a:r>
              <a:rPr lang="en-US" dirty="0" smtClean="0"/>
              <a:t>Database-&gt;Database: store Bobby:cc4b37d2...</a:t>
            </a:r>
          </a:p>
          <a:p>
            <a:r>
              <a:rPr lang="en-US" dirty="0" smtClean="0"/>
              <a:t>Database-&gt;Server: Done!</a:t>
            </a:r>
          </a:p>
          <a:p>
            <a:r>
              <a:rPr lang="en-US" dirty="0" smtClean="0"/>
              <a:t>Server-&gt;Bobby: Done!</a:t>
            </a:r>
            <a:endParaRPr lang="en-US" smtClean="0"/>
          </a:p>
          <a:p>
            <a:endParaRPr lang="en-US" dirty="0" smtClean="0"/>
          </a:p>
          <a:p>
            <a:r>
              <a:rPr lang="en-US" dirty="0" smtClean="0"/>
              <a:t>title Authenticate</a:t>
            </a:r>
          </a:p>
          <a:p>
            <a:endParaRPr lang="en-US" dirty="0" smtClean="0"/>
          </a:p>
          <a:p>
            <a:r>
              <a:rPr lang="en-US" dirty="0" smtClean="0"/>
              <a:t>Bobby-&gt;Server: login password="xkcd327"</a:t>
            </a:r>
          </a:p>
          <a:p>
            <a:r>
              <a:rPr lang="en-US" dirty="0" smtClean="0"/>
              <a:t>Server-&gt;Database: Is Bobby SHA512(xkcd327)?</a:t>
            </a:r>
          </a:p>
          <a:p>
            <a:r>
              <a:rPr lang="en-US" dirty="0" smtClean="0"/>
              <a:t>Database-&gt;Server: Yes!</a:t>
            </a:r>
          </a:p>
          <a:p>
            <a:r>
              <a:rPr lang="en-US" dirty="0" smtClean="0"/>
              <a:t>Server-&gt;Bobby: Ok, come on in!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47D876-645D-408E-83B8-A8BD324FDE3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title Man-in-the-Middle</a:t>
            </a:r>
          </a:p>
          <a:p>
            <a:endParaRPr lang="en-US" dirty="0" smtClean="0"/>
          </a:p>
          <a:p>
            <a:r>
              <a:rPr lang="en-US" dirty="0" smtClean="0"/>
              <a:t>note right of Eve: Eve thinks </a:t>
            </a:r>
            <a:r>
              <a:rPr lang="en-US" dirty="0" err="1" smtClean="0"/>
              <a:t>E_Satan</a:t>
            </a:r>
            <a:r>
              <a:rPr lang="en-US" dirty="0" smtClean="0"/>
              <a:t>() is actually </a:t>
            </a:r>
            <a:r>
              <a:rPr lang="en-US" dirty="0" err="1" smtClean="0"/>
              <a:t>E_Adam</a:t>
            </a:r>
            <a:r>
              <a:rPr lang="en-US" dirty="0" smtClean="0"/>
              <a:t>()</a:t>
            </a:r>
          </a:p>
          <a:p>
            <a:endParaRPr lang="en-US" dirty="0" smtClean="0"/>
          </a:p>
          <a:p>
            <a:r>
              <a:rPr lang="en-US" dirty="0" smtClean="0"/>
              <a:t>Eve-&gt;Satan: </a:t>
            </a:r>
            <a:r>
              <a:rPr lang="en-US" dirty="0" err="1" smtClean="0"/>
              <a:t>E_Satan</a:t>
            </a:r>
            <a:r>
              <a:rPr lang="en-US" dirty="0" smtClean="0"/>
              <a:t>(m=We should go for a walk!)</a:t>
            </a:r>
          </a:p>
          <a:p>
            <a:r>
              <a:rPr lang="en-US" dirty="0" smtClean="0"/>
              <a:t>Satan-&gt;Satan: </a:t>
            </a:r>
            <a:r>
              <a:rPr lang="en-US" dirty="0" err="1" smtClean="0"/>
              <a:t>D_Satan</a:t>
            </a:r>
            <a:r>
              <a:rPr lang="en-US" dirty="0" smtClean="0"/>
              <a:t>(m)</a:t>
            </a:r>
          </a:p>
          <a:p>
            <a:r>
              <a:rPr lang="en-US" dirty="0" smtClean="0"/>
              <a:t>note left of Satan: Satan reads m</a:t>
            </a:r>
          </a:p>
          <a:p>
            <a:r>
              <a:rPr lang="en-US" dirty="0" smtClean="0"/>
              <a:t>Satan-&gt;Adam: </a:t>
            </a:r>
            <a:r>
              <a:rPr lang="en-US" dirty="0" err="1" smtClean="0"/>
              <a:t>E_Adam</a:t>
            </a:r>
            <a:r>
              <a:rPr lang="en-US" dirty="0" smtClean="0"/>
              <a:t>(m)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47D876-645D-408E-83B8-A8BD324FDE3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5376A-E8FC-4119-AA17-52DDE1E64A36}" type="datetime1">
              <a:rPr lang="en-US" smtClean="0"/>
              <a:pPr/>
              <a:t>4/19/2013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970F5-4335-40CF-A424-37DB1B981890}" type="datetime1">
              <a:rPr lang="en-US" smtClean="0"/>
              <a:pPr/>
              <a:t>4/19/2013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77048-FB6E-4DEA-8750-46E8BE012585}" type="datetime1">
              <a:rPr lang="en-US" smtClean="0"/>
              <a:pPr/>
              <a:t>4/19/2013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0ED74-EE48-4FA0-8F3D-1CEF02200DC6}" type="datetime1">
              <a:rPr lang="en-US" smtClean="0"/>
              <a:pPr/>
              <a:t>4/19/2013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2BD57-5840-417F-8E90-6758E4F70173}" type="datetime1">
              <a:rPr lang="en-US" smtClean="0"/>
              <a:pPr/>
              <a:t>4/19/2013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7FC34-59E5-4911-8F21-B687F613A485}" type="datetime1">
              <a:rPr lang="en-US" smtClean="0"/>
              <a:pPr/>
              <a:t>4/19/2013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531C9-7934-4CAB-B06C-93A33F67C403}" type="datetime1">
              <a:rPr lang="en-US" smtClean="0"/>
              <a:pPr/>
              <a:t>4/19/2013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D1AE4-B97C-49D2-A0F2-4E68B4D4678C}" type="datetime1">
              <a:rPr lang="en-US" smtClean="0"/>
              <a:pPr/>
              <a:t>4/19/2013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91018-E579-41A2-B9CB-09FB13E182FE}" type="datetime1">
              <a:rPr lang="en-US" smtClean="0"/>
              <a:pPr/>
              <a:t>4/19/2013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6B7F5-4D91-454D-A18A-54A72684D5CC}" type="datetime1">
              <a:rPr lang="en-US" smtClean="0"/>
              <a:pPr/>
              <a:t>4/19/2013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FDC1B103-3E70-411F-9307-C76D56420ADB}" type="datetime1">
              <a:rPr lang="en-US" smtClean="0"/>
              <a:pPr/>
              <a:t>4/19/2013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8CC73FF-C165-4CD1-BDB5-6044E6915AEF}" type="datetime1">
              <a:rPr lang="en-US" smtClean="0"/>
              <a:pPr/>
              <a:t>4/19/2013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hreedom.org/research/rogue-ca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Applied </a:t>
            </a:r>
            <a:br>
              <a:rPr lang="en-US" dirty="0" smtClean="0"/>
            </a:br>
            <a:r>
              <a:rPr lang="en-US" dirty="0" smtClean="0"/>
              <a:t>Cryptography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Engineering Secure Software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Public-Key Cryptography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Encrypt key is </a:t>
            </a:r>
            <a:r>
              <a:rPr lang="en-US" i="1" dirty="0" smtClean="0"/>
              <a:t>public, </a:t>
            </a:r>
            <a:br>
              <a:rPr lang="en-US" i="1" dirty="0" smtClean="0"/>
            </a:br>
            <a:r>
              <a:rPr lang="en-US" dirty="0" smtClean="0"/>
              <a:t>Decrypt key is </a:t>
            </a:r>
            <a:r>
              <a:rPr lang="en-US" i="1" dirty="0" smtClean="0"/>
              <a:t>private</a:t>
            </a:r>
          </a:p>
          <a:p>
            <a:pPr lvl="1"/>
            <a:r>
              <a:rPr lang="en-US" dirty="0" smtClean="0"/>
              <a:t>Anyone in the world can encrypt data and send it do you</a:t>
            </a:r>
          </a:p>
          <a:p>
            <a:pPr lvl="1"/>
            <a:r>
              <a:rPr lang="en-US" dirty="0" smtClean="0"/>
              <a:t>But they can’t decrypt any other messages sent to you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Most popular modern </a:t>
            </a:r>
            <a:r>
              <a:rPr lang="en-US" dirty="0" smtClean="0"/>
              <a:t>algorithm: RSA</a:t>
            </a:r>
            <a:endParaRPr lang="en-US" dirty="0" smtClean="0"/>
          </a:p>
          <a:p>
            <a:pPr lvl="1"/>
            <a:r>
              <a:rPr lang="en-US" dirty="0" smtClean="0"/>
              <a:t>Factorization </a:t>
            </a:r>
            <a:r>
              <a:rPr lang="en-US" dirty="0" smtClean="0"/>
              <a:t>of two prime numbers</a:t>
            </a:r>
          </a:p>
          <a:p>
            <a:pPr lvl="1"/>
            <a:r>
              <a:rPr lang="en-US" dirty="0" smtClean="0"/>
              <a:t>Public/private keys generated from computing two very large prime numbers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RSA has never been cracked, although…</a:t>
            </a:r>
          </a:p>
          <a:p>
            <a:pPr lvl="1"/>
            <a:r>
              <a:rPr lang="en-US" dirty="0" smtClean="0"/>
              <a:t>The algorithms for generating very large primes have been cracked/poorly implemented many times</a:t>
            </a:r>
          </a:p>
          <a:p>
            <a:pPr lvl="1"/>
            <a:r>
              <a:rPr lang="en-US" dirty="0" smtClean="0"/>
              <a:t>Result of poor PRNG practices (bad algorithms &amp; bad seeds)</a:t>
            </a:r>
          </a:p>
          <a:p>
            <a:endParaRPr lang="en-US" dirty="0" smtClean="0"/>
          </a:p>
          <a:p>
            <a:r>
              <a:rPr lang="en-US" dirty="0" smtClean="0"/>
              <a:t>Traditional </a:t>
            </a:r>
            <a:r>
              <a:rPr lang="en-US" dirty="0" smtClean="0"/>
              <a:t>usage: networking (SSH, SSL, PGP)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Public-key Authentication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8768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E[..] is “encrypt” (public)</a:t>
            </a:r>
            <a:br>
              <a:rPr lang="en-US" dirty="0" smtClean="0"/>
            </a:br>
            <a:r>
              <a:rPr lang="en-US" dirty="0" smtClean="0"/>
              <a:t>D[..] is “decrypt” (private)</a:t>
            </a:r>
          </a:p>
          <a:p>
            <a:pPr lvl="1"/>
            <a:r>
              <a:rPr lang="en-US" dirty="0" smtClean="0"/>
              <a:t>D[E[m]]=m is </a:t>
            </a:r>
            <a:r>
              <a:rPr lang="en-US" i="1" dirty="0" smtClean="0"/>
              <a:t>encrypt then decrypt m (normal usage)</a:t>
            </a:r>
          </a:p>
          <a:p>
            <a:pPr lvl="1"/>
            <a:r>
              <a:rPr lang="en-US" dirty="0" smtClean="0"/>
              <a:t>D[m] is </a:t>
            </a:r>
            <a:r>
              <a:rPr lang="en-US" i="1" dirty="0" smtClean="0"/>
              <a:t>use the decryption on plain text m (strange, but legal)</a:t>
            </a:r>
          </a:p>
          <a:p>
            <a:endParaRPr lang="en-US" dirty="0" smtClean="0"/>
          </a:p>
          <a:p>
            <a:r>
              <a:rPr lang="en-US" dirty="0" smtClean="0"/>
              <a:t>Scenario: Adam and Eve</a:t>
            </a:r>
          </a:p>
          <a:p>
            <a:pPr lvl="1"/>
            <a:r>
              <a:rPr lang="en-US" dirty="0" smtClean="0"/>
              <a:t>Adam’s public and private: </a:t>
            </a:r>
            <a:r>
              <a:rPr lang="en-US" dirty="0" err="1" smtClean="0"/>
              <a:t>E</a:t>
            </a:r>
            <a:r>
              <a:rPr lang="en-US" baseline="-25000" dirty="0" err="1" smtClean="0"/>
              <a:t>Adam</a:t>
            </a:r>
            <a:r>
              <a:rPr lang="en-US" dirty="0" smtClean="0"/>
              <a:t>[..] and </a:t>
            </a:r>
            <a:r>
              <a:rPr lang="en-US" dirty="0" err="1" smtClean="0"/>
              <a:t>D</a:t>
            </a:r>
            <a:r>
              <a:rPr lang="en-US" baseline="-25000" dirty="0" err="1" smtClean="0"/>
              <a:t>Adam</a:t>
            </a:r>
            <a:r>
              <a:rPr lang="en-US" dirty="0" smtClean="0"/>
              <a:t>[..]</a:t>
            </a:r>
          </a:p>
          <a:p>
            <a:pPr lvl="1"/>
            <a:r>
              <a:rPr lang="en-US" dirty="0" smtClean="0"/>
              <a:t>Eve’s public and private: </a:t>
            </a:r>
            <a:r>
              <a:rPr lang="en-US" dirty="0" err="1" smtClean="0"/>
              <a:t>E</a:t>
            </a:r>
            <a:r>
              <a:rPr lang="en-US" baseline="-25000" dirty="0" err="1" smtClean="0"/>
              <a:t>Eve</a:t>
            </a:r>
            <a:r>
              <a:rPr lang="en-US" dirty="0" smtClean="0"/>
              <a:t>[..] and </a:t>
            </a:r>
            <a:r>
              <a:rPr lang="en-US" dirty="0" err="1" smtClean="0"/>
              <a:t>D</a:t>
            </a:r>
            <a:r>
              <a:rPr lang="en-US" baseline="-25000" dirty="0" err="1" smtClean="0"/>
              <a:t>Eve</a:t>
            </a:r>
            <a:r>
              <a:rPr lang="en-US" dirty="0" smtClean="0"/>
              <a:t>[..]</a:t>
            </a:r>
          </a:p>
          <a:p>
            <a:pPr lvl="1"/>
            <a:r>
              <a:rPr lang="en-US" dirty="0" smtClean="0"/>
              <a:t>They know each others’ public keys</a:t>
            </a:r>
            <a:endParaRPr lang="en-US" dirty="0" smtClean="0"/>
          </a:p>
          <a:p>
            <a:pPr lvl="2"/>
            <a:r>
              <a:rPr lang="en-US" dirty="0" smtClean="0"/>
              <a:t>Adam has access to </a:t>
            </a:r>
            <a:r>
              <a:rPr lang="en-US" dirty="0" err="1" smtClean="0"/>
              <a:t>E</a:t>
            </a:r>
            <a:r>
              <a:rPr lang="en-US" baseline="-25000" dirty="0" err="1" smtClean="0"/>
              <a:t>Eve</a:t>
            </a:r>
            <a:r>
              <a:rPr lang="en-US" dirty="0" smtClean="0"/>
              <a:t>[..]</a:t>
            </a:r>
          </a:p>
          <a:p>
            <a:pPr lvl="2"/>
            <a:r>
              <a:rPr lang="en-US" dirty="0" smtClean="0"/>
              <a:t>Eve has access to </a:t>
            </a:r>
            <a:r>
              <a:rPr lang="en-US" dirty="0" err="1" smtClean="0"/>
              <a:t>E</a:t>
            </a:r>
            <a:r>
              <a:rPr lang="en-US" baseline="-25000" dirty="0" err="1" smtClean="0"/>
              <a:t>Adam</a:t>
            </a:r>
            <a:r>
              <a:rPr lang="en-US" dirty="0" smtClean="0"/>
              <a:t>[..]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Adam </a:t>
            </a:r>
            <a:r>
              <a:rPr lang="en-US" dirty="0" smtClean="0"/>
              <a:t>wants </a:t>
            </a:r>
            <a:r>
              <a:rPr lang="en-US" dirty="0" smtClean="0"/>
              <a:t>to ensure Eve that the message came from him</a:t>
            </a:r>
            <a:r>
              <a:rPr lang="en-US" dirty="0" smtClean="0"/>
              <a:t>,</a:t>
            </a:r>
          </a:p>
          <a:p>
            <a:pPr lvl="1"/>
            <a:r>
              <a:rPr lang="en-US" dirty="0" smtClean="0"/>
              <a:t>So he does: m</a:t>
            </a:r>
            <a:r>
              <a:rPr lang="en-US" dirty="0" smtClean="0"/>
              <a:t>=“This should be bubbles: </a:t>
            </a:r>
            <a:r>
              <a:rPr lang="en-US" dirty="0" err="1" smtClean="0"/>
              <a:t>D</a:t>
            </a:r>
            <a:r>
              <a:rPr lang="en-US" baseline="-25000" dirty="0" err="1" smtClean="0"/>
              <a:t>Adam</a:t>
            </a:r>
            <a:r>
              <a:rPr lang="en-US" dirty="0" smtClean="0"/>
              <a:t>[bubbles]”</a:t>
            </a:r>
          </a:p>
          <a:p>
            <a:pPr lvl="1"/>
            <a:r>
              <a:rPr lang="en-US" dirty="0" smtClean="0"/>
              <a:t>Sends </a:t>
            </a:r>
            <a:r>
              <a:rPr lang="en-US" dirty="0" err="1" smtClean="0"/>
              <a:t>E</a:t>
            </a:r>
            <a:r>
              <a:rPr lang="en-US" baseline="-25000" dirty="0" err="1" smtClean="0"/>
              <a:t>Eve</a:t>
            </a:r>
            <a:r>
              <a:rPr lang="en-US" dirty="0" smtClean="0"/>
              <a:t>[m] to Eve – only Eve can read the message with </a:t>
            </a:r>
            <a:r>
              <a:rPr lang="en-US" dirty="0" err="1" smtClean="0"/>
              <a:t>D</a:t>
            </a:r>
            <a:r>
              <a:rPr lang="en-US" baseline="-25000" dirty="0" err="1" smtClean="0"/>
              <a:t>Eve</a:t>
            </a:r>
            <a:r>
              <a:rPr lang="en-US" baseline="-25000" dirty="0" smtClean="0"/>
              <a:t> </a:t>
            </a:r>
            <a:r>
              <a:rPr lang="en-US" dirty="0" smtClean="0"/>
              <a:t>[m]</a:t>
            </a:r>
          </a:p>
          <a:p>
            <a:pPr lvl="1"/>
            <a:r>
              <a:rPr lang="en-US" dirty="0" smtClean="0"/>
              <a:t>Eve </a:t>
            </a:r>
            <a:r>
              <a:rPr lang="en-US" dirty="0" smtClean="0"/>
              <a:t>checks </a:t>
            </a:r>
            <a:r>
              <a:rPr lang="en-US" dirty="0" err="1" smtClean="0"/>
              <a:t>E</a:t>
            </a:r>
            <a:r>
              <a:rPr lang="en-US" baseline="-25000" dirty="0" err="1" smtClean="0"/>
              <a:t>Adam</a:t>
            </a:r>
            <a:r>
              <a:rPr lang="en-US" dirty="0" smtClean="0"/>
              <a:t>[</a:t>
            </a:r>
            <a:r>
              <a:rPr lang="en-US" dirty="0" err="1" smtClean="0"/>
              <a:t>D</a:t>
            </a:r>
            <a:r>
              <a:rPr lang="en-US" baseline="-25000" dirty="0" err="1" smtClean="0"/>
              <a:t>Adam</a:t>
            </a:r>
            <a:r>
              <a:rPr lang="en-US" dirty="0" smtClean="0"/>
              <a:t>[bubbles]]=bubbles so that the </a:t>
            </a:r>
            <a:r>
              <a:rPr lang="en-US" dirty="0" smtClean="0"/>
              <a:t>message came from Adam, and not, say, her son Cain.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Drawbacks of Public Key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991600" cy="4724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Implementation issues</a:t>
            </a:r>
          </a:p>
          <a:p>
            <a:pPr lvl="1"/>
            <a:r>
              <a:rPr lang="en-US" dirty="0" smtClean="0"/>
              <a:t>Tends to be slower than traditional symmetric key</a:t>
            </a:r>
          </a:p>
          <a:p>
            <a:pPr lvl="1"/>
            <a:r>
              <a:rPr lang="en-US" dirty="0" smtClean="0"/>
              <a:t>Generating primes with 50+ digits is hard</a:t>
            </a:r>
          </a:p>
          <a:p>
            <a:endParaRPr lang="en-US" dirty="0" smtClean="0"/>
          </a:p>
          <a:p>
            <a:r>
              <a:rPr lang="en-US" dirty="0" smtClean="0"/>
              <a:t>How do we trust the public key?</a:t>
            </a:r>
          </a:p>
          <a:p>
            <a:pPr lvl="1"/>
            <a:r>
              <a:rPr lang="en-US" dirty="0" smtClean="0"/>
              <a:t>What if Eve confuses </a:t>
            </a:r>
            <a:r>
              <a:rPr lang="en-US" dirty="0" err="1" smtClean="0"/>
              <a:t>E</a:t>
            </a:r>
            <a:r>
              <a:rPr lang="en-US" baseline="-25000" dirty="0" err="1" smtClean="0"/>
              <a:t>Adam</a:t>
            </a:r>
            <a:r>
              <a:rPr lang="en-US" dirty="0" smtClean="0"/>
              <a:t> with </a:t>
            </a:r>
            <a:r>
              <a:rPr lang="en-US" dirty="0" err="1" smtClean="0"/>
              <a:t>E</a:t>
            </a:r>
            <a:r>
              <a:rPr lang="en-US" baseline="-25000" dirty="0" err="1" smtClean="0"/>
              <a:t>Satan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Man-in-the-middle </a:t>
            </a:r>
            <a:r>
              <a:rPr lang="en-US" dirty="0" smtClean="0"/>
              <a:t>attack</a:t>
            </a:r>
          </a:p>
          <a:p>
            <a:pPr lvl="2"/>
            <a:r>
              <a:rPr lang="en-US" dirty="0" smtClean="0"/>
              <a:t>Satan intercepts it </a:t>
            </a:r>
          </a:p>
          <a:p>
            <a:pPr lvl="2"/>
            <a:r>
              <a:rPr lang="en-US" dirty="0" smtClean="0"/>
              <a:t>Decrypts it </a:t>
            </a:r>
          </a:p>
          <a:p>
            <a:pPr lvl="2"/>
            <a:r>
              <a:rPr lang="en-US" dirty="0" smtClean="0"/>
              <a:t>Reads it </a:t>
            </a:r>
          </a:p>
          <a:p>
            <a:pPr lvl="2"/>
            <a:r>
              <a:rPr lang="en-US" dirty="0" smtClean="0"/>
              <a:t>Re-encrypts it properly</a:t>
            </a:r>
          </a:p>
          <a:p>
            <a:pPr lvl="2"/>
            <a:r>
              <a:rPr lang="en-US" dirty="0" smtClean="0"/>
              <a:t>Sends it off to Adam</a:t>
            </a:r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http://www.websequencediagrams.com/index.php?png=mscWzORoT"/>
          <p:cNvPicPr>
            <a:picLocks noChangeAspect="1" noChangeArrowheads="1"/>
          </p:cNvPicPr>
          <p:nvPr/>
        </p:nvPicPr>
        <p:blipFill>
          <a:blip r:embed="rId3" cstate="print"/>
          <a:srcRect t="3627" b="19705"/>
          <a:stretch>
            <a:fillRect/>
          </a:stretch>
        </p:blipFill>
        <p:spPr bwMode="auto">
          <a:xfrm>
            <a:off x="4079409" y="3886200"/>
            <a:ext cx="4835991" cy="283754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S</a:t>
            </a:r>
            <a:r>
              <a:rPr lang="en-US" dirty="0" smtClean="0"/>
              <a:t>ecure </a:t>
            </a:r>
            <a:r>
              <a:rPr lang="en-US" b="1" dirty="0" smtClean="0"/>
              <a:t>Sh</a:t>
            </a:r>
            <a:r>
              <a:rPr lang="en-US" dirty="0" smtClean="0"/>
              <a:t>ell</a:t>
            </a:r>
          </a:p>
          <a:p>
            <a:pPr lvl="1"/>
            <a:r>
              <a:rPr lang="en-US" dirty="0" smtClean="0"/>
              <a:t>Used for remote access into machines</a:t>
            </a:r>
          </a:p>
          <a:p>
            <a:pPr lvl="1"/>
            <a:r>
              <a:rPr lang="en-US" dirty="0" smtClean="0"/>
              <a:t>Ubiquitous for Unix-like systems</a:t>
            </a:r>
          </a:p>
          <a:p>
            <a:pPr lvl="1"/>
            <a:r>
              <a:rPr lang="en-US" dirty="0" smtClean="0"/>
              <a:t>Uses passwords by default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SSH and public keys</a:t>
            </a:r>
          </a:p>
          <a:p>
            <a:pPr lvl="1"/>
            <a:r>
              <a:rPr lang="en-US" dirty="0" smtClean="0"/>
              <a:t>Key pairs have a one-time PRNG built in </a:t>
            </a:r>
          </a:p>
          <a:p>
            <a:pPr lvl="1"/>
            <a:r>
              <a:rPr lang="en-US" dirty="0" smtClean="0"/>
              <a:t>Private key </a:t>
            </a:r>
          </a:p>
          <a:p>
            <a:pPr lvl="2"/>
            <a:r>
              <a:rPr lang="en-US" dirty="0" smtClean="0"/>
              <a:t>Encrypted with a symmetric cipher</a:t>
            </a:r>
          </a:p>
          <a:p>
            <a:pPr lvl="2"/>
            <a:r>
              <a:rPr lang="en-US" dirty="0" smtClean="0"/>
              <a:t>Requires a “passphrase” to unlock</a:t>
            </a:r>
          </a:p>
          <a:p>
            <a:pPr lvl="1"/>
            <a:r>
              <a:rPr lang="en-US" dirty="0" smtClean="0"/>
              <a:t>Trust the public keys?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authorized_keys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Trust the host?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known_hosts</a:t>
            </a: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e.g. SSH Key pairs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77200" cy="50292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err="1" smtClean="0">
                <a:latin typeface="Consolas" pitchFamily="49" charset="0"/>
                <a:cs typeface="Consolas" pitchFamily="49" charset="0"/>
              </a:rPr>
              <a:t>me@client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$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ssh-keygen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–t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rsa</a:t>
            </a: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Generating public/private rsa1 key pair...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Enter file in which to save the key (~/.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ssh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/identity):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Enter passphrase: 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Enter same passphrase again: 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Your public key has been saved in ~/.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ssh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/id_rsa.pub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Your private key has been saved in ~/.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ssh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/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id_rsa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The key fingerprint is: 22:bc:0b:fe:f5:06:1d:c0:05:ea:59:09:e3:07:8a:8c</a:t>
            </a:r>
          </a:p>
          <a:p>
            <a:pPr>
              <a:buNone/>
            </a:pP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sz="3200" dirty="0" err="1" smtClean="0"/>
              <a:t>Untrusted</a:t>
            </a:r>
            <a:r>
              <a:rPr lang="en-US" sz="3200" dirty="0" smtClean="0"/>
              <a:t> public keys? </a:t>
            </a:r>
          </a:p>
          <a:p>
            <a:pPr lvl="1"/>
            <a:r>
              <a:rPr lang="en-US" sz="2900" dirty="0" smtClean="0"/>
              <a:t>SSH-enabled servers don’t trust any public </a:t>
            </a:r>
            <a:r>
              <a:rPr lang="en-US" sz="2900" dirty="0" smtClean="0"/>
              <a:t>keys initially</a:t>
            </a:r>
            <a:endParaRPr lang="en-US" sz="2900" dirty="0" smtClean="0"/>
          </a:p>
          <a:p>
            <a:pPr lvl="1"/>
            <a:r>
              <a:rPr lang="en-US" sz="2900" dirty="0" smtClean="0"/>
              <a:t>Need to copy your public key to the </a:t>
            </a:r>
            <a:r>
              <a:rPr lang="en-US" sz="2900" dirty="0" err="1" smtClean="0"/>
              <a:t>authorized_keys</a:t>
            </a:r>
            <a:r>
              <a:rPr lang="en-US" sz="2900" dirty="0" smtClean="0"/>
              <a:t> file on the server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err="1" smtClean="0">
                <a:latin typeface="Consolas" pitchFamily="49" charset="0"/>
                <a:cs typeface="Consolas" pitchFamily="49" charset="0"/>
              </a:rPr>
              <a:t>me@client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$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scp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~/id_rsa.pub me@server.edu:~</a:t>
            </a:r>
          </a:p>
          <a:p>
            <a:pPr>
              <a:buNone/>
            </a:pPr>
            <a:r>
              <a:rPr lang="en-US" dirty="0" err="1" smtClean="0">
                <a:latin typeface="Consolas" pitchFamily="49" charset="0"/>
                <a:cs typeface="Consolas" pitchFamily="49" charset="0"/>
              </a:rPr>
              <a:t>me@client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$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ssh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me@server.edu</a:t>
            </a:r>
          </a:p>
          <a:p>
            <a:pPr>
              <a:buNone/>
            </a:pPr>
            <a:r>
              <a:rPr lang="en-US" dirty="0" err="1" smtClean="0">
                <a:latin typeface="Consolas" pitchFamily="49" charset="0"/>
                <a:cs typeface="Consolas" pitchFamily="49" charset="0"/>
              </a:rPr>
              <a:t>me@server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$ cat id_rsa.pub &gt;&gt; ~/.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ssh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/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authorized_keys</a:t>
            </a: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endParaRPr lang="en-US" dirty="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SSH and </a:t>
            </a:r>
            <a:r>
              <a:rPr lang="en-US" dirty="0" err="1" smtClean="0"/>
              <a:t>known_hosts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7467600" cy="5410200"/>
          </a:xfrm>
        </p:spPr>
        <p:txBody>
          <a:bodyPr>
            <a:normAutofit fontScale="47500" lnSpcReduction="20000"/>
          </a:bodyPr>
          <a:lstStyle/>
          <a:p>
            <a:r>
              <a:rPr lang="en-US" sz="5100" dirty="0" smtClean="0"/>
              <a:t>When I SSH into </a:t>
            </a:r>
            <a:r>
              <a:rPr lang="en-US" sz="5100" dirty="0" err="1" smtClean="0"/>
              <a:t>nitron</a:t>
            </a:r>
            <a:r>
              <a:rPr lang="en-US" sz="5100" dirty="0" smtClean="0"/>
              <a:t>, how do I know that this isn’t a malicious server who changed his network address?</a:t>
            </a:r>
          </a:p>
          <a:p>
            <a:endParaRPr lang="en-US" dirty="0" smtClean="0"/>
          </a:p>
          <a:p>
            <a:r>
              <a:rPr lang="en-US" sz="4400" dirty="0" smtClean="0"/>
              <a:t>Answer: your </a:t>
            </a:r>
            <a:r>
              <a:rPr lang="en-US" sz="4400" dirty="0" err="1" smtClean="0"/>
              <a:t>known_hosts</a:t>
            </a:r>
            <a:r>
              <a:rPr lang="en-US" sz="4400" dirty="0" smtClean="0"/>
              <a:t> file</a:t>
            </a:r>
          </a:p>
          <a:p>
            <a:pPr lvl="1"/>
            <a:r>
              <a:rPr lang="en-US" sz="3800" dirty="0" smtClean="0"/>
              <a:t>Every server </a:t>
            </a:r>
            <a:r>
              <a:rPr lang="en-US" sz="3800" dirty="0" smtClean="0"/>
              <a:t>has a </a:t>
            </a:r>
            <a:r>
              <a:rPr lang="en-US" sz="3800" dirty="0" smtClean="0"/>
              <a:t>unique </a:t>
            </a:r>
            <a:r>
              <a:rPr lang="en-US" sz="3800" dirty="0" smtClean="0"/>
              <a:t>fingerprint</a:t>
            </a:r>
            <a:endParaRPr lang="en-US" sz="3800" dirty="0" smtClean="0"/>
          </a:p>
          <a:p>
            <a:pPr lvl="1"/>
            <a:r>
              <a:rPr lang="en-US" sz="3800" dirty="0" smtClean="0"/>
              <a:t>First time you sign in, </a:t>
            </a:r>
            <a:r>
              <a:rPr lang="en-US" sz="3800" dirty="0" smtClean="0"/>
              <a:t>trust the key and add </a:t>
            </a:r>
            <a:r>
              <a:rPr lang="en-US" sz="3800" dirty="0" smtClean="0"/>
              <a:t>the key to your </a:t>
            </a:r>
            <a:r>
              <a:rPr lang="en-US" sz="3800" dirty="0" err="1" smtClean="0"/>
              <a:t>known_hosts</a:t>
            </a:r>
            <a:r>
              <a:rPr lang="en-US" sz="3800" dirty="0" smtClean="0"/>
              <a:t> cache</a:t>
            </a:r>
            <a:endParaRPr lang="en-US" sz="3800" dirty="0" smtClean="0"/>
          </a:p>
          <a:p>
            <a:pPr lvl="1"/>
            <a:r>
              <a:rPr lang="en-US" sz="3800" dirty="0" smtClean="0"/>
              <a:t>Host changes? You’ll get a warning like this:</a:t>
            </a:r>
          </a:p>
          <a:p>
            <a:pPr lvl="1">
              <a:buNone/>
            </a:pPr>
            <a:r>
              <a:rPr lang="en-US" sz="3400" dirty="0" smtClean="0">
                <a:latin typeface="Consolas" pitchFamily="49" charset="0"/>
                <a:cs typeface="Consolas" pitchFamily="49" charset="0"/>
              </a:rPr>
              <a:t>	@@@@@@@@@@@@@@@@@@@@@@@@@@@@@@@@@@@@@@@@@@@@@@@@@@@@@@@@@@@ @ WARNING: REMOTE HOST IDENTIFICATION HAS CHANGED! @ @@@@@@@@@@@@@@@@@@@@@@@@@@@@@@@@@@@@@@@@@@@@@@@@@@@@@@@@@@@ IT IS POSSIBLE THAT SOMEONE IS DOING SOMETHING NASTY! Someone could be eavesdropping on you right now (man-in-the-middle attack)! It is also possible that the RSA host key has just been changed. The fingerprint for the RSA key sent by the remote host is 8b:ff:a1:b5:08:2f:8f:fd:2e:2f:67:80:9e:ba:8d:ff. Please contact your system administrator. Add correct host key in /home/bob/.</a:t>
            </a:r>
            <a:r>
              <a:rPr lang="en-US" sz="3400" dirty="0" err="1" smtClean="0">
                <a:latin typeface="Consolas" pitchFamily="49" charset="0"/>
                <a:cs typeface="Consolas" pitchFamily="49" charset="0"/>
              </a:rPr>
              <a:t>ssh</a:t>
            </a:r>
            <a:r>
              <a:rPr lang="en-US" sz="3400" dirty="0" smtClean="0">
                <a:latin typeface="Consolas" pitchFamily="49" charset="0"/>
                <a:cs typeface="Consolas" pitchFamily="49" charset="0"/>
              </a:rPr>
              <a:t>/</a:t>
            </a:r>
            <a:r>
              <a:rPr lang="en-US" sz="3400" dirty="0" err="1" smtClean="0">
                <a:latin typeface="Consolas" pitchFamily="49" charset="0"/>
                <a:cs typeface="Consolas" pitchFamily="49" charset="0"/>
              </a:rPr>
              <a:t>known_hosts</a:t>
            </a:r>
            <a:r>
              <a:rPr lang="en-US" sz="3400" dirty="0" smtClean="0">
                <a:latin typeface="Consolas" pitchFamily="49" charset="0"/>
                <a:cs typeface="Consolas" pitchFamily="49" charset="0"/>
              </a:rPr>
              <a:t> to get rid of this message. Offending key in /home/bob/.</a:t>
            </a:r>
            <a:r>
              <a:rPr lang="en-US" sz="3400" dirty="0" err="1" smtClean="0">
                <a:latin typeface="Consolas" pitchFamily="49" charset="0"/>
                <a:cs typeface="Consolas" pitchFamily="49" charset="0"/>
              </a:rPr>
              <a:t>ssh</a:t>
            </a:r>
            <a:r>
              <a:rPr lang="en-US" sz="3400" dirty="0" smtClean="0">
                <a:latin typeface="Consolas" pitchFamily="49" charset="0"/>
                <a:cs typeface="Consolas" pitchFamily="49" charset="0"/>
              </a:rPr>
              <a:t>/known_hosts:2 RSA host key for 192.168.1.100 has changed and you have requested strict checking. Host key verification failed.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time…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common algorithms</a:t>
            </a:r>
          </a:p>
          <a:p>
            <a:pPr lvl="1"/>
            <a:r>
              <a:rPr lang="en-US" dirty="0" smtClean="0"/>
              <a:t>Public key: SSL</a:t>
            </a:r>
          </a:p>
          <a:p>
            <a:pPr lvl="1"/>
            <a:r>
              <a:rPr lang="en-US" dirty="0" smtClean="0"/>
              <a:t>Combination of Public and Symmetric: PGP</a:t>
            </a:r>
          </a:p>
          <a:p>
            <a:endParaRPr lang="en-US" dirty="0" smtClean="0"/>
          </a:p>
          <a:p>
            <a:r>
              <a:rPr lang="en-US" dirty="0" smtClean="0"/>
              <a:t>Some common cryptanalysis techniques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Networks, Crypto, &amp; You.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Most application developers… </a:t>
            </a:r>
          </a:p>
          <a:p>
            <a:pPr lvl="1"/>
            <a:r>
              <a:rPr lang="en-US" dirty="0" smtClean="0"/>
              <a:t>Don’t implement networking protocols </a:t>
            </a:r>
          </a:p>
          <a:p>
            <a:pPr lvl="1"/>
            <a:r>
              <a:rPr lang="en-US" dirty="0" smtClean="0"/>
              <a:t>Don’t implement encryption algorithms 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Knowing how to safely </a:t>
            </a:r>
            <a:r>
              <a:rPr lang="en-US" i="1" dirty="0" smtClean="0"/>
              <a:t>deploy</a:t>
            </a:r>
            <a:r>
              <a:rPr lang="en-US" dirty="0" smtClean="0"/>
              <a:t> them, however, is paramount</a:t>
            </a:r>
          </a:p>
          <a:p>
            <a:pPr lvl="1"/>
            <a:r>
              <a:rPr lang="en-US" dirty="0" smtClean="0"/>
              <a:t>Different situations call for different techniques</a:t>
            </a:r>
          </a:p>
          <a:p>
            <a:pPr lvl="2"/>
            <a:r>
              <a:rPr lang="en-US" dirty="0" smtClean="0"/>
              <a:t>Types of Authentication</a:t>
            </a:r>
          </a:p>
          <a:p>
            <a:pPr lvl="2"/>
            <a:r>
              <a:rPr lang="en-US" dirty="0" smtClean="0"/>
              <a:t>One-way digests (hashes)</a:t>
            </a:r>
          </a:p>
          <a:p>
            <a:pPr lvl="2"/>
            <a:r>
              <a:rPr lang="en-US" dirty="0" smtClean="0"/>
              <a:t>Symmetric-key vs. Public-key</a:t>
            </a:r>
          </a:p>
          <a:p>
            <a:pPr lvl="2"/>
            <a:r>
              <a:rPr lang="en-US" dirty="0" smtClean="0"/>
              <a:t>Trusting public keys</a:t>
            </a:r>
          </a:p>
          <a:p>
            <a:pPr lvl="1"/>
            <a:r>
              <a:rPr lang="en-US" dirty="0" smtClean="0"/>
              <a:t>Know Thy Algorithms instead of “just use crypto”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 smtClean="0"/>
              <a:t>© 2011-2012 Andrew Meneely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Basic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7244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The internet is a scary, scary place</a:t>
            </a:r>
          </a:p>
          <a:p>
            <a:pPr lvl="1"/>
            <a:r>
              <a:rPr lang="en-US" dirty="0" smtClean="0"/>
              <a:t>Anyone can join</a:t>
            </a:r>
          </a:p>
          <a:p>
            <a:pPr lvl="1"/>
            <a:r>
              <a:rPr lang="en-US" dirty="0" smtClean="0"/>
              <a:t>Anyone can sniff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BUT!  “distrust everything all the time” is not feasible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Authentication: are you who you say your are?</a:t>
            </a:r>
          </a:p>
          <a:p>
            <a:pPr lvl="1">
              <a:buNone/>
            </a:pPr>
            <a:r>
              <a:rPr lang="en-US" dirty="0" smtClean="0"/>
              <a:t>	Trust must be built </a:t>
            </a:r>
            <a:r>
              <a:rPr lang="en-US" i="1" dirty="0" smtClean="0"/>
              <a:t>somehow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Encryption: can someone else listen in?</a:t>
            </a:r>
          </a:p>
          <a:p>
            <a:pPr lvl="1">
              <a:buNone/>
            </a:pPr>
            <a:r>
              <a:rPr lang="en-US" dirty="0" smtClean="0"/>
              <a:t>	</a:t>
            </a:r>
            <a:r>
              <a:rPr lang="en-US" dirty="0" smtClean="0"/>
              <a:t>	</a:t>
            </a:r>
          </a:p>
          <a:p>
            <a:r>
              <a:rPr lang="en-US" dirty="0" smtClean="0"/>
              <a:t>Authentication &amp; Encryption overlap in techniques</a:t>
            </a:r>
          </a:p>
          <a:p>
            <a:pPr lvl="1"/>
            <a:r>
              <a:rPr lang="en-US" dirty="0" smtClean="0"/>
              <a:t>How do we encrypt data for someone we do not trust?</a:t>
            </a:r>
          </a:p>
          <a:p>
            <a:pPr lvl="1"/>
            <a:r>
              <a:rPr lang="en-US" dirty="0" smtClean="0"/>
              <a:t>How do we know nobody else has the key?</a:t>
            </a:r>
          </a:p>
          <a:p>
            <a:pPr lvl="1"/>
            <a:r>
              <a:rPr lang="en-US" dirty="0" smtClean="0"/>
              <a:t>How do authenticate this </a:t>
            </a:r>
            <a:r>
              <a:rPr lang="en-US" i="1" dirty="0" smtClean="0"/>
              <a:t>machine</a:t>
            </a:r>
            <a:r>
              <a:rPr lang="en-US" dirty="0" smtClean="0"/>
              <a:t>?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Multi-Factor Authentication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006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Security experts recommend that we utilize three types of authentication…</a:t>
            </a:r>
          </a:p>
          <a:p>
            <a:endParaRPr lang="en-US" dirty="0" smtClean="0"/>
          </a:p>
          <a:p>
            <a:r>
              <a:rPr lang="en-US" dirty="0" smtClean="0"/>
              <a:t>Something you </a:t>
            </a:r>
            <a:r>
              <a:rPr lang="en-US" i="1" dirty="0" smtClean="0"/>
              <a:t>know</a:t>
            </a:r>
          </a:p>
          <a:p>
            <a:pPr lvl="1"/>
            <a:r>
              <a:rPr lang="en-US" dirty="0" smtClean="0"/>
              <a:t>e.g. passwords</a:t>
            </a:r>
          </a:p>
          <a:p>
            <a:pPr lvl="1"/>
            <a:r>
              <a:rPr lang="en-US" dirty="0" smtClean="0"/>
              <a:t>Can be guessed, though</a:t>
            </a:r>
          </a:p>
          <a:p>
            <a:endParaRPr lang="en-US" i="1" dirty="0" smtClean="0"/>
          </a:p>
          <a:p>
            <a:r>
              <a:rPr lang="en-US" dirty="0" smtClean="0"/>
              <a:t>Something you </a:t>
            </a:r>
            <a:r>
              <a:rPr lang="en-US" i="1" dirty="0" smtClean="0"/>
              <a:t>have</a:t>
            </a:r>
          </a:p>
          <a:p>
            <a:pPr lvl="1"/>
            <a:r>
              <a:rPr lang="en-US" dirty="0" smtClean="0"/>
              <a:t>Maybe a physical item </a:t>
            </a:r>
          </a:p>
          <a:p>
            <a:pPr lvl="1"/>
            <a:r>
              <a:rPr lang="en-US" dirty="0" smtClean="0"/>
              <a:t>Maybe a one-time randomly generated key</a:t>
            </a:r>
          </a:p>
          <a:p>
            <a:pPr lvl="1"/>
            <a:r>
              <a:rPr lang="en-US" dirty="0" smtClean="0"/>
              <a:t>e.g. both: pre-seeded secure PRNG key fob</a:t>
            </a:r>
          </a:p>
          <a:p>
            <a:endParaRPr lang="en-US" dirty="0" smtClean="0"/>
          </a:p>
          <a:p>
            <a:r>
              <a:rPr lang="en-US" dirty="0" smtClean="0"/>
              <a:t>Something you </a:t>
            </a:r>
            <a:r>
              <a:rPr lang="en-US" i="1" dirty="0" smtClean="0"/>
              <a:t>are</a:t>
            </a:r>
            <a:endParaRPr lang="en-US" dirty="0" smtClean="0"/>
          </a:p>
          <a:p>
            <a:pPr lvl="1"/>
            <a:r>
              <a:rPr lang="en-US" dirty="0" smtClean="0"/>
              <a:t>Biometrics? Tons of false positives</a:t>
            </a:r>
          </a:p>
          <a:p>
            <a:pPr lvl="1"/>
            <a:r>
              <a:rPr lang="en-US" dirty="0" smtClean="0"/>
              <a:t>Easier for humans, at least right now </a:t>
            </a:r>
            <a:br>
              <a:rPr lang="en-US" dirty="0" smtClean="0"/>
            </a:br>
            <a:r>
              <a:rPr lang="en-US" sz="2000" dirty="0" smtClean="0"/>
              <a:t>(e.g. face recognition)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 Digests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800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Problem: sensitive data needs to be identified </a:t>
            </a:r>
            <a:r>
              <a:rPr lang="en-US" i="1" dirty="0" smtClean="0"/>
              <a:t>only</a:t>
            </a:r>
            <a:r>
              <a:rPr lang="en-US" dirty="0" smtClean="0"/>
              <a:t> by the original user, </a:t>
            </a:r>
            <a:r>
              <a:rPr lang="en-US" i="1" dirty="0" smtClean="0"/>
              <a:t>nobody</a:t>
            </a:r>
            <a:r>
              <a:rPr lang="en-US" dirty="0" smtClean="0"/>
              <a:t> else</a:t>
            </a:r>
          </a:p>
          <a:p>
            <a:pPr lvl="1">
              <a:buNone/>
            </a:pPr>
            <a:r>
              <a:rPr lang="en-US" dirty="0" smtClean="0"/>
              <a:t>e.g. user wants to authenticate, but we don’t want to store passwords in plain text in case an attacker breaks in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Solution: hash digest algorithms</a:t>
            </a:r>
          </a:p>
          <a:p>
            <a:pPr lvl="1"/>
            <a:r>
              <a:rPr lang="en-US" dirty="0" smtClean="0"/>
              <a:t>Compute a very large number based on a chunk of data</a:t>
            </a:r>
          </a:p>
          <a:p>
            <a:pPr lvl="2"/>
            <a:r>
              <a:rPr lang="en-US" dirty="0" smtClean="0"/>
              <a:t>The more numbers it can map to, the better (e.g. 2</a:t>
            </a:r>
            <a:r>
              <a:rPr lang="en-US" baseline="30000" dirty="0" smtClean="0"/>
              <a:t>128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Similar chunks of data should not compute to the same hash</a:t>
            </a:r>
          </a:p>
          <a:p>
            <a:pPr lvl="1"/>
            <a:r>
              <a:rPr lang="en-US" dirty="0" smtClean="0"/>
              <a:t>Same number? </a:t>
            </a:r>
            <a:r>
              <a:rPr lang="en-US" b="1" i="1" dirty="0" smtClean="0"/>
              <a:t>Highly </a:t>
            </a:r>
            <a:r>
              <a:rPr lang="en-US" dirty="0" smtClean="0"/>
              <a:t>probable it’s the same data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2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Authentication with Hashes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4038600" cy="52578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Use Case: (re)set password</a:t>
            </a:r>
          </a:p>
          <a:p>
            <a:pPr lvl="1"/>
            <a:r>
              <a:rPr lang="en-US" dirty="0" smtClean="0"/>
              <a:t>User inputs password</a:t>
            </a:r>
          </a:p>
          <a:p>
            <a:pPr lvl="1"/>
            <a:r>
              <a:rPr lang="en-US" dirty="0" smtClean="0"/>
              <a:t>Server hashes pw</a:t>
            </a:r>
          </a:p>
          <a:p>
            <a:pPr lvl="1"/>
            <a:r>
              <a:rPr lang="en-US" dirty="0" smtClean="0"/>
              <a:t>Stores the hash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Abuse Case: Break-in</a:t>
            </a:r>
          </a:p>
          <a:p>
            <a:pPr lvl="1"/>
            <a:r>
              <a:rPr lang="en-US" dirty="0" smtClean="0"/>
              <a:t>Attacker steals plaintext passwords </a:t>
            </a:r>
            <a:r>
              <a:rPr lang="en-US" smtClean="0"/>
              <a:t>from Database</a:t>
            </a:r>
            <a:endParaRPr lang="en-US" dirty="0" smtClean="0"/>
          </a:p>
          <a:p>
            <a:pPr lvl="1"/>
            <a:r>
              <a:rPr lang="en-US" dirty="0" smtClean="0"/>
              <a:t>Harm done: can authenticate as any user</a:t>
            </a:r>
          </a:p>
          <a:p>
            <a:pPr lvl="1"/>
            <a:r>
              <a:rPr lang="en-US" dirty="0" smtClean="0"/>
              <a:t>Mitigation: can’t reverse the hashes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Use Case: Authenticate</a:t>
            </a:r>
          </a:p>
          <a:p>
            <a:pPr lvl="1"/>
            <a:r>
              <a:rPr lang="en-US" dirty="0" smtClean="0"/>
              <a:t>User inputs password</a:t>
            </a:r>
          </a:p>
          <a:p>
            <a:pPr lvl="1"/>
            <a:r>
              <a:rPr lang="en-US" dirty="0" smtClean="0"/>
              <a:t>Server computes hash</a:t>
            </a:r>
          </a:p>
          <a:p>
            <a:pPr lvl="1"/>
            <a:r>
              <a:rPr lang="en-US" dirty="0" smtClean="0"/>
              <a:t>Checks the hashes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80" name="Picture 8" descr="http://www.websequencediagrams.com/index.php?png=mscfubFud"/>
          <p:cNvPicPr>
            <a:picLocks noChangeAspect="1" noChangeArrowheads="1"/>
          </p:cNvPicPr>
          <p:nvPr/>
        </p:nvPicPr>
        <p:blipFill>
          <a:blip r:embed="rId3" cstate="print"/>
          <a:srcRect b="24638"/>
          <a:stretch>
            <a:fillRect/>
          </a:stretch>
        </p:blipFill>
        <p:spPr bwMode="auto">
          <a:xfrm>
            <a:off x="4114800" y="4648200"/>
            <a:ext cx="4838700" cy="1981200"/>
          </a:xfrm>
          <a:prstGeom prst="rect">
            <a:avLst/>
          </a:prstGeom>
          <a:noFill/>
        </p:spPr>
      </p:pic>
      <p:pic>
        <p:nvPicPr>
          <p:cNvPr id="3084" name="Picture 12" descr="http://www.websequencediagrams.com/index.php?png=mscMRyH3I"/>
          <p:cNvPicPr>
            <a:picLocks noChangeAspect="1" noChangeArrowheads="1"/>
          </p:cNvPicPr>
          <p:nvPr/>
        </p:nvPicPr>
        <p:blipFill>
          <a:blip r:embed="rId4" cstate="print"/>
          <a:srcRect b="18280"/>
          <a:stretch>
            <a:fillRect/>
          </a:stretch>
        </p:blipFill>
        <p:spPr bwMode="auto">
          <a:xfrm>
            <a:off x="4267200" y="1219200"/>
            <a:ext cx="4305300" cy="2895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Abuse Case: Rainbow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if an attacker steals the hashes?</a:t>
            </a:r>
          </a:p>
          <a:p>
            <a:pPr lvl="1"/>
            <a:r>
              <a:rPr lang="en-US" dirty="0" smtClean="0"/>
              <a:t>common passwords + common digests = common hashes</a:t>
            </a:r>
          </a:p>
          <a:p>
            <a:pPr lvl="1"/>
            <a:r>
              <a:rPr lang="en-US" dirty="0" smtClean="0"/>
              <a:t>Thus, attackers have large databases of pre-computed hashes called </a:t>
            </a:r>
            <a:r>
              <a:rPr lang="en-US" i="1" dirty="0" smtClean="0"/>
              <a:t>rainbow tables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Solution: hashing with </a:t>
            </a:r>
            <a:r>
              <a:rPr lang="en-US" i="1" dirty="0" smtClean="0"/>
              <a:t>salt</a:t>
            </a:r>
          </a:p>
          <a:p>
            <a:pPr lvl="1"/>
            <a:r>
              <a:rPr lang="en-US" dirty="0" smtClean="0"/>
              <a:t>Today’s </a:t>
            </a:r>
            <a:r>
              <a:rPr lang="en-US" dirty="0" err="1" smtClean="0"/>
              <a:t>VotD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 Collisions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By definition, hash digests cannot </a:t>
            </a:r>
            <a:r>
              <a:rPr lang="en-US" i="1" dirty="0" smtClean="0"/>
              <a:t>uniquely</a:t>
            </a:r>
            <a:r>
              <a:rPr lang="en-US" dirty="0" smtClean="0"/>
              <a:t> map data to a hash</a:t>
            </a:r>
          </a:p>
          <a:p>
            <a:pPr lvl="1"/>
            <a:r>
              <a:rPr lang="en-US" dirty="0" smtClean="0"/>
              <a:t>Thus, many pieces of data map to the same hash</a:t>
            </a:r>
          </a:p>
          <a:p>
            <a:pPr lvl="1"/>
            <a:r>
              <a:rPr lang="en-US" dirty="0" smtClean="0"/>
              <a:t>A collision is two known pieces of data that map to the same hash number</a:t>
            </a:r>
          </a:p>
          <a:p>
            <a:pPr lvl="1"/>
            <a:r>
              <a:rPr lang="en-US" dirty="0" smtClean="0"/>
              <a:t>Can be used to “spoof” a password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MD4, MD5 &amp; SHA1 now considered “broken”</a:t>
            </a:r>
          </a:p>
          <a:p>
            <a:pPr lvl="1"/>
            <a:r>
              <a:rPr lang="en-US" dirty="0" smtClean="0"/>
              <a:t>Colliding digests can be manufactured</a:t>
            </a:r>
          </a:p>
          <a:p>
            <a:pPr lvl="1"/>
            <a:r>
              <a:rPr lang="en-US" dirty="0" smtClean="0">
                <a:hlinkClick r:id="rId2"/>
              </a:rPr>
              <a:t>http://www.phreedom.org/research/rogue-ca/</a:t>
            </a:r>
            <a:endParaRPr lang="en-US" dirty="0" smtClean="0"/>
          </a:p>
          <a:p>
            <a:pPr lvl="1"/>
            <a:r>
              <a:rPr lang="en-US" dirty="0" smtClean="0"/>
              <a:t>Still cannot be reversed, and probably won’t be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Symmetric-Key Cryptography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9530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Encrypt key == Decrypt key</a:t>
            </a:r>
          </a:p>
          <a:p>
            <a:pPr lvl="1"/>
            <a:r>
              <a:rPr lang="en-US" dirty="0" smtClean="0"/>
              <a:t>So keep that key a secret!!</a:t>
            </a:r>
          </a:p>
          <a:p>
            <a:pPr lvl="1"/>
            <a:r>
              <a:rPr lang="en-US" dirty="0" smtClean="0"/>
              <a:t>Traditional arrangement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Modern algorithms</a:t>
            </a:r>
          </a:p>
          <a:p>
            <a:pPr lvl="1"/>
            <a:r>
              <a:rPr lang="en-US" dirty="0" smtClean="0"/>
              <a:t>AES</a:t>
            </a:r>
          </a:p>
          <a:p>
            <a:pPr lvl="1"/>
            <a:r>
              <a:rPr lang="en-US" dirty="0" smtClean="0"/>
              <a:t>Blowfish</a:t>
            </a:r>
          </a:p>
          <a:p>
            <a:pPr lvl="1"/>
            <a:r>
              <a:rPr lang="en-US" dirty="0" smtClean="0"/>
              <a:t>3DES</a:t>
            </a:r>
          </a:p>
          <a:p>
            <a:endParaRPr lang="en-US" dirty="0" smtClean="0"/>
          </a:p>
          <a:p>
            <a:r>
              <a:rPr lang="en-US" dirty="0" smtClean="0"/>
              <a:t>Traditional usage</a:t>
            </a:r>
          </a:p>
          <a:p>
            <a:pPr lvl="1"/>
            <a:r>
              <a:rPr lang="en-US" dirty="0" smtClean="0"/>
              <a:t>Encryption of data storage: backups, hard drives, etc.</a:t>
            </a:r>
          </a:p>
          <a:p>
            <a:pPr lvl="1"/>
            <a:r>
              <a:rPr lang="en-US" dirty="0" smtClean="0"/>
              <a:t>Not typically for networking situations</a:t>
            </a:r>
          </a:p>
          <a:p>
            <a:pPr lvl="2"/>
            <a:r>
              <a:rPr lang="en-US" dirty="0" smtClean="0"/>
              <a:t>Both parties need the same key</a:t>
            </a:r>
          </a:p>
          <a:p>
            <a:pPr lvl="2"/>
            <a:r>
              <a:rPr lang="en-US" dirty="0" smtClean="0"/>
              <a:t>Can’t send that key in the open over the wire</a:t>
            </a:r>
          </a:p>
          <a:p>
            <a:pPr lvl="2"/>
            <a:r>
              <a:rPr lang="en-US" dirty="0" smtClean="0"/>
              <a:t>Could hard-code the keys ahead of time, but what if we need to change the key??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4599</TotalTime>
  <Words>951</Words>
  <Application>Microsoft Office PowerPoint</Application>
  <PresentationFormat>On-screen Show (4:3)</PresentationFormat>
  <Paragraphs>225</Paragraphs>
  <Slides>16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Technic</vt:lpstr>
      <vt:lpstr>Applied  Cryptography</vt:lpstr>
      <vt:lpstr>Networks, Crypto, &amp; You.</vt:lpstr>
      <vt:lpstr>The Basic Problems</vt:lpstr>
      <vt:lpstr>Multi-Factor Authentication</vt:lpstr>
      <vt:lpstr>Hash Digests</vt:lpstr>
      <vt:lpstr>Authentication with Hashes</vt:lpstr>
      <vt:lpstr>Abuse Case: Rainbow Tables</vt:lpstr>
      <vt:lpstr>Hash Collisions</vt:lpstr>
      <vt:lpstr>Symmetric-Key Cryptography</vt:lpstr>
      <vt:lpstr>Public-Key Cryptography</vt:lpstr>
      <vt:lpstr>Public-key Authentication</vt:lpstr>
      <vt:lpstr>Drawbacks of Public Key</vt:lpstr>
      <vt:lpstr>SSH</vt:lpstr>
      <vt:lpstr>e.g. SSH Key pairs</vt:lpstr>
      <vt:lpstr>SSH and known_hosts</vt:lpstr>
      <vt:lpstr>Next time…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Andy Meneely</dc:creator>
  <cp:lastModifiedBy>Andy Meneely</cp:lastModifiedBy>
  <cp:revision>209</cp:revision>
  <dcterms:created xsi:type="dcterms:W3CDTF">2011-11-14T18:23:03Z</dcterms:created>
  <dcterms:modified xsi:type="dcterms:W3CDTF">2013-04-22T13:34:35Z</dcterms:modified>
</cp:coreProperties>
</file>