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256" r:id="rId2"/>
    <p:sldId id="278" r:id="rId3"/>
    <p:sldId id="260" r:id="rId4"/>
    <p:sldId id="262" r:id="rId5"/>
    <p:sldId id="265" r:id="rId6"/>
    <p:sldId id="287" r:id="rId7"/>
    <p:sldId id="277" r:id="rId8"/>
    <p:sldId id="279" r:id="rId9"/>
    <p:sldId id="281" r:id="rId10"/>
    <p:sldId id="283" r:id="rId11"/>
    <p:sldId id="286" r:id="rId12"/>
    <p:sldId id="284" r:id="rId13"/>
    <p:sldId id="28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61" autoAdjust="0"/>
  </p:normalViewPr>
  <p:slideViewPr>
    <p:cSldViewPr>
      <p:cViewPr>
        <p:scale>
          <a:sx n="66" d="100"/>
          <a:sy n="66" d="100"/>
        </p:scale>
        <p:origin x="-160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7D876-645D-408E-83B8-A8BD324FDE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http://www.nsa.gov/careers/career_fields/cryptsiganalysis.shtml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7D876-645D-408E-83B8-A8BD324FDE3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4/24/2013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c.com/news.htm" TargetMode="External"/><Relationship Id="rId2" Type="http://schemas.openxmlformats.org/officeDocument/2006/relationships/hyperlink" Target="http://www.schneier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gital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Applied </a:t>
            </a:r>
            <a:br>
              <a:rPr lang="en-US" dirty="0" smtClean="0"/>
            </a:br>
            <a:r>
              <a:rPr lang="en-US" dirty="0" smtClean="0"/>
              <a:t>Cryptography</a:t>
            </a:r>
            <a:br>
              <a:rPr lang="en-US" dirty="0" smtClean="0"/>
            </a:br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the timing of an operation to gain information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e.g. computing large prime numbers for SSL</a:t>
            </a:r>
          </a:p>
          <a:p>
            <a:pPr lvl="1"/>
            <a:r>
              <a:rPr lang="en-US" dirty="0" smtClean="0"/>
              <a:t>Constant concern for </a:t>
            </a:r>
            <a:r>
              <a:rPr lang="en-US" dirty="0" err="1" smtClean="0"/>
              <a:t>OpenSSL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000" dirty="0" smtClean="0"/>
              <a:t>CVE-2013-0169</a:t>
            </a:r>
          </a:p>
          <a:p>
            <a:pPr lvl="1"/>
            <a:r>
              <a:rPr lang="en-US" dirty="0" smtClean="0"/>
              <a:t>“Square and multiply” algorithm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e.g. timing for checking for a password </a:t>
            </a:r>
          </a:p>
          <a:p>
            <a:endParaRPr lang="en-US" dirty="0" smtClean="0"/>
          </a:p>
          <a:p>
            <a:r>
              <a:rPr lang="en-US" dirty="0" smtClean="0"/>
              <a:t>e.g. cache-hit vs. cache-miss on a sensitive record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Remanence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Deleted data is not always deleted</a:t>
            </a:r>
          </a:p>
          <a:p>
            <a:pPr lvl="1"/>
            <a:r>
              <a:rPr lang="en-US" dirty="0" smtClean="0"/>
              <a:t>Hard drives release the memory, but it’s not necessarily overwritten</a:t>
            </a:r>
          </a:p>
          <a:p>
            <a:pPr lvl="1"/>
            <a:r>
              <a:rPr lang="en-US" dirty="0" smtClean="0"/>
              <a:t>Magnetic fields can remain even after it’s been overwritten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Many, many creative ways to do this…</a:t>
            </a:r>
          </a:p>
          <a:p>
            <a:pPr lvl="1"/>
            <a:r>
              <a:rPr lang="en-US" dirty="0" smtClean="0"/>
              <a:t>Freezing RAM with liquid nitrogen</a:t>
            </a:r>
          </a:p>
          <a:p>
            <a:pPr lvl="1"/>
            <a:r>
              <a:rPr lang="en-US" dirty="0" smtClean="0"/>
              <a:t>Hibernation files</a:t>
            </a:r>
          </a:p>
          <a:p>
            <a:pPr lvl="1"/>
            <a:r>
              <a:rPr lang="en-US" dirty="0" smtClean="0"/>
              <a:t>Core dumps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more…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Power monitoring attacks</a:t>
            </a:r>
          </a:p>
          <a:p>
            <a:pPr lvl="1"/>
            <a:r>
              <a:rPr lang="en-US" dirty="0" smtClean="0"/>
              <a:t>Can predict which branch of an if-statement was taken by monitoring power</a:t>
            </a:r>
          </a:p>
          <a:p>
            <a:pPr lvl="1"/>
            <a:r>
              <a:rPr lang="en-US" dirty="0" smtClean="0"/>
              <a:t>Particularly nasty on embedded devices </a:t>
            </a:r>
          </a:p>
          <a:p>
            <a:pPr lvl="1"/>
            <a:r>
              <a:rPr lang="en-US" dirty="0" smtClean="0"/>
              <a:t>Even AES can be broken this way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Acoustic analysis of hard drive sounds</a:t>
            </a:r>
          </a:p>
          <a:p>
            <a:pPr algn="r"/>
            <a:endParaRPr lang="en-US" dirty="0" smtClean="0"/>
          </a:p>
          <a:p>
            <a:r>
              <a:rPr lang="en-US" dirty="0" smtClean="0"/>
              <a:t>“Chatter” - even the known existence of encrypted communication can be useful information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from Side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Okay, so what? </a:t>
            </a:r>
          </a:p>
          <a:p>
            <a:pPr lvl="1"/>
            <a:r>
              <a:rPr lang="en-US" dirty="0" smtClean="0"/>
              <a:t>Can we even do anything about this?</a:t>
            </a:r>
          </a:p>
          <a:p>
            <a:pPr lvl="1"/>
            <a:r>
              <a:rPr lang="en-US" dirty="0" smtClean="0"/>
              <a:t>What must software engineers do?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Lesson 1: Identify your side channels</a:t>
            </a:r>
          </a:p>
          <a:p>
            <a:pPr lvl="1"/>
            <a:r>
              <a:rPr lang="en-US" dirty="0" smtClean="0"/>
              <a:t>Network chatter, timing, power, 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Lesson 2: You have not identified all of your side channels</a:t>
            </a:r>
          </a:p>
          <a:p>
            <a:endParaRPr lang="en-US" dirty="0" smtClean="0"/>
          </a:p>
          <a:p>
            <a:r>
              <a:rPr lang="en-US" dirty="0" smtClean="0"/>
              <a:t>Lesson 3: Better testing</a:t>
            </a:r>
          </a:p>
          <a:p>
            <a:pPr lvl="1"/>
            <a:r>
              <a:rPr lang="en-US" dirty="0" smtClean="0"/>
              <a:t>Realistic production environments</a:t>
            </a:r>
          </a:p>
          <a:p>
            <a:pPr lvl="1"/>
            <a:r>
              <a:rPr lang="en-US" dirty="0" smtClean="0"/>
              <a:t>Third-party testers with security experience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Networking &amp; crypto algorithms are constantly changing </a:t>
            </a:r>
          </a:p>
          <a:p>
            <a:pPr lvl="1"/>
            <a:r>
              <a:rPr lang="en-US" dirty="0" smtClean="0"/>
              <a:t>New networking protocols, new models</a:t>
            </a:r>
          </a:p>
          <a:p>
            <a:pPr lvl="1"/>
            <a:r>
              <a:rPr lang="en-US" dirty="0" smtClean="0"/>
              <a:t>Broken crypto algorithms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 will need to keep up with the news on algorithms</a:t>
            </a:r>
          </a:p>
          <a:p>
            <a:pPr lvl="1"/>
            <a:r>
              <a:rPr lang="en-US" dirty="0" smtClean="0"/>
              <a:t>Organizations: CWE, OWASP</a:t>
            </a:r>
          </a:p>
          <a:p>
            <a:pPr lvl="1"/>
            <a:r>
              <a:rPr lang="en-US" dirty="0" smtClean="0"/>
              <a:t>Bloggers &amp; Researchers</a:t>
            </a:r>
          </a:p>
          <a:p>
            <a:pPr lvl="2"/>
            <a:r>
              <a:rPr lang="en-US" dirty="0" smtClean="0"/>
              <a:t>Bruce </a:t>
            </a:r>
            <a:r>
              <a:rPr lang="en-US" dirty="0" err="1" smtClean="0"/>
              <a:t>Schneier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http://www.schneier.com/</a:t>
            </a:r>
            <a:endParaRPr lang="en-US" dirty="0" smtClean="0"/>
          </a:p>
          <a:p>
            <a:pPr lvl="2"/>
            <a:r>
              <a:rPr lang="en-US" dirty="0" smtClean="0"/>
              <a:t>Steve Gibson: </a:t>
            </a:r>
            <a:r>
              <a:rPr lang="en-US" dirty="0" smtClean="0">
                <a:hlinkClick r:id="rId3"/>
              </a:rPr>
              <a:t>http://www.grc.com/news.htm</a:t>
            </a:r>
            <a:endParaRPr lang="en-US" dirty="0" smtClean="0"/>
          </a:p>
          <a:p>
            <a:pPr lvl="2"/>
            <a:r>
              <a:rPr lang="en-US" dirty="0" smtClean="0"/>
              <a:t>Gary McGraw: </a:t>
            </a:r>
            <a:r>
              <a:rPr lang="en-US" dirty="0" smtClean="0">
                <a:hlinkClick r:id="rId4"/>
              </a:rPr>
              <a:t>www.cigital.com</a:t>
            </a:r>
            <a:r>
              <a:rPr lang="en-US" dirty="0" smtClean="0"/>
              <a:t>, IEEE Privacy &amp; Security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Symmetric key:</a:t>
            </a:r>
          </a:p>
          <a:p>
            <a:pPr lvl="1"/>
            <a:r>
              <a:rPr lang="en-US" dirty="0" smtClean="0"/>
              <a:t>Benefit: fastest, mathematically the strongest</a:t>
            </a:r>
          </a:p>
          <a:p>
            <a:pPr lvl="1"/>
            <a:r>
              <a:rPr lang="en-US" dirty="0" smtClean="0"/>
              <a:t>Drawback: distributing the keys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Public key:</a:t>
            </a:r>
          </a:p>
          <a:p>
            <a:pPr lvl="1"/>
            <a:r>
              <a:rPr lang="en-US" dirty="0" smtClean="0"/>
              <a:t>Benefit: Easier to distribute the keys</a:t>
            </a:r>
          </a:p>
          <a:p>
            <a:pPr lvl="1"/>
            <a:r>
              <a:rPr lang="en-US" dirty="0" smtClean="0"/>
              <a:t>Drawback: Trusting public keys is tricky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SSL: Secure Sockets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SSL (and TLS) are the public-key encryption standards today</a:t>
            </a:r>
          </a:p>
          <a:p>
            <a:pPr lvl="1"/>
            <a:r>
              <a:rPr lang="en-US" dirty="0" smtClean="0"/>
              <a:t>Protocols suffixed with “s” : https, </a:t>
            </a:r>
            <a:r>
              <a:rPr lang="en-US" dirty="0" err="1" smtClean="0"/>
              <a:t>ftps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Another algorithm implementation best left to the experts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Untrusted</a:t>
            </a:r>
            <a:r>
              <a:rPr lang="en-US" dirty="0" smtClean="0"/>
              <a:t> public keys?</a:t>
            </a:r>
          </a:p>
          <a:p>
            <a:pPr lvl="1"/>
            <a:r>
              <a:rPr lang="en-US" dirty="0" smtClean="0"/>
              <a:t>For ~$30/year, you too can get your public key signed!! </a:t>
            </a:r>
          </a:p>
          <a:p>
            <a:pPr lvl="2"/>
            <a:r>
              <a:rPr lang="en-US" dirty="0" smtClean="0"/>
              <a:t>Seriously, this is how it works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Verisign</a:t>
            </a:r>
            <a:r>
              <a:rPr lang="en-US" dirty="0" smtClean="0"/>
              <a:t> &amp; </a:t>
            </a:r>
            <a:r>
              <a:rPr lang="en-US" dirty="0" err="1" smtClean="0"/>
              <a:t>GoDaddy</a:t>
            </a:r>
            <a:r>
              <a:rPr lang="en-US" dirty="0" smtClean="0"/>
              <a:t> are “</a:t>
            </a:r>
            <a:r>
              <a:rPr lang="en-US" dirty="0" err="1" smtClean="0"/>
              <a:t>ceritificate</a:t>
            </a:r>
            <a:r>
              <a:rPr lang="en-US" dirty="0" smtClean="0"/>
              <a:t> authorities” (CA) </a:t>
            </a:r>
          </a:p>
          <a:p>
            <a:pPr lvl="2"/>
            <a:r>
              <a:rPr lang="en-US" dirty="0" smtClean="0"/>
              <a:t>Thus, trust the public key != trust the website</a:t>
            </a:r>
          </a:p>
          <a:p>
            <a:pPr lvl="1"/>
            <a:r>
              <a:rPr lang="en-US" dirty="0" smtClean="0"/>
              <a:t>Self-signed certificate? </a:t>
            </a:r>
          </a:p>
          <a:p>
            <a:pPr lvl="2"/>
            <a:r>
              <a:rPr lang="en-US" dirty="0" smtClean="0"/>
              <a:t>Not usually a good idea to accept them, but…</a:t>
            </a:r>
          </a:p>
          <a:p>
            <a:pPr lvl="2"/>
            <a:r>
              <a:rPr lang="en-US" dirty="0" smtClean="0"/>
              <a:t>If the key changes, you will be alerted</a:t>
            </a:r>
          </a:p>
          <a:p>
            <a:pPr lvl="2"/>
            <a:r>
              <a:rPr lang="en-US" dirty="0" smtClean="0"/>
              <a:t>So you only need to trust the server </a:t>
            </a:r>
            <a:r>
              <a:rPr lang="en-US" i="1" dirty="0" smtClean="0"/>
              <a:t>once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Pretty Good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open protocol created in 1991</a:t>
            </a:r>
          </a:p>
          <a:p>
            <a:pPr lvl="1"/>
            <a:r>
              <a:rPr lang="en-US" dirty="0" smtClean="0"/>
              <a:t>Primarily used for email encryption today</a:t>
            </a:r>
          </a:p>
          <a:p>
            <a:pPr lvl="1"/>
            <a:r>
              <a:rPr lang="en-US" dirty="0" smtClean="0"/>
              <a:t>Very popular in open source culture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Combines symmetric-key and public-key cryptography</a:t>
            </a:r>
          </a:p>
          <a:p>
            <a:pPr lvl="1"/>
            <a:r>
              <a:rPr lang="en-US" dirty="0" smtClean="0"/>
              <a:t>Symmetric is much faster and harder to crack than public-key</a:t>
            </a:r>
          </a:p>
          <a:p>
            <a:pPr lvl="1"/>
            <a:r>
              <a:rPr lang="en-US" dirty="0" smtClean="0"/>
              <a:t>Use public-key to distribute the symmetric key</a:t>
            </a:r>
          </a:p>
          <a:p>
            <a:pPr lvl="1"/>
            <a:r>
              <a:rPr lang="en-US" dirty="0" err="1" smtClean="0"/>
              <a:t>Untrusted</a:t>
            </a:r>
            <a:r>
              <a:rPr lang="en-US" dirty="0" smtClean="0"/>
              <a:t> recipient now has your symmetric key? </a:t>
            </a:r>
          </a:p>
          <a:p>
            <a:pPr lvl="2"/>
            <a:r>
              <a:rPr lang="en-US" dirty="0" smtClean="0"/>
              <a:t>One-time symmetric key only</a:t>
            </a:r>
          </a:p>
          <a:p>
            <a:pPr lvl="2"/>
            <a:r>
              <a:rPr lang="en-US" dirty="0" smtClean="0"/>
              <a:t>Use a secure PRNG to generate symmetric keys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PGP Web of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1628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How do you trust PGP public keys?</a:t>
            </a:r>
          </a:p>
          <a:p>
            <a:pPr lvl="1"/>
            <a:r>
              <a:rPr lang="en-US" dirty="0" smtClean="0"/>
              <a:t>There are no PGP </a:t>
            </a:r>
            <a:r>
              <a:rPr lang="en-US" dirty="0" smtClean="0"/>
              <a:t>“Certificate Authorities”</a:t>
            </a:r>
          </a:p>
          <a:p>
            <a:pPr lvl="1"/>
            <a:r>
              <a:rPr lang="en-US" dirty="0" smtClean="0"/>
              <a:t>Public key databases are open</a:t>
            </a:r>
          </a:p>
          <a:p>
            <a:endParaRPr lang="en-US" dirty="0" smtClean="0"/>
          </a:p>
          <a:p>
            <a:r>
              <a:rPr lang="en-US" dirty="0" smtClean="0"/>
              <a:t>How do you know that the food you’re eating is disease-free?</a:t>
            </a:r>
          </a:p>
          <a:p>
            <a:pPr lvl="2"/>
            <a:r>
              <a:rPr lang="en-US" dirty="0" smtClean="0"/>
              <a:t>You trust the grocery store, who trusts the distributors, who trust the farmers</a:t>
            </a:r>
          </a:p>
          <a:p>
            <a:pPr lvl="2"/>
            <a:r>
              <a:rPr lang="en-US" dirty="0" smtClean="0"/>
              <a:t>FDA is also a trusted third party</a:t>
            </a:r>
          </a:p>
          <a:p>
            <a:pPr lvl="2"/>
            <a:r>
              <a:rPr lang="en-US" dirty="0" smtClean="0"/>
              <a:t>But, when you trust the farmers directly, you trust their food more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the same way, PGP incentivizes short trust chains</a:t>
            </a:r>
          </a:p>
          <a:p>
            <a:pPr lvl="1"/>
            <a:r>
              <a:rPr lang="en-US" dirty="0" smtClean="0"/>
              <a:t>Each person can “sign” someone else’s key, connecting you to them in the web of trust</a:t>
            </a:r>
          </a:p>
          <a:p>
            <a:pPr lvl="1"/>
            <a:r>
              <a:rPr lang="en-US" dirty="0" smtClean="0"/>
              <a:t>Each “hop” diminishes the trust of a given public </a:t>
            </a:r>
            <a:r>
              <a:rPr lang="en-US" dirty="0" smtClean="0"/>
              <a:t>key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7283068" y="457200"/>
            <a:ext cx="1795749" cy="4114800"/>
            <a:chOff x="7283068" y="457200"/>
            <a:chExt cx="1795749" cy="4114800"/>
          </a:xfrm>
        </p:grpSpPr>
        <p:sp>
          <p:nvSpPr>
            <p:cNvPr id="5" name="Oval 4"/>
            <p:cNvSpPr/>
            <p:nvPr/>
          </p:nvSpPr>
          <p:spPr>
            <a:xfrm>
              <a:off x="7620000" y="457200"/>
              <a:ext cx="11430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You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7391400" y="1447800"/>
              <a:ext cx="1600200" cy="609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Grocery Store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5" idx="4"/>
              <a:endCxn id="6" idx="0"/>
            </p:cNvCxnSpPr>
            <p:nvPr/>
          </p:nvCxnSpPr>
          <p:spPr>
            <a:xfrm>
              <a:off x="8191500" y="990600"/>
              <a:ext cx="0" cy="457200"/>
            </a:xfrm>
            <a:prstGeom prst="straightConnector1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7283068" y="2743200"/>
              <a:ext cx="1795749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Distributor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347332" y="3962400"/>
              <a:ext cx="1676400" cy="609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Farmers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6" idx="4"/>
              <a:endCxn id="9" idx="0"/>
            </p:cNvCxnSpPr>
            <p:nvPr/>
          </p:nvCxnSpPr>
          <p:spPr>
            <a:xfrm flipH="1">
              <a:off x="8180943" y="2057400"/>
              <a:ext cx="10557" cy="685800"/>
            </a:xfrm>
            <a:prstGeom prst="straightConnector1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9" idx="4"/>
              <a:endCxn id="10" idx="0"/>
            </p:cNvCxnSpPr>
            <p:nvPr/>
          </p:nvCxnSpPr>
          <p:spPr>
            <a:xfrm>
              <a:off x="8180943" y="3276600"/>
              <a:ext cx="4589" cy="685800"/>
            </a:xfrm>
            <a:prstGeom prst="straightConnector1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PGP Mean Shortest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trusted should this key be?</a:t>
            </a:r>
          </a:p>
          <a:p>
            <a:pPr lvl="1"/>
            <a:r>
              <a:rPr lang="en-US" dirty="0" smtClean="0"/>
              <a:t>Geodesic paths (shortest paths)</a:t>
            </a:r>
          </a:p>
          <a:p>
            <a:pPr lvl="1"/>
            <a:r>
              <a:rPr lang="en-US" dirty="0" smtClean="0"/>
              <a:t>Compare the mean geodesic distance to the entire network mean</a:t>
            </a:r>
          </a:p>
          <a:p>
            <a:pPr lvl="1"/>
            <a:r>
              <a:rPr lang="en-US" dirty="0" smtClean="0"/>
              <a:t>“Closeness” in social network analysis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Relatively trusted by the community?</a:t>
            </a:r>
          </a:p>
          <a:p>
            <a:pPr lvl="1"/>
            <a:r>
              <a:rPr lang="en-US" dirty="0" smtClean="0"/>
              <a:t>Many will trust you</a:t>
            </a:r>
          </a:p>
          <a:p>
            <a:pPr lvl="1"/>
            <a:r>
              <a:rPr lang="en-US" dirty="0" smtClean="0"/>
              <a:t>You are trusted by people who trust you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Low MSD? Not as relatively trusted</a:t>
            </a:r>
          </a:p>
          <a:p>
            <a:pPr lvl="1"/>
            <a:r>
              <a:rPr lang="en-US" dirty="0" smtClean="0"/>
              <a:t>Fewer people trust you</a:t>
            </a:r>
          </a:p>
          <a:p>
            <a:pPr lvl="1"/>
            <a:r>
              <a:rPr lang="en-US" dirty="0" smtClean="0"/>
              <a:t>Then less-trusted people trust you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Alt text: if you want to be extra safe, check that there's a big block of jumbled characters at the bottom.</a:t>
            </a:r>
          </a:p>
          <a:p>
            <a:r>
              <a:rPr lang="en-US" dirty="0" smtClean="0"/>
              <a:t>http://xkcd.com/1181/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G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52400"/>
            <a:ext cx="4419600" cy="41479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Definition: “the analytic investigation of an information system with the goal of illuminating hidden aspects of that system” [NSA.gov]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other words: breaking cryptography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Comes in many forms</a:t>
            </a:r>
          </a:p>
          <a:p>
            <a:pPr lvl="1"/>
            <a:r>
              <a:rPr lang="en-US" dirty="0" smtClean="0"/>
              <a:t>Brute force attacks</a:t>
            </a:r>
          </a:p>
          <a:p>
            <a:pPr lvl="1"/>
            <a:r>
              <a:rPr lang="en-US" dirty="0" smtClean="0"/>
              <a:t>Theoretical/Algorithmic weaknesses</a:t>
            </a:r>
          </a:p>
          <a:p>
            <a:pPr lvl="1"/>
            <a:r>
              <a:rPr lang="en-US" dirty="0" smtClean="0"/>
              <a:t>Side-channel  attacks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Channel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Side channel</a:t>
            </a:r>
          </a:p>
          <a:p>
            <a:pPr lvl="1"/>
            <a:r>
              <a:rPr lang="en-US" dirty="0" smtClean="0"/>
              <a:t>Information emitted from a </a:t>
            </a:r>
            <a:r>
              <a:rPr lang="en-US" i="1" dirty="0" smtClean="0"/>
              <a:t>physical implementation </a:t>
            </a:r>
            <a:r>
              <a:rPr lang="en-US" dirty="0" smtClean="0"/>
              <a:t>of a cryptosystem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Side channel vulnerabilities are mutually exclusive from algorithmic vulnerabilities</a:t>
            </a:r>
          </a:p>
          <a:p>
            <a:pPr lvl="1"/>
            <a:r>
              <a:rPr lang="en-US" dirty="0" smtClean="0"/>
              <a:t>Although coding vulnerabilities can lead to side channel attacks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e.g. Password fields obscure the text to prevent someone from looking over your shoulder</a:t>
            </a:r>
          </a:p>
          <a:p>
            <a:endParaRPr lang="en-US" dirty="0" smtClean="0"/>
          </a:p>
          <a:p>
            <a:r>
              <a:rPr lang="en-US" dirty="0" smtClean="0"/>
              <a:t>e.g. Keeping the sticky on your monitor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476</TotalTime>
  <Words>777</Words>
  <Application>Microsoft Office PowerPoint</Application>
  <PresentationFormat>On-screen Show (4:3)</PresentationFormat>
  <Paragraphs>155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Applied  Cryptography part 2</vt:lpstr>
      <vt:lpstr>Recap</vt:lpstr>
      <vt:lpstr>SSL: Secure Sockets Layer</vt:lpstr>
      <vt:lpstr>Pretty Good Privacy</vt:lpstr>
      <vt:lpstr>PGP Web of Trust</vt:lpstr>
      <vt:lpstr>PGP Mean Shortest Distance</vt:lpstr>
      <vt:lpstr>Slide 7</vt:lpstr>
      <vt:lpstr>Cryptanalysis</vt:lpstr>
      <vt:lpstr>Side Channel Attacks</vt:lpstr>
      <vt:lpstr>Timing attacks</vt:lpstr>
      <vt:lpstr>Data Remanence</vt:lpstr>
      <vt:lpstr>So many more…</vt:lpstr>
      <vt:lpstr>Lessons from Side Channels</vt:lpstr>
      <vt:lpstr>Keeping 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229</cp:revision>
  <dcterms:created xsi:type="dcterms:W3CDTF">2011-11-14T18:23:03Z</dcterms:created>
  <dcterms:modified xsi:type="dcterms:W3CDTF">2013-04-24T13:52:18Z</dcterms:modified>
</cp:coreProperties>
</file>