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8"/>
  </p:notesMasterIdLst>
  <p:sldIdLst>
    <p:sldId id="256" r:id="rId2"/>
    <p:sldId id="259" r:id="rId3"/>
    <p:sldId id="274" r:id="rId4"/>
    <p:sldId id="275" r:id="rId5"/>
    <p:sldId id="266" r:id="rId6"/>
    <p:sldId id="276" r:id="rId7"/>
    <p:sldId id="264" r:id="rId8"/>
    <p:sldId id="270" r:id="rId9"/>
    <p:sldId id="265" r:id="rId10"/>
    <p:sldId id="261" r:id="rId11"/>
    <p:sldId id="262" r:id="rId12"/>
    <p:sldId id="273" r:id="rId13"/>
    <p:sldId id="258" r:id="rId14"/>
    <p:sldId id="272" r:id="rId15"/>
    <p:sldId id="263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3B001-F7FC-41FD-9677-7CEFA6C77C10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7D876-645D-408E-83B8-A8BD324FD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5376A-E8FC-4119-AA17-52DDE1E64A36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970F5-4335-40CF-A424-37DB1B981890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77048-FB6E-4DEA-8750-46E8BE012585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ED74-EE48-4FA0-8F3D-1CEF02200DC6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2BD57-5840-417F-8E90-6758E4F70173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7FC34-59E5-4911-8F21-B687F613A485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31C9-7934-4CAB-B06C-93A33F67C403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D1AE4-B97C-49D2-A0F2-4E68B4D4678C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91018-E579-41A2-B9CB-09FB13E182FE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B7F5-4D91-454D-A18A-54A72684D5CC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DC1B103-3E70-411F-9307-C76D56420ADB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CC73FF-C165-4CD1-BDB5-6044E6915AEF}" type="datetime1">
              <a:rPr lang="en-US" smtClean="0"/>
              <a:pPr/>
              <a:t>4/29/2013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E8ECDD-D089-4B1E-A73D-9B83180152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cpan.org/~rgarcia/perl-5.9.5/ext/Opcode/Safe.pm" TargetMode="External"/><Relationship Id="rId2" Type="http://schemas.openxmlformats.org/officeDocument/2006/relationships/hyperlink" Target="http://pypi.python.org/pypi/RestrictedPyth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uby-doc.org/docs/ProgrammingRuby/html/taint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Deployment &amp; Distribution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Engineering Secure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Designed to be the gatekeeper for networks</a:t>
            </a:r>
          </a:p>
          <a:p>
            <a:pPr lvl="1"/>
            <a:r>
              <a:rPr lang="en-US" dirty="0" err="1" smtClean="0"/>
              <a:t>Allow|Block</a:t>
            </a:r>
            <a:r>
              <a:rPr lang="en-US" dirty="0" smtClean="0"/>
              <a:t> IP addresses &amp; Ports</a:t>
            </a:r>
          </a:p>
          <a:p>
            <a:pPr lvl="1"/>
            <a:r>
              <a:rPr lang="en-US" dirty="0" smtClean="0"/>
              <a:t>Forward traffic to different ports</a:t>
            </a:r>
          </a:p>
          <a:p>
            <a:pPr lvl="1"/>
            <a:r>
              <a:rPr lang="en-US" dirty="0" smtClean="0"/>
              <a:t>Network Address Translation (NAT)</a:t>
            </a:r>
          </a:p>
          <a:p>
            <a:endParaRPr lang="en-US" dirty="0" smtClean="0"/>
          </a:p>
          <a:p>
            <a:r>
              <a:rPr lang="en-US" dirty="0" smtClean="0"/>
              <a:t>Installation scripts often need to configure the firewalls</a:t>
            </a:r>
          </a:p>
          <a:p>
            <a:endParaRPr lang="en-US" dirty="0" smtClean="0"/>
          </a:p>
          <a:p>
            <a:r>
              <a:rPr lang="en-US" dirty="0" err="1" smtClean="0"/>
              <a:t>IPTables</a:t>
            </a:r>
            <a:r>
              <a:rPr lang="en-US" dirty="0" smtClean="0"/>
              <a:t>, the Linux firewall</a:t>
            </a:r>
          </a:p>
          <a:p>
            <a:pPr lvl="1"/>
            <a:r>
              <a:rPr lang="en-US" dirty="0" smtClean="0"/>
              <a:t>Create “tables of chains of rules”</a:t>
            </a:r>
          </a:p>
          <a:p>
            <a:pPr lvl="2"/>
            <a:r>
              <a:rPr lang="en-US" dirty="0" smtClean="0"/>
              <a:t>Table: group of chains for a given action </a:t>
            </a:r>
            <a:br>
              <a:rPr lang="en-US" dirty="0" smtClean="0"/>
            </a:br>
            <a:r>
              <a:rPr lang="en-US" sz="2300" dirty="0" smtClean="0"/>
              <a:t>(e.g. NAT, Filter, Routing, custom, etc.)</a:t>
            </a:r>
          </a:p>
          <a:p>
            <a:pPr lvl="2"/>
            <a:r>
              <a:rPr lang="en-US" dirty="0" smtClean="0"/>
              <a:t>Chain: an ordered group of rules</a:t>
            </a:r>
          </a:p>
          <a:p>
            <a:pPr lvl="2"/>
            <a:r>
              <a:rPr lang="en-US" dirty="0" smtClean="0"/>
              <a:t>Rule: specific definition of what’s in and what’s out</a:t>
            </a:r>
          </a:p>
          <a:p>
            <a:pPr lvl="1"/>
            <a:r>
              <a:rPr lang="en-US" dirty="0" smtClean="0"/>
              <a:t>e.g. view your Filter table: </a:t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-t filter --list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IPTables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181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Command line</a:t>
            </a:r>
          </a:p>
          <a:p>
            <a:pPr lvl="1"/>
            <a:r>
              <a:rPr lang="en-US" dirty="0" smtClean="0"/>
              <a:t>-A </a:t>
            </a:r>
            <a:r>
              <a:rPr lang="en-US" dirty="0" smtClean="0">
                <a:sym typeface="Wingdings" pitchFamily="2" charset="2"/>
              </a:rPr>
              <a:t> append to chain, -j  jump target (ACCEPT, DROP, etc.)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-s  source of the packet, -d  destination of the packet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</a:t>
            </a:r>
            <a:r>
              <a:rPr lang="en-US" dirty="0" err="1" smtClean="0">
                <a:sym typeface="Wingdings" pitchFamily="2" charset="2"/>
              </a:rPr>
              <a:t>dport</a:t>
            </a:r>
            <a:r>
              <a:rPr lang="en-US" dirty="0" smtClean="0">
                <a:sym typeface="Wingdings" pitchFamily="2" charset="2"/>
              </a:rPr>
              <a:t>  destination port on local machine, --sport  source port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</a:t>
            </a:r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 input network interface (e.g. network card driver), -o  output interface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--state  packet states to match (e.g. NEW, ESTABLISHED), -p  protocol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Drop all packets coming from a specific IP address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INPUT –s 129.21.208.62 -j DROP</a:t>
            </a:r>
          </a:p>
          <a:p>
            <a:endParaRPr lang="en-US" dirty="0" smtClean="0"/>
          </a:p>
          <a:p>
            <a:r>
              <a:rPr lang="en-US" dirty="0" smtClean="0"/>
              <a:t>Allow SSH packets in and out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INPUT 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eth0 -p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tcp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dport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22 -m state --state NEW,ESTABLISHED -j ACCEPT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OUTPUT -o eth0 -p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tcp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--sport 22 -m state --state ESTABLISHED -j ACCEPT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More </a:t>
            </a:r>
            <a:r>
              <a:rPr lang="en-US" dirty="0" err="1" smtClean="0"/>
              <a:t>IPTables</a:t>
            </a:r>
            <a:r>
              <a:rPr lang="en-US" dirty="0" smtClean="0"/>
              <a:t>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Forward port on IP address 192.168.102.37 from 422 to 22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-t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nat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PREROUTING -p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tcp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-d 192.168.102.37 --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dport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422 -j DNAT --to 192.168.102.37:22</a:t>
            </a:r>
          </a:p>
          <a:p>
            <a:endParaRPr lang="en-US" dirty="0" smtClean="0"/>
          </a:p>
          <a:p>
            <a:r>
              <a:rPr lang="en-US" dirty="0" err="1" smtClean="0"/>
              <a:t>DoS</a:t>
            </a:r>
            <a:r>
              <a:rPr lang="en-US" dirty="0" smtClean="0"/>
              <a:t> mitigation: When we see a burst of 100 connections/min, limit to 25 connections/min on port 80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INPUT -p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tcp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--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dport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80 -m limit --limit 25/minute --limit-burst 100 -j ACCEPT</a:t>
            </a:r>
          </a:p>
          <a:p>
            <a:endParaRPr lang="en-US" dirty="0" smtClean="0"/>
          </a:p>
          <a:p>
            <a:r>
              <a:rPr lang="en-US" dirty="0" smtClean="0"/>
              <a:t>Create a new table &amp; chain for logging, turn it on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-N LOGGING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INPUT -j LOGGING</a:t>
            </a:r>
            <a:br>
              <a:rPr lang="en-US" dirty="0" smtClean="0">
                <a:latin typeface="Consolas" pitchFamily="49" charset="0"/>
                <a:cs typeface="Consolas" pitchFamily="49" charset="0"/>
              </a:rPr>
            </a:b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-A LOGGING -m limit --limit 2/min -j LOG --log-prefix "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IPTables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Packet Dropped: " --log-level 7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Often a programming language feature</a:t>
            </a:r>
          </a:p>
          <a:p>
            <a:pPr lvl="1"/>
            <a:r>
              <a:rPr lang="en-US" dirty="0" smtClean="0"/>
              <a:t>Required for </a:t>
            </a:r>
            <a:r>
              <a:rPr lang="en-US" dirty="0" err="1" smtClean="0"/>
              <a:t>untrusted</a:t>
            </a:r>
            <a:r>
              <a:rPr lang="en-US" dirty="0" smtClean="0"/>
              <a:t> API situations</a:t>
            </a:r>
          </a:p>
          <a:p>
            <a:pPr lvl="1"/>
            <a:r>
              <a:rPr lang="en-US" dirty="0" smtClean="0"/>
              <a:t>Prevents sensitive API calls 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/>
              <a:t>System.exit</a:t>
            </a:r>
            <a:r>
              <a:rPr lang="en-US" dirty="0" smtClean="0"/>
              <a:t>(1) in Java</a:t>
            </a:r>
          </a:p>
          <a:p>
            <a:pPr lvl="2"/>
            <a:r>
              <a:rPr lang="en-US" dirty="0" smtClean="0"/>
              <a:t>e.g. System properties (read and write)</a:t>
            </a:r>
          </a:p>
          <a:p>
            <a:pPr lvl="1"/>
            <a:r>
              <a:rPr lang="en-US" dirty="0" smtClean="0"/>
              <a:t>Highly customizable</a:t>
            </a:r>
          </a:p>
          <a:p>
            <a:pPr lvl="1"/>
            <a:r>
              <a:rPr lang="en-US" dirty="0" smtClean="0"/>
              <a:t>Turned off by default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languages have them, or community provides them</a:t>
            </a:r>
          </a:p>
          <a:p>
            <a:pPr lvl="1"/>
            <a:r>
              <a:rPr lang="en-US" dirty="0" smtClean="0"/>
              <a:t>Java: Java Security Manager</a:t>
            </a:r>
          </a:p>
          <a:p>
            <a:pPr lvl="1"/>
            <a:r>
              <a:rPr lang="en-US" dirty="0" smtClean="0"/>
              <a:t>Python: e.g. </a:t>
            </a:r>
            <a:r>
              <a:rPr lang="en-US" dirty="0" err="1" smtClean="0">
                <a:hlinkClick r:id="rId2"/>
              </a:rPr>
              <a:t>RestrictedPython</a:t>
            </a:r>
            <a:endParaRPr lang="en-US" dirty="0" smtClean="0"/>
          </a:p>
          <a:p>
            <a:pPr lvl="1"/>
            <a:r>
              <a:rPr lang="en-US" dirty="0" smtClean="0"/>
              <a:t>Perl: </a:t>
            </a:r>
            <a:r>
              <a:rPr lang="en-US" dirty="0" smtClean="0">
                <a:hlinkClick r:id="rId3"/>
              </a:rPr>
              <a:t>Safe.pm</a:t>
            </a:r>
            <a:endParaRPr lang="en-US" dirty="0" smtClean="0"/>
          </a:p>
          <a:p>
            <a:pPr lvl="1"/>
            <a:r>
              <a:rPr lang="en-US" dirty="0" smtClean="0"/>
              <a:t>Ruby: </a:t>
            </a:r>
            <a:r>
              <a:rPr lang="en-US" dirty="0" smtClean="0">
                <a:hlinkClick r:id="rId4"/>
              </a:rPr>
              <a:t>Safe</a:t>
            </a:r>
            <a:endParaRPr lang="en-US" dirty="0" smtClean="0"/>
          </a:p>
          <a:p>
            <a:pPr lvl="1"/>
            <a:r>
              <a:rPr lang="en-US" dirty="0" smtClean="0"/>
              <a:t>C/C++: None – use OS mechanisms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Managers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a server situation</a:t>
            </a:r>
          </a:p>
          <a:p>
            <a:pPr lvl="1"/>
            <a:r>
              <a:rPr lang="en-US" dirty="0" smtClean="0"/>
              <a:t>Limits access to underlying OS </a:t>
            </a:r>
          </a:p>
          <a:p>
            <a:pPr lvl="2">
              <a:buNone/>
            </a:pPr>
            <a:r>
              <a:rPr lang="en-US" dirty="0" smtClean="0"/>
              <a:t>e.g. file access, logging</a:t>
            </a:r>
          </a:p>
          <a:p>
            <a:pPr lvl="1"/>
            <a:r>
              <a:rPr lang="en-US" dirty="0" smtClean="0"/>
              <a:t>Limits OS-sensitive functions</a:t>
            </a:r>
          </a:p>
          <a:p>
            <a:pPr lvl="2">
              <a:buNone/>
            </a:pPr>
            <a:r>
              <a:rPr lang="en-US" dirty="0" smtClean="0"/>
              <a:t>e.g. opening a socket</a:t>
            </a:r>
          </a:p>
          <a:p>
            <a:endParaRPr lang="en-US" dirty="0" smtClean="0"/>
          </a:p>
          <a:p>
            <a:r>
              <a:rPr lang="en-US" dirty="0" smtClean="0"/>
              <a:t>In a desktop situation</a:t>
            </a:r>
          </a:p>
          <a:p>
            <a:pPr lvl="1"/>
            <a:r>
              <a:rPr lang="en-US" dirty="0" smtClean="0"/>
              <a:t>Used to mitigate extensibility concerns</a:t>
            </a:r>
          </a:p>
          <a:p>
            <a:pPr lvl="1"/>
            <a:r>
              <a:rPr lang="en-US" dirty="0" smtClean="0"/>
              <a:t>Mitigates the “malicious plug-in” problem</a:t>
            </a:r>
          </a:p>
          <a:p>
            <a:pPr lvl="1"/>
            <a:r>
              <a:rPr lang="en-US" dirty="0" smtClean="0"/>
              <a:t>Not usually for license key situations </a:t>
            </a:r>
            <a:br>
              <a:rPr lang="en-US" dirty="0" smtClean="0"/>
            </a:br>
            <a:r>
              <a:rPr lang="en-US" dirty="0" smtClean="0"/>
              <a:t>(user can just remove the policy)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catalina.policy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From Apache Tomcat, Java </a:t>
            </a:r>
            <a:r>
              <a:rPr lang="en-US" dirty="0" err="1" smtClean="0"/>
              <a:t>servlet</a:t>
            </a:r>
            <a:r>
              <a:rPr lang="en-US" dirty="0" smtClean="0"/>
              <a:t> container </a:t>
            </a:r>
          </a:p>
          <a:p>
            <a:pPr lvl="1"/>
            <a:r>
              <a:rPr lang="en-US" dirty="0" smtClean="0"/>
              <a:t>A web application is </a:t>
            </a:r>
            <a:r>
              <a:rPr lang="en-US" dirty="0" err="1" smtClean="0"/>
              <a:t>untrusted</a:t>
            </a:r>
            <a:r>
              <a:rPr lang="en-US" dirty="0" smtClean="0"/>
              <a:t> code running in the same VM </a:t>
            </a:r>
          </a:p>
          <a:p>
            <a:pPr lvl="1"/>
            <a:r>
              <a:rPr lang="en-US" dirty="0" err="1" smtClean="0"/>
              <a:t>DoS</a:t>
            </a:r>
            <a:r>
              <a:rPr lang="en-US" dirty="0" smtClean="0"/>
              <a:t> &amp; access to underlying OS are concerns too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Server startup JAR is given full permissions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Grant read permissions to some system-wide properties </a:t>
            </a:r>
            <a:br>
              <a:rPr lang="en-US" dirty="0" smtClean="0">
                <a:cs typeface="Consolas" pitchFamily="49" charset="0"/>
              </a:rPr>
            </a:b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cs typeface="Consolas" pitchFamily="49" charset="0"/>
            </a:endParaRPr>
          </a:p>
          <a:p>
            <a:endParaRPr lang="en-US" dirty="0">
              <a:cs typeface="Consolas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371671"/>
            <a:ext cx="8305800" cy="1200329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// These permissions apply to the server startup code 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grant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codeBase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"file:${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catalina.home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}/bin/bootstrap.jar" { 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java.security.AllPermission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; </a:t>
            </a:r>
          </a:p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};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5334000"/>
            <a:ext cx="8229600" cy="923330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java.util.PropertyPermission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java.home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", "read";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java.util.PropertyPermission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java.naming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.*", "read";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java.util.PropertyPermission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"javax.sql.*", "read";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e.g. </a:t>
            </a:r>
            <a:r>
              <a:rPr lang="en-US" dirty="0" err="1" smtClean="0"/>
              <a:t>catalina.policy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nsolas" pitchFamily="49" charset="0"/>
              </a:rPr>
              <a:t>Grant application-specific logging file permissions </a:t>
            </a:r>
            <a:br>
              <a:rPr lang="en-US" dirty="0" smtClean="0">
                <a:cs typeface="Consolas" pitchFamily="49" charset="0"/>
              </a:rPr>
            </a:b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cs typeface="Consolas" pitchFamily="49" charset="0"/>
            </a:endParaRPr>
          </a:p>
          <a:p>
            <a:endParaRPr lang="en-US" dirty="0" smtClean="0">
              <a:cs typeface="Consolas" pitchFamily="49" charset="0"/>
            </a:endParaRPr>
          </a:p>
          <a:p>
            <a:r>
              <a:rPr lang="en-US" dirty="0" smtClean="0">
                <a:cs typeface="Consolas" pitchFamily="49" charset="0"/>
              </a:rPr>
              <a:t>Grant read API permissions for web applications for a given package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4800" y="2609671"/>
            <a:ext cx="8382000" cy="1200329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java.util.logging.LoggingPermission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"control";</a:t>
            </a:r>
            <a:b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</a:b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java.io.FilePermission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"${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java.home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}${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file.separator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}conf${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file.separator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}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logging.properties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", "read";</a:t>
            </a:r>
            <a:endParaRPr lang="en-US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5257800"/>
            <a:ext cx="8839200" cy="646331"/>
          </a:xfrm>
          <a:prstGeom prst="rect">
            <a:avLst/>
          </a:prstGeom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// All JSPs need to be able to read this package permission 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java.lang.RuntimePermission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 "</a:t>
            </a:r>
            <a:r>
              <a:rPr lang="en-US" dirty="0" err="1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accessClassInPackage.org.apache.tomcat</a:t>
            </a:r>
            <a:r>
              <a:rPr lang="en-US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olas" pitchFamily="49" charset="0"/>
                <a:cs typeface="Consolas" pitchFamily="49" charset="0"/>
              </a:rPr>
              <a:t>";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 Doesn’t End at Release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Deployment counts too</a:t>
            </a:r>
          </a:p>
          <a:p>
            <a:pPr lvl="1"/>
            <a:r>
              <a:rPr lang="en-US" dirty="0" smtClean="0"/>
              <a:t>Despite our best efforts to produce secure software</a:t>
            </a:r>
          </a:p>
          <a:p>
            <a:pPr lvl="1"/>
            <a:r>
              <a:rPr lang="en-US" dirty="0" smtClean="0"/>
              <a:t>Vulnerabilities can exist only when deployed in a production environment</a:t>
            </a:r>
          </a:p>
          <a:p>
            <a:pPr lvl="1"/>
            <a:r>
              <a:rPr lang="en-US" dirty="0" smtClean="0"/>
              <a:t>Users expect “secure by default”</a:t>
            </a:r>
          </a:p>
          <a:p>
            <a:endParaRPr lang="en-US" dirty="0" smtClean="0"/>
          </a:p>
          <a:p>
            <a:r>
              <a:rPr lang="en-US" dirty="0" smtClean="0"/>
              <a:t>Your organization needs to be ready</a:t>
            </a:r>
          </a:p>
          <a:p>
            <a:pPr lvl="1"/>
            <a:r>
              <a:rPr lang="en-US" dirty="0" smtClean="0"/>
              <a:t>Incident response plan</a:t>
            </a:r>
          </a:p>
          <a:p>
            <a:pPr lvl="1"/>
            <a:r>
              <a:rPr lang="en-US" dirty="0" smtClean="0"/>
              <a:t>Version control practices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Your installation &amp; </a:t>
            </a:r>
            <a:r>
              <a:rPr lang="en-US" dirty="0" err="1" smtClean="0"/>
              <a:t>config</a:t>
            </a:r>
            <a:r>
              <a:rPr lang="en-US" dirty="0" smtClean="0"/>
              <a:t> scripts count</a:t>
            </a:r>
          </a:p>
          <a:p>
            <a:pPr lvl="1"/>
            <a:r>
              <a:rPr lang="en-US" dirty="0" smtClean="0"/>
              <a:t>Recommended firewall configuration</a:t>
            </a:r>
          </a:p>
          <a:p>
            <a:pPr lvl="1"/>
            <a:r>
              <a:rPr lang="en-US" dirty="0" smtClean="0"/>
              <a:t>Security manager configuration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</a:t>
            </a:r>
            <a:r>
              <a:rPr lang="en-US" dirty="0" err="1" smtClean="0"/>
              <a:t>PostgreSQL</a:t>
            </a:r>
            <a:r>
              <a:rPr lang="en-US" dirty="0" smtClean="0"/>
              <a:t> Incident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PostgreSQL</a:t>
            </a:r>
            <a:r>
              <a:rPr lang="en-US" dirty="0" smtClean="0"/>
              <a:t> reported a show-stopping vulnerability found on April 4</a:t>
            </a:r>
            <a:r>
              <a:rPr lang="en-US" baseline="30000" dirty="0" smtClean="0"/>
              <a:t>th</a:t>
            </a:r>
            <a:r>
              <a:rPr lang="en-US" dirty="0" smtClean="0"/>
              <a:t>, 2013</a:t>
            </a:r>
          </a:p>
          <a:p>
            <a:pPr lvl="1"/>
            <a:r>
              <a:rPr lang="en-US" dirty="0" smtClean="0"/>
              <a:t>http://www.postgresql.org/support/security/faq/2013-04-04/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“Argument </a:t>
            </a:r>
            <a:r>
              <a:rPr lang="en-US" dirty="0" smtClean="0"/>
              <a:t>injection vulnerability in </a:t>
            </a:r>
            <a:r>
              <a:rPr lang="en-US" dirty="0" err="1" smtClean="0"/>
              <a:t>PostgreSQL</a:t>
            </a:r>
            <a:r>
              <a:rPr lang="en-US" dirty="0" smtClean="0"/>
              <a:t> </a:t>
            </a:r>
            <a:r>
              <a:rPr lang="en-US" dirty="0" smtClean="0"/>
              <a:t>[9.2.x ..] </a:t>
            </a:r>
            <a:r>
              <a:rPr lang="en-US" dirty="0" smtClean="0"/>
              <a:t>allows remote attackers to cause a denial of service (file corruption), and allows remote authenticated users to modify configuration settings and execute arbitrary code, via a connection request using a database name that begins with a "-" (hyphen</a:t>
            </a:r>
            <a:r>
              <a:rPr lang="en-US" dirty="0" smtClean="0"/>
              <a:t>).” </a:t>
            </a:r>
          </a:p>
          <a:p>
            <a:endParaRPr lang="en-US" dirty="0" smtClean="0"/>
          </a:p>
          <a:p>
            <a:r>
              <a:rPr lang="en-US" dirty="0" smtClean="0"/>
              <a:t>“The </a:t>
            </a:r>
            <a:r>
              <a:rPr lang="en-US" dirty="0" smtClean="0"/>
              <a:t>vulnerability allows users to use a command-line switch for a </a:t>
            </a:r>
            <a:r>
              <a:rPr lang="en-US" dirty="0" err="1" smtClean="0"/>
              <a:t>PostgreSQL</a:t>
            </a:r>
            <a:r>
              <a:rPr lang="en-US" dirty="0" smtClean="0"/>
              <a:t> connection intended for single-user recovery mode while </a:t>
            </a:r>
            <a:r>
              <a:rPr lang="en-US" dirty="0" err="1" smtClean="0"/>
              <a:t>PostgreSQL</a:t>
            </a:r>
            <a:r>
              <a:rPr lang="en-US" dirty="0" smtClean="0"/>
              <a:t> is running in normal, multiuser mode. This can be used to harm the server</a:t>
            </a:r>
            <a:r>
              <a:rPr lang="en-US" dirty="0" smtClean="0"/>
              <a:t>.”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</a:t>
            </a:r>
            <a:r>
              <a:rPr lang="en-US" dirty="0" err="1" smtClean="0"/>
              <a:t>PostgreSQL</a:t>
            </a:r>
            <a:r>
              <a:rPr lang="en-US" dirty="0" smtClean="0"/>
              <a:t> Responded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Embargo on the </a:t>
            </a:r>
            <a:r>
              <a:rPr lang="en-US" dirty="0" smtClean="0"/>
              <a:t>bug: March 13</a:t>
            </a:r>
            <a:r>
              <a:rPr lang="en-US" baseline="30000" dirty="0" smtClean="0"/>
              <a:t>th</a:t>
            </a:r>
            <a:r>
              <a:rPr lang="en-US" dirty="0" smtClean="0"/>
              <a:t> – April 4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 smtClean="0"/>
              <a:t>Removed the </a:t>
            </a:r>
            <a:r>
              <a:rPr lang="en-US" dirty="0" smtClean="0"/>
              <a:t>public version </a:t>
            </a:r>
            <a:r>
              <a:rPr lang="en-US" dirty="0" smtClean="0"/>
              <a:t>control repositories during the </a:t>
            </a:r>
            <a:r>
              <a:rPr lang="en-US" dirty="0" smtClean="0"/>
              <a:t>embargo</a:t>
            </a:r>
          </a:p>
          <a:p>
            <a:pPr lvl="1"/>
            <a:r>
              <a:rPr lang="en-US" dirty="0" smtClean="0"/>
              <a:t>Announced on the mailing lists to expect an immediate upgrade soon, without much detail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Contacted vendors especially affected (e.g. </a:t>
            </a:r>
            <a:r>
              <a:rPr lang="en-US" dirty="0" err="1" smtClean="0"/>
              <a:t>Heroku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Core </a:t>
            </a:r>
            <a:r>
              <a:rPr lang="en-US" dirty="0" err="1" smtClean="0"/>
              <a:t>PosgreSQL</a:t>
            </a:r>
            <a:r>
              <a:rPr lang="en-US" dirty="0" smtClean="0"/>
              <a:t> developers assisted the vendors directly</a:t>
            </a:r>
          </a:p>
          <a:p>
            <a:pPr lvl="1"/>
            <a:r>
              <a:rPr lang="en-US" dirty="0" smtClean="0"/>
              <a:t>Tested patches on vendor’s environments</a:t>
            </a:r>
          </a:p>
          <a:p>
            <a:pPr lvl="1"/>
            <a:r>
              <a:rPr lang="en-US" dirty="0" err="1" smtClean="0"/>
              <a:t>Heroku</a:t>
            </a:r>
            <a:r>
              <a:rPr lang="en-US" dirty="0" smtClean="0"/>
              <a:t> already had a history of working directly with developers on experimental features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Response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Incident definition</a:t>
            </a:r>
          </a:p>
          <a:p>
            <a:pPr lvl="1"/>
            <a:r>
              <a:rPr lang="en-US" dirty="0" smtClean="0"/>
              <a:t>How do you know that this behavior is bad?</a:t>
            </a:r>
          </a:p>
          <a:p>
            <a:pPr lvl="1"/>
            <a:r>
              <a:rPr lang="en-US" dirty="0" smtClean="0"/>
              <a:t>Use high-level risks &amp; indicators from your initial risk assessment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Establish who is involved</a:t>
            </a:r>
          </a:p>
          <a:p>
            <a:pPr lvl="1"/>
            <a:r>
              <a:rPr lang="en-US" dirty="0" smtClean="0"/>
              <a:t>Monitoring duties</a:t>
            </a:r>
          </a:p>
          <a:p>
            <a:pPr lvl="1"/>
            <a:r>
              <a:rPr lang="en-US" dirty="0" smtClean="0"/>
              <a:t>Contacts for an </a:t>
            </a:r>
            <a:r>
              <a:rPr lang="en-US" dirty="0" smtClean="0"/>
              <a:t>issue</a:t>
            </a:r>
            <a:endParaRPr lang="en-US" dirty="0" smtClean="0"/>
          </a:p>
          <a:p>
            <a:pPr lvl="1"/>
            <a:r>
              <a:rPr lang="en-US" dirty="0" smtClean="0"/>
              <a:t>Security response team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Chain of escalation</a:t>
            </a:r>
          </a:p>
          <a:p>
            <a:pPr lvl="1"/>
            <a:r>
              <a:rPr lang="en-US" dirty="0" smtClean="0"/>
              <a:t>Know who to contact to fix the problem</a:t>
            </a:r>
          </a:p>
          <a:p>
            <a:pPr lvl="1"/>
            <a:r>
              <a:rPr lang="en-US" dirty="0" smtClean="0"/>
              <a:t>Who sees the bugs </a:t>
            </a:r>
            <a:br>
              <a:rPr lang="en-US" dirty="0" smtClean="0"/>
            </a:br>
            <a:r>
              <a:rPr lang="en-US" dirty="0" smtClean="0"/>
              <a:t>(e.g. Cisco CEO gets daily escalation reports)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Response </a:t>
            </a:r>
            <a:r>
              <a:rPr lang="en-US" dirty="0" smtClean="0"/>
              <a:t>Plan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Establish Procedures</a:t>
            </a:r>
            <a:endParaRPr lang="en-US" dirty="0" smtClean="0"/>
          </a:p>
          <a:p>
            <a:pPr lvl="1"/>
            <a:r>
              <a:rPr lang="en-US" dirty="0" smtClean="0"/>
              <a:t>Writing the patch</a:t>
            </a:r>
          </a:p>
          <a:p>
            <a:pPr lvl="1"/>
            <a:r>
              <a:rPr lang="en-US" dirty="0" smtClean="0"/>
              <a:t>Testing the patch</a:t>
            </a:r>
          </a:p>
          <a:p>
            <a:pPr lvl="1"/>
            <a:r>
              <a:rPr lang="en-US" dirty="0" smtClean="0"/>
              <a:t>Security expert review of a patch</a:t>
            </a:r>
            <a:endParaRPr lang="en-US" dirty="0" smtClean="0"/>
          </a:p>
          <a:p>
            <a:pPr lvl="1"/>
            <a:r>
              <a:rPr lang="en-US" dirty="0" smtClean="0"/>
              <a:t>Reacting to specific </a:t>
            </a:r>
            <a:r>
              <a:rPr lang="en-US" dirty="0" smtClean="0"/>
              <a:t>exploits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Establish working relationships with key vendors</a:t>
            </a:r>
          </a:p>
          <a:p>
            <a:endParaRPr lang="en-US" dirty="0" smtClean="0"/>
          </a:p>
          <a:p>
            <a:r>
              <a:rPr lang="en-US" dirty="0" smtClean="0"/>
              <a:t>Establish criteria for notifying the world</a:t>
            </a:r>
          </a:p>
          <a:p>
            <a:pPr lvl="1"/>
            <a:r>
              <a:rPr lang="en-US" dirty="0" smtClean="0"/>
              <a:t>Too late? Active exploits make you look behind</a:t>
            </a:r>
          </a:p>
          <a:p>
            <a:pPr lvl="1"/>
            <a:r>
              <a:rPr lang="en-US" dirty="0" smtClean="0"/>
              <a:t>Too early? </a:t>
            </a:r>
          </a:p>
          <a:p>
            <a:pPr lvl="2"/>
            <a:r>
              <a:rPr lang="en-US" dirty="0" smtClean="0"/>
              <a:t>Unnecessary panic</a:t>
            </a:r>
          </a:p>
          <a:p>
            <a:pPr lvl="2"/>
            <a:r>
              <a:rPr lang="en-US" dirty="0" smtClean="0"/>
              <a:t>Invites exploits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Version Control </a:t>
            </a:r>
            <a:r>
              <a:rPr lang="en-US" dirty="0" smtClean="0"/>
              <a:t>Practices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Releases are treated as </a:t>
            </a:r>
            <a:r>
              <a:rPr lang="en-US" i="1" dirty="0" smtClean="0"/>
              <a:t>branches</a:t>
            </a:r>
            <a:endParaRPr lang="en-US" dirty="0" smtClean="0"/>
          </a:p>
          <a:p>
            <a:pPr lvl="1"/>
            <a:r>
              <a:rPr lang="en-US" dirty="0" smtClean="0"/>
              <a:t>Most current version: trunk branch</a:t>
            </a:r>
          </a:p>
          <a:p>
            <a:pPr lvl="2"/>
            <a:r>
              <a:rPr lang="en-US" dirty="0" smtClean="0"/>
              <a:t>aka </a:t>
            </a:r>
            <a:r>
              <a:rPr lang="en-US" i="1" dirty="0" smtClean="0"/>
              <a:t>upstream</a:t>
            </a:r>
          </a:p>
          <a:p>
            <a:pPr lvl="2"/>
            <a:r>
              <a:rPr lang="en-US" dirty="0" smtClean="0"/>
              <a:t>Continuously-updated to the latest version</a:t>
            </a:r>
          </a:p>
          <a:p>
            <a:pPr lvl="1"/>
            <a:r>
              <a:rPr lang="en-US" dirty="0" smtClean="0"/>
              <a:t>Maintenance: release branch</a:t>
            </a:r>
          </a:p>
          <a:p>
            <a:pPr lvl="2"/>
            <a:r>
              <a:rPr lang="en-US" dirty="0" smtClean="0"/>
              <a:t>Diverges from the main truck</a:t>
            </a:r>
          </a:p>
          <a:p>
            <a:pPr lvl="2"/>
            <a:r>
              <a:rPr lang="en-US" dirty="0" smtClean="0"/>
              <a:t>New change to an old release? </a:t>
            </a:r>
            <a:r>
              <a:rPr lang="en-US" i="1" dirty="0" err="1" smtClean="0"/>
              <a:t>Backport</a:t>
            </a:r>
            <a:endParaRPr lang="en-US" i="1" dirty="0" smtClean="0"/>
          </a:p>
          <a:p>
            <a:pPr lvl="1"/>
            <a:r>
              <a:rPr lang="en-US" dirty="0" err="1" smtClean="0"/>
              <a:t>Upstreams</a:t>
            </a:r>
            <a:r>
              <a:rPr lang="en-US" dirty="0" smtClean="0"/>
              <a:t> and </a:t>
            </a:r>
            <a:r>
              <a:rPr lang="en-US" dirty="0" err="1" smtClean="0"/>
              <a:t>backports</a:t>
            </a:r>
            <a:r>
              <a:rPr lang="en-US" dirty="0" smtClean="0"/>
              <a:t> can differ if the code has since changed a lot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Configuration management coordinator </a:t>
            </a:r>
          </a:p>
          <a:p>
            <a:pPr lvl="1"/>
            <a:r>
              <a:rPr lang="en-US" dirty="0" smtClean="0"/>
              <a:t>Keeps track of all the branches and releases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devs</a:t>
            </a:r>
            <a:r>
              <a:rPr lang="en-US" dirty="0" smtClean="0"/>
              <a:t> often work on </a:t>
            </a:r>
            <a:r>
              <a:rPr lang="en-US" dirty="0" err="1" smtClean="0"/>
              <a:t>backports</a:t>
            </a:r>
            <a:endParaRPr lang="en-US" dirty="0" smtClean="0"/>
          </a:p>
          <a:p>
            <a:pPr lvl="1"/>
            <a:r>
              <a:rPr lang="en-US" dirty="0" smtClean="0"/>
              <a:t>Keeps track of “testing </a:t>
            </a:r>
            <a:r>
              <a:rPr lang="en-US" dirty="0" err="1" smtClean="0"/>
              <a:t>gotchas</a:t>
            </a:r>
            <a:r>
              <a:rPr lang="en-US" dirty="0" smtClean="0"/>
              <a:t>” from one release to another (e.g. environment change, or non-change)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Upstream &amp; </a:t>
            </a:r>
            <a:r>
              <a:rPr lang="en-US" dirty="0" err="1" smtClean="0"/>
              <a:t>Backport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981200" y="4267200"/>
            <a:ext cx="1295400" cy="762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Patch</a:t>
            </a:r>
            <a:endParaRPr lang="en-US" dirty="0"/>
          </a:p>
        </p:txBody>
      </p:sp>
      <p:sp>
        <p:nvSpPr>
          <p:cNvPr id="5" name="Bent-Up Arrow 4"/>
          <p:cNvSpPr/>
          <p:nvPr/>
        </p:nvSpPr>
        <p:spPr>
          <a:xfrm>
            <a:off x="6705600" y="3276600"/>
            <a:ext cx="2133600" cy="1905000"/>
          </a:xfrm>
          <a:prstGeom prst="bentUpArrow">
            <a:avLst>
              <a:gd name="adj1" fmla="val 40614"/>
              <a:gd name="adj2" fmla="val 39458"/>
              <a:gd name="adj3" fmla="val 209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1.0 Release</a:t>
            </a:r>
          </a:p>
          <a:p>
            <a:pPr algn="ctr"/>
            <a:r>
              <a:rPr lang="en-US" dirty="0" smtClean="0"/>
              <a:t>/branches/1.0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4876800" y="1295400"/>
            <a:ext cx="2514600" cy="4191000"/>
          </a:xfrm>
          <a:prstGeom prst="upArrow">
            <a:avLst>
              <a:gd name="adj1" fmla="val 50000"/>
              <a:gd name="adj2" fmla="val 241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Upstream</a:t>
            </a:r>
            <a:br>
              <a:rPr lang="en-US" dirty="0" smtClean="0"/>
            </a:br>
            <a:r>
              <a:rPr lang="en-US" dirty="0" smtClean="0"/>
              <a:t>/trunk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761383" y="4038600"/>
            <a:ext cx="685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1.1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5627783" y="2971800"/>
            <a:ext cx="1066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r45547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627783" y="3429000"/>
            <a:ext cx="1066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r45546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627783" y="2514600"/>
            <a:ext cx="1066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1" name="Rounded Rectangle 60"/>
          <p:cNvSpPr/>
          <p:nvPr/>
        </p:nvSpPr>
        <p:spPr>
          <a:xfrm>
            <a:off x="5638800" y="3886200"/>
            <a:ext cx="1066800" cy="3810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r45545</a:t>
            </a:r>
            <a:endParaRPr lang="en-US" dirty="0"/>
          </a:p>
        </p:txBody>
      </p:sp>
      <p:cxnSp>
        <p:nvCxnSpPr>
          <p:cNvPr id="14" name="Elbow Connector 28"/>
          <p:cNvCxnSpPr>
            <a:endCxn id="7" idx="2"/>
          </p:cNvCxnSpPr>
          <p:nvPr/>
        </p:nvCxnSpPr>
        <p:spPr>
          <a:xfrm rot="5400000" flipH="1" flipV="1">
            <a:off x="2038350" y="5200650"/>
            <a:ext cx="762000" cy="4191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xplosion 1 14"/>
          <p:cNvSpPr/>
          <p:nvPr/>
        </p:nvSpPr>
        <p:spPr>
          <a:xfrm flipH="1">
            <a:off x="609600" y="5638800"/>
            <a:ext cx="3124200" cy="1143000"/>
          </a:xfrm>
          <a:prstGeom prst="irregularSeal1">
            <a:avLst/>
          </a:prstGeom>
          <a:solidFill>
            <a:srgbClr val="FF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Vulnerability</a:t>
            </a:r>
            <a:endParaRPr lang="en-US" dirty="0"/>
          </a:p>
        </p:txBody>
      </p:sp>
      <p:cxnSp>
        <p:nvCxnSpPr>
          <p:cNvPr id="16" name="Elbow Connector 28"/>
          <p:cNvCxnSpPr>
            <a:endCxn id="9" idx="3"/>
          </p:cNvCxnSpPr>
          <p:nvPr/>
        </p:nvCxnSpPr>
        <p:spPr>
          <a:xfrm flipV="1">
            <a:off x="5257800" y="4229100"/>
            <a:ext cx="3189383" cy="1790700"/>
          </a:xfrm>
          <a:prstGeom prst="bentConnector3">
            <a:avLst>
              <a:gd name="adj1" fmla="val 107168"/>
            </a:avLst>
          </a:prstGeom>
          <a:ln w="38100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276600" y="2819400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/>
              <a:t>Upstream commit</a:t>
            </a:r>
            <a:endParaRPr lang="en-US" dirty="0"/>
          </a:p>
        </p:txBody>
      </p:sp>
      <p:cxnSp>
        <p:nvCxnSpPr>
          <p:cNvPr id="11" name="Elbow Connector 28"/>
          <p:cNvCxnSpPr>
            <a:stCxn id="7" idx="0"/>
            <a:endCxn id="10" idx="1"/>
          </p:cNvCxnSpPr>
          <p:nvPr/>
        </p:nvCxnSpPr>
        <p:spPr>
          <a:xfrm rot="5400000" flipH="1" flipV="1">
            <a:off x="3575891" y="2215309"/>
            <a:ext cx="1104900" cy="2998883"/>
          </a:xfrm>
          <a:prstGeom prst="bentConnector2">
            <a:avLst/>
          </a:prstGeom>
          <a:ln w="38100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553200" y="5660834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err="1" smtClean="0"/>
              <a:t>backport</a:t>
            </a:r>
            <a:endParaRPr lang="en-US" dirty="0"/>
          </a:p>
        </p:txBody>
      </p:sp>
      <p:cxnSp>
        <p:nvCxnSpPr>
          <p:cNvPr id="55" name="Elbow Connector 54"/>
          <p:cNvCxnSpPr>
            <a:endCxn id="7" idx="3"/>
          </p:cNvCxnSpPr>
          <p:nvPr/>
        </p:nvCxnSpPr>
        <p:spPr>
          <a:xfrm rot="10800000">
            <a:off x="3276600" y="4648200"/>
            <a:ext cx="1981200" cy="1371600"/>
          </a:xfrm>
          <a:prstGeom prst="bentConnector3">
            <a:avLst>
              <a:gd name="adj1" fmla="val 71083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andy.SE\AppData\Local\Microsoft\Windows\Temporary Internet Files\Content.IE5\0QV00O17\MC90043262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657600"/>
            <a:ext cx="960438" cy="96043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3733800" y="4572000"/>
            <a:ext cx="205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Configuration coordinator</a:t>
            </a:r>
            <a:endParaRPr lang="en-US" dirty="0"/>
          </a:p>
        </p:txBody>
      </p:sp>
      <p:pic>
        <p:nvPicPr>
          <p:cNvPr id="1027" name="Picture 3" descr="C:\Users\andy.SE\AppData\Local\Microsoft\Windows\Temporary Internet Files\Content.IE5\ZEAJHKJ6\MC900433949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700" y="3886200"/>
            <a:ext cx="1155700" cy="1155700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52400" y="4916269"/>
            <a:ext cx="1981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 smtClean="0"/>
              <a:t>Security Response Team</a:t>
            </a:r>
            <a:endParaRPr lang="en-US" dirty="0"/>
          </a:p>
        </p:txBody>
      </p:sp>
      <p:sp>
        <p:nvSpPr>
          <p:cNvPr id="34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4800600" cy="1676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Sometimes…</a:t>
            </a:r>
          </a:p>
          <a:p>
            <a:pPr lvl="1"/>
            <a:r>
              <a:rPr lang="en-US" dirty="0" smtClean="0"/>
              <a:t>Vulnerabilities were introduced by a </a:t>
            </a:r>
            <a:r>
              <a:rPr lang="en-US" dirty="0" err="1" smtClean="0"/>
              <a:t>backport</a:t>
            </a:r>
            <a:r>
              <a:rPr lang="en-US" dirty="0" smtClean="0"/>
              <a:t> (regression)</a:t>
            </a:r>
          </a:p>
          <a:p>
            <a:pPr lvl="1"/>
            <a:r>
              <a:rPr lang="en-US" dirty="0" smtClean="0"/>
              <a:t>Vulnerabilities only affect 1.0, not upstream</a:t>
            </a:r>
          </a:p>
          <a:p>
            <a:pPr lvl="1"/>
            <a:r>
              <a:rPr lang="en-US" dirty="0" smtClean="0"/>
              <a:t>Vulnerabilities affect some branches, but not others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1" animBg="1"/>
      <p:bldP spid="6" grpId="1" animBg="1"/>
      <p:bldP spid="9" grpId="0" animBg="1"/>
      <p:bldP spid="10" grpId="0" animBg="1"/>
      <p:bldP spid="12" grpId="1" animBg="1"/>
      <p:bldP spid="13" grpId="0" animBg="1"/>
      <p:bldP spid="61" grpId="1" animBg="1"/>
      <p:bldP spid="15" grpId="0" animBg="1"/>
      <p:bldP spid="17" grpId="0"/>
      <p:bldP spid="28" grpId="0"/>
      <p:bldP spid="20" grpId="0"/>
      <p:bldP spid="23" grpId="0"/>
      <p:bldP spid="3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Releasing Patched Versions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You will need to release patched versions of your product</a:t>
            </a:r>
          </a:p>
          <a:p>
            <a:endParaRPr lang="en-US" dirty="0" smtClean="0"/>
          </a:p>
          <a:p>
            <a:r>
              <a:rPr lang="en-US" dirty="0" smtClean="0"/>
              <a:t>“Patch it yourself” approach </a:t>
            </a:r>
            <a:r>
              <a:rPr lang="en-US" sz="2600" dirty="0" smtClean="0"/>
              <a:t>(e.g. Adobe Flash, Acrobat)</a:t>
            </a:r>
            <a:endParaRPr lang="en-US" dirty="0" smtClean="0"/>
          </a:p>
          <a:p>
            <a:pPr lvl="1"/>
            <a:r>
              <a:rPr lang="en-US" dirty="0" smtClean="0"/>
              <a:t>Software contacts the vendor periodically and downloads software</a:t>
            </a:r>
          </a:p>
          <a:p>
            <a:pPr lvl="1"/>
            <a:r>
              <a:rPr lang="en-US" dirty="0" smtClean="0"/>
              <a:t>Benefit: simple, easy, you control how it works</a:t>
            </a:r>
          </a:p>
          <a:p>
            <a:pPr lvl="1"/>
            <a:r>
              <a:rPr lang="en-US" dirty="0" smtClean="0"/>
              <a:t>Drawback: </a:t>
            </a:r>
          </a:p>
          <a:p>
            <a:pPr lvl="2"/>
            <a:r>
              <a:rPr lang="en-US" dirty="0" smtClean="0"/>
              <a:t>Non-root installations mean malware can spoof the update site, or disable it</a:t>
            </a:r>
          </a:p>
          <a:p>
            <a:pPr lvl="2"/>
            <a:r>
              <a:rPr lang="en-US" dirty="0" smtClean="0"/>
              <a:t>Reverting a bad release is not usually supported</a:t>
            </a:r>
          </a:p>
          <a:p>
            <a:endParaRPr lang="en-US" dirty="0" smtClean="0"/>
          </a:p>
          <a:p>
            <a:r>
              <a:rPr lang="en-US" dirty="0" smtClean="0"/>
              <a:t>Package manager approach </a:t>
            </a:r>
            <a:br>
              <a:rPr lang="en-US" dirty="0" smtClean="0"/>
            </a:br>
            <a:r>
              <a:rPr lang="en-US" sz="2600" dirty="0" smtClean="0"/>
              <a:t>(e.g. apt-get, yum, Mac App Store)</a:t>
            </a:r>
            <a:endParaRPr lang="en-US" dirty="0" smtClean="0"/>
          </a:p>
          <a:p>
            <a:pPr lvl="1"/>
            <a:r>
              <a:rPr lang="en-US" dirty="0" smtClean="0"/>
              <a:t>Benefits</a:t>
            </a:r>
          </a:p>
          <a:p>
            <a:pPr lvl="2"/>
            <a:r>
              <a:rPr lang="en-US" dirty="0" smtClean="0"/>
              <a:t>OS support means packages are handled all in one place</a:t>
            </a:r>
          </a:p>
          <a:p>
            <a:pPr lvl="2"/>
            <a:r>
              <a:rPr lang="en-US" dirty="0" smtClean="0"/>
              <a:t>Harder to compromise: uses hash digests to verify</a:t>
            </a:r>
          </a:p>
          <a:p>
            <a:pPr lvl="1"/>
            <a:r>
              <a:rPr lang="en-US" dirty="0" smtClean="0"/>
              <a:t>Drawback: can annoy users </a:t>
            </a:r>
            <a:br>
              <a:rPr lang="en-US" dirty="0" smtClean="0"/>
            </a:br>
            <a:r>
              <a:rPr lang="en-US" dirty="0" smtClean="0"/>
              <a:t>			“package X.1.2 isn’t in the system?!?!?”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260</TotalTime>
  <Words>961</Words>
  <Application>Microsoft Office PowerPoint</Application>
  <PresentationFormat>On-screen Show (4:3)</PresentationFormat>
  <Paragraphs>201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Deployment &amp; Distribution</vt:lpstr>
      <vt:lpstr>SE Doesn’t End at Release</vt:lpstr>
      <vt:lpstr>Recent PostgreSQL Incident</vt:lpstr>
      <vt:lpstr>How PostgreSQL Responded</vt:lpstr>
      <vt:lpstr>Incident Response Plan</vt:lpstr>
      <vt:lpstr>Incident Response Plan (2)</vt:lpstr>
      <vt:lpstr>Version Control Practices</vt:lpstr>
      <vt:lpstr>Upstream &amp; Backport</vt:lpstr>
      <vt:lpstr>Releasing Patched Versions</vt:lpstr>
      <vt:lpstr>Firewalls</vt:lpstr>
      <vt:lpstr>e.g. IPTables Rules</vt:lpstr>
      <vt:lpstr>e.g. More IPTables rules</vt:lpstr>
      <vt:lpstr>Security Managers</vt:lpstr>
      <vt:lpstr>Security Managers in Practice</vt:lpstr>
      <vt:lpstr>e.g. catalina.policy</vt:lpstr>
      <vt:lpstr>e.g. catalina.policy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Meneely</dc:creator>
  <cp:lastModifiedBy>Andy Meneely</cp:lastModifiedBy>
  <cp:revision>149</cp:revision>
  <dcterms:created xsi:type="dcterms:W3CDTF">2011-11-14T18:23:03Z</dcterms:created>
  <dcterms:modified xsi:type="dcterms:W3CDTF">2013-04-29T13:39:40Z</dcterms:modified>
</cp:coreProperties>
</file>