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6" r:id="rId2"/>
    <p:sldId id="271" r:id="rId3"/>
    <p:sldId id="257" r:id="rId4"/>
    <p:sldId id="269" r:id="rId5"/>
    <p:sldId id="273" r:id="rId6"/>
    <p:sldId id="258" r:id="rId7"/>
    <p:sldId id="270" r:id="rId8"/>
    <p:sldId id="261" r:id="rId9"/>
    <p:sldId id="260" r:id="rId10"/>
    <p:sldId id="272" r:id="rId11"/>
    <p:sldId id="266" r:id="rId12"/>
    <p:sldId id="267" r:id="rId13"/>
    <p:sldId id="25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04" autoAdjust="0"/>
  </p:normalViewPr>
  <p:slideViewPr>
    <p:cSldViewPr>
      <p:cViewPr varScale="1">
        <p:scale>
          <a:sx n="61" d="100"/>
          <a:sy n="61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063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a lottery agency, a manager was able to turn losing tickets into winners.</a:t>
            </a:r>
          </a:p>
          <a:p>
            <a:endParaRPr lang="en-US" dirty="0" smtClean="0"/>
          </a:p>
          <a:p>
            <a:r>
              <a:rPr lang="en-US" dirty="0" smtClean="0"/>
              <a:t>He would buy the ticket, then</a:t>
            </a:r>
            <a:r>
              <a:rPr lang="en-US" baseline="0" dirty="0" smtClean="0"/>
              <a:t> modify</a:t>
            </a:r>
            <a:r>
              <a:rPr lang="en-US" dirty="0" smtClean="0"/>
              <a:t> the database</a:t>
            </a:r>
          </a:p>
          <a:p>
            <a:endParaRPr lang="en-US" dirty="0" smtClean="0"/>
          </a:p>
          <a:p>
            <a:r>
              <a:rPr lang="en-US" dirty="0" smtClean="0"/>
              <a:t>Stole $63,000 over a year and a half</a:t>
            </a:r>
          </a:p>
          <a:p>
            <a:endParaRPr lang="en-US" dirty="0" smtClean="0"/>
          </a:p>
          <a:p>
            <a:r>
              <a:rPr lang="en-US" dirty="0" smtClean="0"/>
              <a:t>Suspect happened to be on vacation when it was discovered, otherwise he would have been chosen to investigate the incident</a:t>
            </a:r>
          </a:p>
          <a:p>
            <a:endParaRPr lang="en-US" dirty="0" smtClean="0"/>
          </a:p>
          <a:p>
            <a:r>
              <a:rPr lang="en-US" dirty="0" smtClean="0"/>
              <a:t>They disabled</a:t>
            </a:r>
            <a:r>
              <a:rPr lang="en-US" baseline="0" dirty="0" smtClean="0"/>
              <a:t> his physical access, but forgot to inform his employees. He asked them to delete the logs and backups. Organization lost most of its evidence against him.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7D876-645D-408E-83B8-A8BD324FDE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2/6/2013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rt.org/insider_threa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Insider Threat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 Insiders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“Security through obscurity alone” is really not an option</a:t>
            </a:r>
          </a:p>
          <a:p>
            <a:pPr lvl="1"/>
            <a:r>
              <a:rPr lang="en-US" dirty="0" smtClean="0"/>
              <a:t>Insider would know what servers to go to</a:t>
            </a:r>
          </a:p>
          <a:p>
            <a:pPr lvl="1"/>
            <a:r>
              <a:rPr lang="en-US" dirty="0" smtClean="0"/>
              <a:t>Insider knows the attack surface</a:t>
            </a:r>
          </a:p>
          <a:p>
            <a:endParaRPr lang="en-US" dirty="0" smtClean="0"/>
          </a:p>
          <a:p>
            <a:r>
              <a:rPr lang="en-US" dirty="0" smtClean="0"/>
              <a:t>Access to production servers should be limited</a:t>
            </a:r>
          </a:p>
          <a:p>
            <a:pPr lvl="1"/>
            <a:r>
              <a:rPr lang="en-US" dirty="0" smtClean="0"/>
              <a:t>Non-release changes to production need to be documented</a:t>
            </a:r>
          </a:p>
          <a:p>
            <a:pPr lvl="1"/>
            <a:r>
              <a:rPr lang="en-US" dirty="0" smtClean="0"/>
              <a:t>Forces you to document your deployment process anyway</a:t>
            </a:r>
          </a:p>
          <a:p>
            <a:endParaRPr lang="en-US" dirty="0" smtClean="0"/>
          </a:p>
          <a:p>
            <a:r>
              <a:rPr lang="en-US" dirty="0" smtClean="0"/>
              <a:t>On introducing backdoors</a:t>
            </a:r>
          </a:p>
          <a:p>
            <a:pPr lvl="1"/>
            <a:r>
              <a:rPr lang="en-US" dirty="0" smtClean="0"/>
              <a:t>Very rarely introduced in the development phase</a:t>
            </a:r>
          </a:p>
          <a:p>
            <a:pPr lvl="1"/>
            <a:r>
              <a:rPr lang="en-US" dirty="0" smtClean="0"/>
              <a:t>Most often in the maintenance phase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 aware of the threat</a:t>
            </a:r>
          </a:p>
          <a:p>
            <a:pPr lvl="1"/>
            <a:r>
              <a:rPr lang="en-US" dirty="0" smtClean="0"/>
              <a:t>Keep up with the latest stories</a:t>
            </a:r>
          </a:p>
          <a:p>
            <a:pPr lvl="1"/>
            <a:r>
              <a:rPr lang="en-US" dirty="0" smtClean="0"/>
              <a:t>Apply those situations to yours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“Buddy” system</a:t>
            </a:r>
          </a:p>
          <a:p>
            <a:pPr lvl="1">
              <a:buNone/>
            </a:pPr>
            <a:r>
              <a:rPr lang="en-US" dirty="0" smtClean="0"/>
              <a:t>	Nobody should be left physically alone with important resources</a:t>
            </a:r>
          </a:p>
          <a:p>
            <a:endParaRPr lang="en-US" dirty="0" smtClean="0"/>
          </a:p>
          <a:p>
            <a:r>
              <a:rPr lang="en-US" dirty="0" smtClean="0"/>
              <a:t>Logging and auditing</a:t>
            </a:r>
          </a:p>
          <a:p>
            <a:pPr lvl="1"/>
            <a:r>
              <a:rPr lang="en-US" dirty="0" smtClean="0"/>
              <a:t>Everything is logged</a:t>
            </a:r>
          </a:p>
          <a:p>
            <a:pPr lvl="1"/>
            <a:r>
              <a:rPr lang="en-US" dirty="0" smtClean="0"/>
              <a:t>Audits should actually happen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Job termination policies</a:t>
            </a:r>
          </a:p>
          <a:p>
            <a:pPr lvl="1"/>
            <a:r>
              <a:rPr lang="en-US" dirty="0" smtClean="0"/>
              <a:t>Have one.</a:t>
            </a:r>
          </a:p>
          <a:p>
            <a:pPr lvl="1"/>
            <a:r>
              <a:rPr lang="en-US" dirty="0" smtClean="0"/>
              <a:t>Be prepared to disable accounts quickly</a:t>
            </a:r>
          </a:p>
          <a:p>
            <a:endParaRPr lang="en-US" dirty="0" smtClean="0"/>
          </a:p>
          <a:p>
            <a:r>
              <a:rPr lang="en-US" dirty="0" smtClean="0"/>
              <a:t>Archives &amp; offsite backups</a:t>
            </a:r>
          </a:p>
          <a:p>
            <a:pPr lvl="1">
              <a:buNone/>
            </a:pPr>
            <a:r>
              <a:rPr lang="en-US" dirty="0" smtClean="0"/>
              <a:t>Mitigate tampering and destruction of backups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Rotate duties</a:t>
            </a:r>
          </a:p>
          <a:p>
            <a:pPr lvl="1"/>
            <a:r>
              <a:rPr lang="en-US" dirty="0" smtClean="0"/>
              <a:t>Better detection of anomalies</a:t>
            </a:r>
          </a:p>
          <a:p>
            <a:pPr lvl="1"/>
            <a:r>
              <a:rPr lang="en-US" dirty="0" smtClean="0"/>
              <a:t>Better knowledge transfer anyway</a:t>
            </a:r>
          </a:p>
          <a:p>
            <a:endParaRPr lang="en-US" dirty="0" smtClean="0"/>
          </a:p>
          <a:p>
            <a:r>
              <a:rPr lang="en-US" dirty="0" smtClean="0"/>
              <a:t>Holistic approach</a:t>
            </a:r>
          </a:p>
          <a:p>
            <a:pPr lvl="1"/>
            <a:r>
              <a:rPr lang="en-US" dirty="0" smtClean="0"/>
              <a:t>People, data, technology, procedures, policies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SEI’s CERT Insider Threat group</a:t>
            </a:r>
          </a:p>
          <a:p>
            <a:pPr lvl="1"/>
            <a:r>
              <a:rPr lang="en-US" dirty="0" smtClean="0"/>
              <a:t>Definitive resource</a:t>
            </a:r>
          </a:p>
          <a:p>
            <a:pPr lvl="1"/>
            <a:r>
              <a:rPr lang="en-US" dirty="0" smtClean="0">
                <a:hlinkClick r:id="rId2"/>
              </a:rPr>
              <a:t>http://www.cert.org/insider_threat/</a:t>
            </a:r>
            <a:endParaRPr lang="en-US" dirty="0" smtClean="0"/>
          </a:p>
          <a:p>
            <a:pPr lvl="1"/>
            <a:r>
              <a:rPr lang="en-US" dirty="0" smtClean="0"/>
              <a:t>http://www.cert.org/archive/pdf/ecrimesummary07.pdf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The Insider Threat: </a:t>
            </a:r>
            <a:r>
              <a:rPr lang="en-US" i="1" dirty="0" err="1" smtClean="0"/>
              <a:t>Combatting</a:t>
            </a:r>
            <a:r>
              <a:rPr lang="en-US" i="1" dirty="0" smtClean="0"/>
              <a:t> the Enemy Within, by Clive Blackwell</a:t>
            </a:r>
          </a:p>
          <a:p>
            <a:pPr lvl="1"/>
            <a:r>
              <a:rPr lang="en-US" dirty="0" smtClean="0"/>
              <a:t>ISBN 9781849280112</a:t>
            </a:r>
          </a:p>
          <a:p>
            <a:pPr lvl="1"/>
            <a:r>
              <a:rPr lang="en-US" dirty="0" smtClean="0"/>
              <a:t>Available via RIT library electronically for free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More Need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…so that’s today’s activity</a:t>
            </a:r>
          </a:p>
          <a:p>
            <a:pPr lvl="1"/>
            <a:r>
              <a:rPr lang="en-US" dirty="0" smtClean="0"/>
              <a:t>5 groups</a:t>
            </a:r>
          </a:p>
          <a:p>
            <a:pPr lvl="1"/>
            <a:r>
              <a:rPr lang="en-US" dirty="0" smtClean="0"/>
              <a:t>Assigned sectors for CERT case studies</a:t>
            </a:r>
          </a:p>
          <a:p>
            <a:pPr lvl="1"/>
            <a:r>
              <a:rPr lang="en-US" dirty="0" smtClean="0"/>
              <a:t>Make </a:t>
            </a:r>
            <a:r>
              <a:rPr lang="en-US" smtClean="0"/>
              <a:t>a 5 </a:t>
            </a:r>
            <a:r>
              <a:rPr lang="en-US" dirty="0" smtClean="0"/>
              <a:t>minute presentation </a:t>
            </a:r>
          </a:p>
          <a:p>
            <a:pPr lvl="2"/>
            <a:r>
              <a:rPr lang="en-US" dirty="0" smtClean="0"/>
              <a:t>Tell us </a:t>
            </a:r>
            <a:r>
              <a:rPr lang="en-US" dirty="0" smtClean="0"/>
              <a:t>stories </a:t>
            </a:r>
            <a:r>
              <a:rPr lang="en-US" dirty="0" smtClean="0"/>
              <a:t>of insider threat</a:t>
            </a:r>
          </a:p>
          <a:p>
            <a:pPr lvl="2"/>
            <a:r>
              <a:rPr lang="en-US" dirty="0" smtClean="0"/>
              <a:t>Statistics</a:t>
            </a:r>
            <a:endParaRPr lang="en-US" dirty="0" smtClean="0"/>
          </a:p>
          <a:p>
            <a:pPr lvl="2"/>
            <a:r>
              <a:rPr lang="en-US" dirty="0" smtClean="0"/>
              <a:t>Some lessons learned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Lottery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Threat We Can’t Ignore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Documented incidents are prevalent</a:t>
            </a:r>
          </a:p>
          <a:p>
            <a:pPr lvl="1">
              <a:buNone/>
            </a:pPr>
            <a:r>
              <a:rPr lang="en-US" dirty="0" smtClean="0"/>
              <a:t>	Carnegie Melon’s SEI has studied over 700 cybercrimes originating from insider threat since 2000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 more occurring</a:t>
            </a:r>
          </a:p>
          <a:p>
            <a:pPr lvl="1">
              <a:buNone/>
            </a:pPr>
            <a:r>
              <a:rPr lang="en-US" dirty="0" smtClean="0"/>
              <a:t>	In 2007, the Secret Service et al. conducted a survey of law enforcement officials &amp; security execs</a:t>
            </a:r>
          </a:p>
          <a:p>
            <a:pPr lvl="2"/>
            <a:r>
              <a:rPr lang="en-US" dirty="0" smtClean="0"/>
              <a:t>31% of electronic crimes involved an insider</a:t>
            </a:r>
          </a:p>
          <a:p>
            <a:pPr lvl="2"/>
            <a:r>
              <a:rPr lang="en-US" dirty="0" smtClean="0"/>
              <a:t>49% of respondents experienced insider threat in the past year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Wikileaks</a:t>
            </a:r>
            <a:r>
              <a:rPr lang="en-US" dirty="0" smtClean="0"/>
              <a:t>, anyone?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insider threat?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Actors</a:t>
            </a:r>
          </a:p>
          <a:p>
            <a:pPr lvl="1"/>
            <a:r>
              <a:rPr lang="en-US" dirty="0" smtClean="0"/>
              <a:t>Current employees</a:t>
            </a:r>
          </a:p>
          <a:p>
            <a:pPr lvl="1"/>
            <a:r>
              <a:rPr lang="en-US" dirty="0" smtClean="0"/>
              <a:t>Former employees (esp. “recently former”)</a:t>
            </a:r>
          </a:p>
          <a:p>
            <a:pPr lvl="1"/>
            <a:r>
              <a:rPr lang="en-US" dirty="0" smtClean="0"/>
              <a:t>Contractors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Intentionally exceeded or misused an </a:t>
            </a:r>
            <a:r>
              <a:rPr lang="en-US" i="1" dirty="0" smtClean="0"/>
              <a:t>authorized</a:t>
            </a:r>
            <a:r>
              <a:rPr lang="en-US" dirty="0" smtClean="0"/>
              <a:t> level of access </a:t>
            </a:r>
          </a:p>
          <a:p>
            <a:endParaRPr lang="en-US" dirty="0" smtClean="0"/>
          </a:p>
          <a:p>
            <a:r>
              <a:rPr lang="en-US" dirty="0" smtClean="0"/>
              <a:t>Affected the security of the organization 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Intellectual property</a:t>
            </a:r>
          </a:p>
          <a:p>
            <a:pPr lvl="1"/>
            <a:r>
              <a:rPr lang="en-US" dirty="0" smtClean="0"/>
              <a:t>Daily business operations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Threat to 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Insider threat affects SE in two ways</a:t>
            </a:r>
          </a:p>
          <a:p>
            <a:pPr lvl="1"/>
            <a:r>
              <a:rPr lang="en-US" dirty="0" smtClean="0"/>
              <a:t>Insider </a:t>
            </a:r>
            <a:r>
              <a:rPr lang="en-US" i="1" dirty="0" smtClean="0"/>
              <a:t>users</a:t>
            </a:r>
            <a:r>
              <a:rPr lang="en-US" dirty="0" smtClean="0"/>
              <a:t> for the system that we release</a:t>
            </a:r>
          </a:p>
          <a:p>
            <a:pPr lvl="2">
              <a:buNone/>
            </a:pPr>
            <a:r>
              <a:rPr lang="en-US" dirty="0" smtClean="0"/>
              <a:t>	e.g. hospital administrators	</a:t>
            </a:r>
          </a:p>
          <a:p>
            <a:pPr lvl="1"/>
            <a:r>
              <a:rPr lang="en-US" dirty="0" smtClean="0"/>
              <a:t>Insiders </a:t>
            </a:r>
            <a:r>
              <a:rPr lang="en-US" i="1" dirty="0" smtClean="0"/>
              <a:t>developers </a:t>
            </a:r>
            <a:r>
              <a:rPr lang="en-US" dirty="0" smtClean="0"/>
              <a:t>to our own software development company</a:t>
            </a:r>
          </a:p>
          <a:p>
            <a:pPr lvl="2">
              <a:buNone/>
            </a:pPr>
            <a:r>
              <a:rPr lang="en-US" dirty="0" smtClean="0"/>
              <a:t>	e.g. disgruntled developers</a:t>
            </a:r>
          </a:p>
          <a:p>
            <a:pPr lvl="2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Liability considerations</a:t>
            </a:r>
          </a:p>
          <a:p>
            <a:pPr lvl="1"/>
            <a:r>
              <a:rPr lang="en-US" dirty="0" smtClean="0"/>
              <a:t>Will our software facilitate insider threat?</a:t>
            </a:r>
          </a:p>
          <a:p>
            <a:pPr lvl="1"/>
            <a:r>
              <a:rPr lang="en-US" dirty="0" smtClean="0"/>
              <a:t>Bring this up in your requirements elicitation meeting</a:t>
            </a:r>
          </a:p>
          <a:p>
            <a:pPr lvl="2"/>
            <a:r>
              <a:rPr lang="en-US" dirty="0" smtClean="0"/>
              <a:t>Audit mechanisms</a:t>
            </a:r>
          </a:p>
          <a:p>
            <a:pPr lvl="2"/>
            <a:r>
              <a:rPr lang="en-US" dirty="0" smtClean="0"/>
              <a:t>Deployment mechanisms</a:t>
            </a:r>
          </a:p>
          <a:p>
            <a:pPr lvl="1"/>
            <a:r>
              <a:rPr lang="en-US" dirty="0" smtClean="0"/>
              <a:t>For everything else: hire some lawyers for a sneaky EULA</a:t>
            </a:r>
          </a:p>
          <a:p>
            <a:pPr lvl="2"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Insiders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Pure insider</a:t>
            </a:r>
          </a:p>
          <a:p>
            <a:pPr lvl="1">
              <a:buNone/>
            </a:pPr>
            <a:r>
              <a:rPr lang="en-US" dirty="0" smtClean="0"/>
              <a:t>e.g. system administrator, developer</a:t>
            </a:r>
          </a:p>
          <a:p>
            <a:endParaRPr lang="en-US" dirty="0" smtClean="0"/>
          </a:p>
          <a:p>
            <a:r>
              <a:rPr lang="en-US" dirty="0" smtClean="0"/>
              <a:t>Insider associate</a:t>
            </a:r>
          </a:p>
          <a:p>
            <a:pPr lvl="1">
              <a:buNone/>
            </a:pPr>
            <a:r>
              <a:rPr lang="en-US" dirty="0" smtClean="0"/>
              <a:t>e.g. developer, but on a different project</a:t>
            </a:r>
          </a:p>
          <a:p>
            <a:endParaRPr lang="en-US" dirty="0" smtClean="0"/>
          </a:p>
          <a:p>
            <a:r>
              <a:rPr lang="en-US" dirty="0" smtClean="0"/>
              <a:t>Outside affiliate</a:t>
            </a:r>
          </a:p>
          <a:p>
            <a:pPr lvl="1">
              <a:buNone/>
            </a:pPr>
            <a:r>
              <a:rPr lang="en-US" dirty="0" smtClean="0"/>
              <a:t>e.g. outsourced contractor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sabotage</a:t>
            </a:r>
          </a:p>
          <a:p>
            <a:endParaRPr lang="en-US" dirty="0" smtClean="0"/>
          </a:p>
          <a:p>
            <a:r>
              <a:rPr lang="en-US" dirty="0" smtClean="0"/>
              <a:t>Personal financial gain</a:t>
            </a:r>
          </a:p>
          <a:p>
            <a:endParaRPr lang="en-US" dirty="0" smtClean="0"/>
          </a:p>
          <a:p>
            <a:r>
              <a:rPr lang="en-US" dirty="0" smtClean="0"/>
              <a:t>Business advantage</a:t>
            </a:r>
            <a:br>
              <a:rPr lang="en-US" dirty="0" smtClean="0"/>
            </a:br>
            <a:r>
              <a:rPr lang="en-US" sz="2000" dirty="0" smtClean="0"/>
              <a:t>(e.g. industrial espionage)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Miscellaneous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8906" t="20625" r="28906" b="48125"/>
          <a:stretch>
            <a:fillRect/>
          </a:stretch>
        </p:blipFill>
        <p:spPr bwMode="auto">
          <a:xfrm>
            <a:off x="5029200" y="2819400"/>
            <a:ext cx="3867912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Majority of the attacks required significant planning ahead of time</a:t>
            </a:r>
          </a:p>
          <a:p>
            <a:endParaRPr lang="en-US" dirty="0" smtClean="0"/>
          </a:p>
          <a:p>
            <a:r>
              <a:rPr lang="en-US" dirty="0" smtClean="0"/>
              <a:t>Majority of insider attacks took place physically on the premise</a:t>
            </a:r>
          </a:p>
          <a:p>
            <a:endParaRPr lang="en-US" dirty="0" smtClean="0"/>
          </a:p>
          <a:p>
            <a:r>
              <a:rPr lang="en-US" dirty="0" smtClean="0"/>
              <a:t>Majority of insider attacks faced criminal charges</a:t>
            </a:r>
          </a:p>
          <a:p>
            <a:pPr lvl="1">
              <a:buNone/>
            </a:pPr>
            <a:r>
              <a:rPr lang="en-US" dirty="0" smtClean="0"/>
              <a:t>	And in most cases, the insiders were aware that they would face charges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vs.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Prevention is extraordinarily hard</a:t>
            </a:r>
          </a:p>
          <a:p>
            <a:pPr lvl="1"/>
            <a:r>
              <a:rPr lang="en-US" dirty="0" smtClean="0"/>
              <a:t>Work environment</a:t>
            </a:r>
          </a:p>
          <a:p>
            <a:pPr lvl="1"/>
            <a:r>
              <a:rPr lang="en-US" dirty="0" smtClean="0"/>
              <a:t>Predicting human nature</a:t>
            </a:r>
          </a:p>
          <a:p>
            <a:pPr lvl="1"/>
            <a:r>
              <a:rPr lang="en-US" dirty="0" smtClean="0"/>
              <a:t>Deterrents are only somewhat effective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Detection is much more feasible</a:t>
            </a:r>
          </a:p>
          <a:p>
            <a:pPr lvl="1"/>
            <a:r>
              <a:rPr lang="en-US" dirty="0" smtClean="0"/>
              <a:t>Usually by someone using common sense</a:t>
            </a:r>
          </a:p>
          <a:p>
            <a:pPr lvl="1"/>
            <a:r>
              <a:rPr lang="en-US" dirty="0" smtClean="0"/>
              <a:t>Audits of access logs</a:t>
            </a:r>
          </a:p>
          <a:p>
            <a:pPr lvl="1"/>
            <a:r>
              <a:rPr lang="en-US" dirty="0" smtClean="0"/>
              <a:t>In most cases, live network detection was not involved</a:t>
            </a:r>
          </a:p>
          <a:p>
            <a:pPr lvl="1"/>
            <a:r>
              <a:rPr lang="en-US" dirty="0" smtClean="0"/>
              <a:t>Drawback: reactive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344</TotalTime>
  <Words>481</Words>
  <Application>Microsoft Office PowerPoint</Application>
  <PresentationFormat>On-screen Show (4:3)</PresentationFormat>
  <Paragraphs>153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Insider Threat</vt:lpstr>
      <vt:lpstr>Lottery Story</vt:lpstr>
      <vt:lpstr>A Threat We Can’t Ignore</vt:lpstr>
      <vt:lpstr>What is insider threat?</vt:lpstr>
      <vt:lpstr>Double Threat to SE</vt:lpstr>
      <vt:lpstr>Types of Insiders</vt:lpstr>
      <vt:lpstr>Classes of Threats</vt:lpstr>
      <vt:lpstr>Some considerations</vt:lpstr>
      <vt:lpstr>Prevention vs. Detection</vt:lpstr>
      <vt:lpstr>Developer Insiders</vt:lpstr>
      <vt:lpstr>General Suggestions</vt:lpstr>
      <vt:lpstr>More Suggestions</vt:lpstr>
      <vt:lpstr>Some Resources</vt:lpstr>
      <vt:lpstr>We More Need Stories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139</cp:revision>
  <dcterms:created xsi:type="dcterms:W3CDTF">2011-11-14T18:23:03Z</dcterms:created>
  <dcterms:modified xsi:type="dcterms:W3CDTF">2013-02-06T17:25:21Z</dcterms:modified>
</cp:coreProperties>
</file>