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70" r:id="rId9"/>
    <p:sldId id="264" r:id="rId10"/>
    <p:sldId id="265" r:id="rId11"/>
    <p:sldId id="272" r:id="rId12"/>
    <p:sldId id="274" r:id="rId13"/>
    <p:sldId id="268" r:id="rId14"/>
    <p:sldId id="276" r:id="rId15"/>
    <p:sldId id="277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9321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2/11/2013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we.mitre.org/cws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st.org/cv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vulnerability scoring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Temporal: Remediation &amp;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is the </a:t>
            </a:r>
            <a:r>
              <a:rPr lang="en-US" i="1" dirty="0" smtClean="0"/>
              <a:t>level of remediation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has the vendor reacted?</a:t>
            </a:r>
          </a:p>
          <a:p>
            <a:pPr lvl="1"/>
            <a:r>
              <a:rPr lang="en-US" dirty="0" smtClean="0"/>
              <a:t>Levels</a:t>
            </a:r>
          </a:p>
          <a:p>
            <a:pPr lvl="2"/>
            <a:r>
              <a:rPr lang="en-US" dirty="0" smtClean="0"/>
              <a:t>(O) Official Fix is available</a:t>
            </a:r>
          </a:p>
          <a:p>
            <a:pPr lvl="2"/>
            <a:r>
              <a:rPr lang="en-US" dirty="0" smtClean="0"/>
              <a:t>(TF) Temporary fix is available</a:t>
            </a:r>
          </a:p>
          <a:p>
            <a:pPr lvl="2"/>
            <a:r>
              <a:rPr lang="en-US" dirty="0" smtClean="0"/>
              <a:t>(W) Workaround is available. </a:t>
            </a:r>
          </a:p>
          <a:p>
            <a:pPr lvl="3"/>
            <a:r>
              <a:rPr lang="en-US" dirty="0" smtClean="0"/>
              <a:t>Unofficial, non-vendor patches, </a:t>
            </a:r>
          </a:p>
          <a:p>
            <a:pPr lvl="3"/>
            <a:r>
              <a:rPr lang="en-US" dirty="0" smtClean="0"/>
              <a:t>Temporary change in configuration</a:t>
            </a:r>
          </a:p>
          <a:p>
            <a:pPr lvl="2"/>
            <a:r>
              <a:rPr lang="en-US" dirty="0" smtClean="0"/>
              <a:t>(U) Nothing is released yet</a:t>
            </a:r>
          </a:p>
          <a:p>
            <a:pPr lvl="2"/>
            <a:r>
              <a:rPr lang="en-US" dirty="0" smtClean="0"/>
              <a:t>(ND) Not defined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What is the </a:t>
            </a:r>
            <a:r>
              <a:rPr lang="en-US" i="1" dirty="0" smtClean="0"/>
              <a:t>report confidence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(U) Unconfirmed by the source, or there are multiple conflicting reports</a:t>
            </a:r>
          </a:p>
          <a:p>
            <a:pPr lvl="1"/>
            <a:r>
              <a:rPr lang="en-US" dirty="0" smtClean="0"/>
              <a:t>(UR) Uncorroborated reports from non-official sources</a:t>
            </a:r>
          </a:p>
          <a:p>
            <a:pPr lvl="1"/>
            <a:r>
              <a:rPr lang="en-US" dirty="0" smtClean="0"/>
              <a:t>(C) Confirmed by the source</a:t>
            </a:r>
          </a:p>
          <a:p>
            <a:pPr lvl="1"/>
            <a:r>
              <a:rPr lang="en-US" dirty="0" smtClean="0"/>
              <a:t>(ND) Not defined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54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Ignore interactions with other vulnerabilities, score each individually</a:t>
            </a:r>
          </a:p>
          <a:p>
            <a:endParaRPr lang="en-US" dirty="0" smtClean="0"/>
          </a:p>
          <a:p>
            <a:r>
              <a:rPr lang="en-US" dirty="0" smtClean="0"/>
              <a:t>Emphasize targets to the host, not necessarily other users</a:t>
            </a:r>
          </a:p>
          <a:p>
            <a:pPr lvl="1">
              <a:buNone/>
            </a:pPr>
            <a:r>
              <a:rPr lang="en-US" dirty="0" smtClean="0"/>
              <a:t>	E.g. XSS is a partial impact on integrity, but not full because it doesn’t affect the host</a:t>
            </a:r>
          </a:p>
          <a:p>
            <a:endParaRPr lang="en-US" dirty="0" smtClean="0"/>
          </a:p>
          <a:p>
            <a:r>
              <a:rPr lang="en-US" dirty="0" smtClean="0"/>
              <a:t>Assume the most common or default configuration of the server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Score the greatest exploitation impact, if there are many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BaseScore</a:t>
            </a:r>
            <a:r>
              <a:rPr lang="en-US" dirty="0" smtClean="0"/>
              <a:t> = round_to_1_dec(</a:t>
            </a:r>
          </a:p>
          <a:p>
            <a:pPr lvl="1"/>
            <a:r>
              <a:rPr lang="en-US" dirty="0" smtClean="0"/>
              <a:t>((0.6*Impact)</a:t>
            </a:r>
          </a:p>
          <a:p>
            <a:pPr lvl="1"/>
            <a:r>
              <a:rPr lang="en-US" dirty="0" smtClean="0"/>
              <a:t>+(0.4*Access)</a:t>
            </a:r>
          </a:p>
          <a:p>
            <a:pPr lvl="1"/>
            <a:r>
              <a:rPr lang="en-US" dirty="0" smtClean="0"/>
              <a:t>-1.5)*f(Impact)) </a:t>
            </a:r>
          </a:p>
          <a:p>
            <a:r>
              <a:rPr lang="en-US" dirty="0" smtClean="0"/>
              <a:t>Impact = 10.41*</a:t>
            </a:r>
          </a:p>
          <a:p>
            <a:pPr lvl="1"/>
            <a:r>
              <a:rPr lang="en-US" dirty="0" smtClean="0"/>
              <a:t>(1-(1-ConfImpact)</a:t>
            </a:r>
          </a:p>
          <a:p>
            <a:pPr lvl="1"/>
            <a:r>
              <a:rPr lang="en-US" dirty="0" smtClean="0"/>
              <a:t>*(1-IntegImpact)</a:t>
            </a:r>
          </a:p>
          <a:p>
            <a:pPr lvl="1"/>
            <a:r>
              <a:rPr lang="en-US" dirty="0" smtClean="0"/>
              <a:t>*(1-AvailImpact)) </a:t>
            </a:r>
          </a:p>
          <a:p>
            <a:r>
              <a:rPr lang="en-US" dirty="0" smtClean="0"/>
              <a:t>Access = 20*</a:t>
            </a:r>
          </a:p>
          <a:p>
            <a:pPr lvl="1"/>
            <a:r>
              <a:rPr lang="en-US" dirty="0" err="1" smtClean="0"/>
              <a:t>AccessVector</a:t>
            </a:r>
            <a:endParaRPr lang="en-US" dirty="0" smtClean="0"/>
          </a:p>
          <a:p>
            <a:pPr lvl="1"/>
            <a:r>
              <a:rPr lang="en-US" dirty="0" smtClean="0"/>
              <a:t>*</a:t>
            </a:r>
            <a:r>
              <a:rPr lang="en-US" dirty="0" err="1" smtClean="0"/>
              <a:t>AccessComplexity</a:t>
            </a:r>
            <a:endParaRPr lang="en-US" dirty="0" smtClean="0"/>
          </a:p>
          <a:p>
            <a:pPr lvl="1"/>
            <a:r>
              <a:rPr lang="en-US" dirty="0" smtClean="0"/>
              <a:t>*Authentication </a:t>
            </a:r>
          </a:p>
          <a:p>
            <a:r>
              <a:rPr lang="en-US" dirty="0" smtClean="0"/>
              <a:t>f(impact)=0 </a:t>
            </a:r>
          </a:p>
          <a:p>
            <a:pPr lvl="1"/>
            <a:r>
              <a:rPr lang="en-US" dirty="0" smtClean="0"/>
              <a:t>if Impact=0, </a:t>
            </a:r>
          </a:p>
          <a:p>
            <a:pPr lvl="1"/>
            <a:r>
              <a:rPr lang="en-US" dirty="0" smtClean="0"/>
              <a:t>1.176 otherwise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724399" y="975360"/>
          <a:ext cx="419100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1"/>
                <a:gridCol w="1194487"/>
                <a:gridCol w="1472513"/>
              </a:tblGrid>
              <a:tr h="2566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Access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Vector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0.395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Adjacent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0.646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Network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Access Complexity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Medium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0.61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0.71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Authentication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Multiple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0.45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Single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0.56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0.704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ConfImpact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IntegImpact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AvailImpact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Partial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.275</a:t>
                      </a:r>
                      <a:endParaRPr lang="en-US" sz="1600" dirty="0"/>
                    </a:p>
                  </a:txBody>
                  <a:tcPr anchor="ctr"/>
                </a:tc>
              </a:tr>
              <a:tr h="25667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Complete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.660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Weighting and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Weights were derived from</a:t>
            </a:r>
          </a:p>
          <a:p>
            <a:pPr lvl="1"/>
            <a:r>
              <a:rPr lang="en-US" dirty="0" smtClean="0"/>
              <a:t>Security experts got together (mostly industry)</a:t>
            </a:r>
          </a:p>
          <a:p>
            <a:pPr lvl="1"/>
            <a:r>
              <a:rPr lang="en-US" dirty="0" smtClean="0"/>
              <a:t>Analyzed a bunch of vulnerabilities in their products</a:t>
            </a:r>
          </a:p>
          <a:p>
            <a:pPr lvl="1"/>
            <a:r>
              <a:rPr lang="en-US" dirty="0" smtClean="0"/>
              <a:t>Agreed on all the labels for each vulnerability</a:t>
            </a:r>
          </a:p>
          <a:p>
            <a:pPr lvl="1"/>
            <a:r>
              <a:rPr lang="en-US" dirty="0" smtClean="0"/>
              <a:t>Agreed on an overall ranking of many previous vulnerabilities</a:t>
            </a:r>
          </a:p>
          <a:p>
            <a:pPr lvl="1"/>
            <a:r>
              <a:rPr lang="en-US" dirty="0" smtClean="0"/>
              <a:t>Adjusted the weights to match from there</a:t>
            </a:r>
          </a:p>
          <a:p>
            <a:endParaRPr lang="en-US" dirty="0" smtClean="0"/>
          </a:p>
          <a:p>
            <a:r>
              <a:rPr lang="en-US" dirty="0" smtClean="0"/>
              <a:t>CVSS writers recommend</a:t>
            </a:r>
          </a:p>
          <a:p>
            <a:pPr lvl="1"/>
            <a:r>
              <a:rPr lang="en-US" dirty="0" smtClean="0"/>
              <a:t>Using their calculator: http://nvd.nist.gov/cvss.cfm</a:t>
            </a:r>
          </a:p>
          <a:p>
            <a:pPr lvl="1"/>
            <a:r>
              <a:rPr lang="en-US" dirty="0" smtClean="0"/>
              <a:t>Report each level along with the weighting </a:t>
            </a:r>
          </a:p>
          <a:p>
            <a:pPr lvl="2"/>
            <a:r>
              <a:rPr lang="en-US" dirty="0" smtClean="0"/>
              <a:t>Weights may evolve</a:t>
            </a:r>
          </a:p>
          <a:p>
            <a:pPr lvl="2"/>
            <a:r>
              <a:rPr lang="en-US" dirty="0" smtClean="0"/>
              <a:t>Comparing two vulnerabilities can be done at a finer level than just numbers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Alternative: CWSS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Common </a:t>
            </a:r>
            <a:r>
              <a:rPr lang="en-US" b="1" i="1" dirty="0" smtClean="0"/>
              <a:t>WEAKNESS</a:t>
            </a:r>
            <a:r>
              <a:rPr lang="en-US" i="1" dirty="0" smtClean="0"/>
              <a:t> </a:t>
            </a:r>
            <a:r>
              <a:rPr lang="en-US" dirty="0" smtClean="0"/>
              <a:t>Scoring System</a:t>
            </a:r>
          </a:p>
          <a:p>
            <a:pPr lvl="1"/>
            <a:r>
              <a:rPr lang="en-US" dirty="0" smtClean="0"/>
              <a:t>Relatively recent (~2010) response to CVSS</a:t>
            </a:r>
          </a:p>
          <a:p>
            <a:pPr lvl="1"/>
            <a:r>
              <a:rPr lang="en-US" dirty="0" smtClean="0"/>
              <a:t>More detailed, but not as widely-adopted</a:t>
            </a:r>
          </a:p>
          <a:p>
            <a:pPr lvl="1"/>
            <a:r>
              <a:rPr lang="en-US" dirty="0" smtClean="0">
                <a:hlinkClick r:id="rId2"/>
              </a:rPr>
              <a:t>http://cwe.mitre.org/cwss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Categories: Base, Attack Surface, Environmental</a:t>
            </a:r>
          </a:p>
          <a:p>
            <a:endParaRPr lang="en-US" dirty="0" smtClean="0"/>
          </a:p>
          <a:p>
            <a:r>
              <a:rPr lang="en-US" dirty="0" smtClean="0"/>
              <a:t>Base Finding Metric Group</a:t>
            </a:r>
          </a:p>
          <a:p>
            <a:pPr lvl="1"/>
            <a:r>
              <a:rPr lang="en-US" dirty="0" smtClean="0"/>
              <a:t>5 metrics in this group</a:t>
            </a:r>
          </a:p>
          <a:p>
            <a:pPr lvl="1"/>
            <a:r>
              <a:rPr lang="en-US" dirty="0" smtClean="0"/>
              <a:t>e.g. Acquired Privilege </a:t>
            </a:r>
          </a:p>
          <a:p>
            <a:pPr lvl="2"/>
            <a:r>
              <a:rPr lang="en-US" i="1" dirty="0" smtClean="0"/>
              <a:t>User-level access acquired. Admin?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/>
              <a:t>Acquired Privilege Layer</a:t>
            </a:r>
          </a:p>
          <a:p>
            <a:pPr lvl="2"/>
            <a:r>
              <a:rPr lang="en-US" i="1" dirty="0" smtClean="0"/>
              <a:t>Access to Network, App, entire Enterprise</a:t>
            </a:r>
            <a:endParaRPr lang="en-US" dirty="0" smtClean="0"/>
          </a:p>
          <a:p>
            <a:pPr lvl="1"/>
            <a:r>
              <a:rPr lang="en-US" dirty="0" smtClean="0"/>
              <a:t>e.g. Internal Control Effectiveness</a:t>
            </a:r>
          </a:p>
          <a:p>
            <a:pPr lvl="2"/>
            <a:r>
              <a:rPr lang="en-US" i="1" dirty="0" smtClean="0"/>
              <a:t>Would our internal detection measures have been effective? Would we have known this was exploited?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Alternative: CWSS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Attack Surface Metric Group </a:t>
            </a:r>
            <a:endParaRPr lang="en-US" dirty="0" smtClean="0"/>
          </a:p>
          <a:p>
            <a:pPr lvl="1"/>
            <a:r>
              <a:rPr lang="en-US" dirty="0" smtClean="0"/>
              <a:t>7 metrics in this group</a:t>
            </a:r>
            <a:endParaRPr lang="en-US" dirty="0" smtClean="0"/>
          </a:p>
          <a:p>
            <a:pPr lvl="1"/>
            <a:r>
              <a:rPr lang="en-US" dirty="0" smtClean="0"/>
              <a:t>e.g. </a:t>
            </a:r>
            <a:r>
              <a:rPr lang="en-US" dirty="0" smtClean="0"/>
              <a:t>Required </a:t>
            </a:r>
            <a:r>
              <a:rPr lang="en-US" dirty="0" smtClean="0"/>
              <a:t>Privilege AND Required Privilege </a:t>
            </a:r>
            <a:r>
              <a:rPr lang="en-US" dirty="0" smtClean="0"/>
              <a:t>Layer</a:t>
            </a:r>
          </a:p>
          <a:p>
            <a:pPr lvl="2"/>
            <a:r>
              <a:rPr lang="en-US" i="1" dirty="0" smtClean="0"/>
              <a:t>How much authentication was needed?</a:t>
            </a:r>
            <a:endParaRPr lang="en-US" i="1" dirty="0" smtClean="0"/>
          </a:p>
          <a:p>
            <a:pPr lvl="1"/>
            <a:r>
              <a:rPr lang="en-US" dirty="0" smtClean="0"/>
              <a:t>e.g. Level of Interaction</a:t>
            </a:r>
            <a:br>
              <a:rPr lang="en-US" dirty="0" smtClean="0"/>
            </a:br>
            <a:r>
              <a:rPr lang="en-US" i="1" dirty="0" smtClean="0"/>
              <a:t>	How much social engineering is required?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Environmental Impact Group</a:t>
            </a:r>
          </a:p>
          <a:p>
            <a:pPr lvl="1"/>
            <a:r>
              <a:rPr lang="en-US" dirty="0" smtClean="0"/>
              <a:t>6 </a:t>
            </a:r>
            <a:r>
              <a:rPr lang="en-US" dirty="0" smtClean="0"/>
              <a:t>metrics in this group</a:t>
            </a:r>
            <a:endParaRPr lang="en-US" dirty="0" smtClean="0"/>
          </a:p>
          <a:p>
            <a:pPr lvl="1"/>
            <a:r>
              <a:rPr lang="en-US" dirty="0" smtClean="0"/>
              <a:t>e.g</a:t>
            </a:r>
            <a:r>
              <a:rPr lang="en-US" dirty="0" smtClean="0"/>
              <a:t>. Business Impact</a:t>
            </a:r>
          </a:p>
          <a:p>
            <a:pPr lvl="1"/>
            <a:r>
              <a:rPr lang="en-US" dirty="0" smtClean="0"/>
              <a:t>e.g. Likelihood of Discovery</a:t>
            </a:r>
          </a:p>
          <a:p>
            <a:pPr lvl="1"/>
            <a:r>
              <a:rPr lang="en-US" dirty="0" smtClean="0"/>
              <a:t>e.g. Likelihood of Exploit</a:t>
            </a:r>
          </a:p>
          <a:p>
            <a:pPr lvl="1"/>
            <a:r>
              <a:rPr lang="en-US" dirty="0" smtClean="0"/>
              <a:t>e.g. Remediation Effort</a:t>
            </a:r>
          </a:p>
          <a:p>
            <a:pPr lvl="2"/>
            <a:r>
              <a:rPr lang="en-US" i="1" dirty="0" smtClean="0"/>
              <a:t>Is this a really difficult fix? Should we be worried about this coming up again or being incorrectly fixed?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Let’s assess four vulnerabilities from industry</a:t>
            </a:r>
          </a:p>
          <a:p>
            <a:pPr lvl="1"/>
            <a:r>
              <a:rPr lang="en-US" dirty="0" smtClean="0"/>
              <a:t>One from: PHP, Chromium, Tomcat, Linux kernel</a:t>
            </a:r>
          </a:p>
          <a:p>
            <a:pPr lvl="2"/>
            <a:r>
              <a:rPr lang="en-US" dirty="0" smtClean="0"/>
              <a:t>Patches and reports are linked in</a:t>
            </a:r>
          </a:p>
          <a:p>
            <a:pPr lvl="2"/>
            <a:r>
              <a:rPr lang="en-US" dirty="0" smtClean="0"/>
              <a:t>Feel free to use the internet to make your decisions</a:t>
            </a:r>
            <a:br>
              <a:rPr lang="en-US" dirty="0" smtClean="0"/>
            </a:br>
            <a:r>
              <a:rPr lang="en-US" dirty="0" smtClean="0"/>
              <a:t>(but don’t look at any CVSS scorings online!)</a:t>
            </a:r>
          </a:p>
          <a:p>
            <a:pPr lvl="1"/>
            <a:r>
              <a:rPr lang="en-US" dirty="0" smtClean="0"/>
              <a:t>CVSS base scores only</a:t>
            </a:r>
          </a:p>
          <a:p>
            <a:pPr lvl="1"/>
            <a:r>
              <a:rPr lang="en-US" dirty="0" smtClean="0"/>
              <a:t>Also: two “detection” questions</a:t>
            </a:r>
          </a:p>
          <a:p>
            <a:pPr lvl="2"/>
            <a:r>
              <a:rPr lang="en-US" dirty="0" smtClean="0"/>
              <a:t>Domain-specific</a:t>
            </a:r>
          </a:p>
          <a:p>
            <a:pPr lvl="2"/>
            <a:r>
              <a:rPr lang="en-US" dirty="0" smtClean="0"/>
              <a:t>New code or changed code?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In groups of 4-6</a:t>
            </a:r>
          </a:p>
          <a:p>
            <a:pPr lvl="1"/>
            <a:r>
              <a:rPr lang="en-US" dirty="0" smtClean="0"/>
              <a:t>Planning Poker-like discussion</a:t>
            </a:r>
          </a:p>
          <a:p>
            <a:pPr lvl="1"/>
            <a:r>
              <a:rPr lang="en-US" dirty="0" smtClean="0"/>
              <a:t>First: answer all four vulnerabilities for one question</a:t>
            </a:r>
          </a:p>
          <a:p>
            <a:pPr lvl="1"/>
            <a:r>
              <a:rPr lang="en-US" dirty="0" smtClean="0"/>
              <a:t>Then: focus on one vulnerability at a time, for all questions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Bad is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We’ve seen many vulnerabilities</a:t>
            </a:r>
          </a:p>
          <a:p>
            <a:pPr lvl="1"/>
            <a:r>
              <a:rPr lang="en-US" dirty="0" smtClean="0"/>
              <a:t>Many of them </a:t>
            </a:r>
            <a:r>
              <a:rPr lang="en-US" i="1" dirty="0" smtClean="0"/>
              <a:t>can </a:t>
            </a:r>
            <a:r>
              <a:rPr lang="en-US" dirty="0" smtClean="0"/>
              <a:t>do catastrophic things</a:t>
            </a:r>
          </a:p>
          <a:p>
            <a:pPr lvl="1"/>
            <a:r>
              <a:rPr lang="en-US" dirty="0" smtClean="0"/>
              <a:t>Danger really “depends on the situation”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Many, many situational factors, such as:</a:t>
            </a:r>
          </a:p>
          <a:p>
            <a:pPr lvl="1"/>
            <a:r>
              <a:rPr lang="en-US" dirty="0" smtClean="0"/>
              <a:t>Asset exposed, and its relative importance</a:t>
            </a:r>
          </a:p>
          <a:p>
            <a:pPr lvl="1"/>
            <a:r>
              <a:rPr lang="en-US" dirty="0" smtClean="0"/>
              <a:t>Remotely, or locally exploitable?</a:t>
            </a:r>
          </a:p>
          <a:p>
            <a:pPr lvl="1"/>
            <a:r>
              <a:rPr lang="en-US" dirty="0" smtClean="0"/>
              <a:t>Expertise needed to exploit the </a:t>
            </a:r>
            <a:r>
              <a:rPr lang="en-US" dirty="0" smtClean="0"/>
              <a:t>vulnerability?</a:t>
            </a:r>
            <a:endParaRPr lang="en-US" dirty="0" smtClean="0"/>
          </a:p>
          <a:p>
            <a:pPr lvl="1"/>
            <a:r>
              <a:rPr lang="en-US" dirty="0" smtClean="0"/>
              <a:t>Affects all deployments? </a:t>
            </a:r>
            <a:endParaRPr lang="en-US" dirty="0" smtClean="0"/>
          </a:p>
          <a:p>
            <a:pPr lvl="1"/>
            <a:r>
              <a:rPr lang="en-US" dirty="0" smtClean="0"/>
              <a:t>Impact on CIA </a:t>
            </a:r>
            <a:r>
              <a:rPr lang="en-US" dirty="0" smtClean="0"/>
              <a:t>properties</a:t>
            </a:r>
            <a:endParaRPr lang="en-US" dirty="0" smtClean="0"/>
          </a:p>
          <a:p>
            <a:pPr lvl="1"/>
            <a:r>
              <a:rPr lang="en-US" dirty="0" smtClean="0"/>
              <a:t>How good </a:t>
            </a:r>
            <a:r>
              <a:rPr lang="en-US" dirty="0" smtClean="0"/>
              <a:t>is the reporting as of now?</a:t>
            </a:r>
            <a:endParaRPr lang="en-US" dirty="0" smtClean="0"/>
          </a:p>
          <a:p>
            <a:pPr lvl="1"/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Common Vulnerability Scoring System</a:t>
            </a:r>
          </a:p>
          <a:p>
            <a:pPr lvl="1"/>
            <a:r>
              <a:rPr lang="en-US" dirty="0" smtClean="0"/>
              <a:t>Adopted by NIST</a:t>
            </a:r>
          </a:p>
          <a:p>
            <a:pPr lvl="1"/>
            <a:r>
              <a:rPr lang="en-US" dirty="0" smtClean="0"/>
              <a:t>Required for reporting a vulnerability in CVE</a:t>
            </a:r>
          </a:p>
          <a:p>
            <a:endParaRPr lang="en-US" dirty="0" smtClean="0"/>
          </a:p>
          <a:p>
            <a:r>
              <a:rPr lang="en-US" dirty="0" smtClean="0"/>
              <a:t>An open scoring system from FIRST </a:t>
            </a:r>
          </a:p>
          <a:p>
            <a:pPr lvl="1"/>
            <a:r>
              <a:rPr lang="en-US" dirty="0" smtClean="0"/>
              <a:t>FIRST: Forum for Incident Response &amp; Security Teams </a:t>
            </a:r>
          </a:p>
          <a:p>
            <a:pPr lvl="1"/>
            <a:r>
              <a:rPr lang="en-US" dirty="0" smtClean="0">
                <a:hlinkClick r:id="rId2"/>
              </a:rPr>
              <a:t>http://www.first.org/cvss</a:t>
            </a:r>
            <a:endParaRPr lang="en-US" dirty="0" smtClean="0"/>
          </a:p>
          <a:p>
            <a:pPr lvl="1"/>
            <a:r>
              <a:rPr lang="en-US" dirty="0" smtClean="0"/>
              <a:t>A group of researchers &amp; practitioners</a:t>
            </a:r>
          </a:p>
          <a:p>
            <a:endParaRPr lang="en-US" dirty="0" smtClean="0"/>
          </a:p>
          <a:p>
            <a:r>
              <a:rPr lang="en-US" dirty="0" smtClean="0"/>
              <a:t>Three levels</a:t>
            </a:r>
          </a:p>
          <a:p>
            <a:pPr lvl="1"/>
            <a:r>
              <a:rPr lang="en-US" b="1" dirty="0" smtClean="0"/>
              <a:t>Base</a:t>
            </a:r>
            <a:r>
              <a:rPr lang="en-US" dirty="0" smtClean="0"/>
              <a:t>: no changes over time or environment</a:t>
            </a:r>
          </a:p>
          <a:p>
            <a:pPr lvl="1"/>
            <a:r>
              <a:rPr lang="en-US" b="1" dirty="0" smtClean="0"/>
              <a:t>Environmental</a:t>
            </a:r>
            <a:r>
              <a:rPr lang="en-US" dirty="0" smtClean="0"/>
              <a:t>: might vary in different deployments</a:t>
            </a:r>
          </a:p>
          <a:p>
            <a:pPr lvl="1"/>
            <a:r>
              <a:rPr lang="en-US" b="1" dirty="0" smtClean="0"/>
              <a:t>Temporal</a:t>
            </a:r>
            <a:r>
              <a:rPr lang="en-US" dirty="0" smtClean="0"/>
              <a:t>: might change over time</a:t>
            </a:r>
          </a:p>
          <a:p>
            <a:pPr lvl="1"/>
            <a:r>
              <a:rPr lang="en-US" dirty="0" smtClean="0"/>
              <a:t>Essentially a weighted average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Base: Access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Regarding networking, what are the methods of exploiting?</a:t>
            </a:r>
          </a:p>
          <a:p>
            <a:endParaRPr lang="en-US" dirty="0" smtClean="0"/>
          </a:p>
          <a:p>
            <a:r>
              <a:rPr lang="en-US" dirty="0" smtClean="0"/>
              <a:t>Levels:</a:t>
            </a:r>
          </a:p>
          <a:p>
            <a:pPr lvl="1"/>
            <a:r>
              <a:rPr lang="en-US" dirty="0" smtClean="0"/>
              <a:t>(L) Local only</a:t>
            </a:r>
          </a:p>
          <a:p>
            <a:pPr lvl="1"/>
            <a:r>
              <a:rPr lang="en-US" dirty="0" smtClean="0"/>
              <a:t>(A) Adjacent network (e.g. </a:t>
            </a:r>
            <a:r>
              <a:rPr lang="en-US" dirty="0" err="1" smtClean="0"/>
              <a:t>wi-fi</a:t>
            </a:r>
            <a:r>
              <a:rPr lang="en-US" dirty="0" smtClean="0"/>
              <a:t>, local IP subnet)</a:t>
            </a:r>
          </a:p>
          <a:p>
            <a:pPr lvl="1"/>
            <a:r>
              <a:rPr lang="en-US" dirty="0" smtClean="0"/>
              <a:t>(N) Network: fully remotely exploitable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More than one level affected? Go with the worse one</a:t>
            </a:r>
          </a:p>
          <a:p>
            <a:pPr lvl="1"/>
            <a:r>
              <a:rPr lang="en-US" dirty="0" smtClean="0"/>
              <a:t>Client that opens stuff from an </a:t>
            </a:r>
            <a:r>
              <a:rPr lang="en-US" dirty="0" err="1" smtClean="0"/>
              <a:t>untrusted</a:t>
            </a:r>
            <a:r>
              <a:rPr lang="en-US" dirty="0" smtClean="0"/>
              <a:t> internet source? </a:t>
            </a:r>
            <a:br>
              <a:rPr lang="en-US" dirty="0" smtClean="0"/>
            </a:br>
            <a:r>
              <a:rPr lang="en-US" dirty="0" smtClean="0"/>
              <a:t>Go with Network (e.g. zip utility with a buffer overflow)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XSS in a </a:t>
            </a:r>
            <a:r>
              <a:rPr lang="en-US" dirty="0" err="1" smtClean="0"/>
              <a:t>webapp</a:t>
            </a:r>
            <a:r>
              <a:rPr lang="en-US" dirty="0" smtClean="0"/>
              <a:t>? </a:t>
            </a:r>
            <a:endParaRPr lang="en-US" dirty="0" smtClean="0"/>
          </a:p>
          <a:p>
            <a:r>
              <a:rPr lang="en-US" dirty="0" smtClean="0"/>
              <a:t>     (N)</a:t>
            </a:r>
            <a:endParaRPr lang="en-US" dirty="0" smtClean="0"/>
          </a:p>
          <a:p>
            <a:r>
              <a:rPr lang="en-US" dirty="0" smtClean="0"/>
              <a:t>Lack of SSL encryption on </a:t>
            </a:r>
            <a:r>
              <a:rPr lang="en-US" dirty="0" err="1" smtClean="0"/>
              <a:t>Facebook</a:t>
            </a:r>
            <a:r>
              <a:rPr lang="en-US" dirty="0" smtClean="0"/>
              <a:t>?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smtClean="0"/>
              <a:t>(A)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26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Base: Access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complex would the exploit be? </a:t>
            </a:r>
          </a:p>
          <a:p>
            <a:pPr lvl="1"/>
            <a:r>
              <a:rPr lang="en-US" dirty="0" smtClean="0"/>
              <a:t>One step? </a:t>
            </a:r>
            <a:r>
              <a:rPr lang="en-US" sz="2300" dirty="0" smtClean="0"/>
              <a:t>e.g. buffer overflow</a:t>
            </a:r>
          </a:p>
          <a:p>
            <a:pPr lvl="1"/>
            <a:r>
              <a:rPr lang="en-US" dirty="0" smtClean="0"/>
              <a:t>Multiple steps? </a:t>
            </a:r>
            <a:br>
              <a:rPr lang="en-US" dirty="0" smtClean="0"/>
            </a:br>
            <a:r>
              <a:rPr lang="en-US" sz="2300" dirty="0" smtClean="0"/>
              <a:t>e.g. convince an email user to download a sketchy attachment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(H) High: Specialized access conditions</a:t>
            </a:r>
          </a:p>
          <a:p>
            <a:pPr lvl="2"/>
            <a:r>
              <a:rPr lang="en-US" dirty="0" smtClean="0"/>
              <a:t>e.g. depends elaborate social engineering methods</a:t>
            </a:r>
          </a:p>
          <a:p>
            <a:pPr lvl="2"/>
            <a:r>
              <a:rPr lang="en-US" dirty="0" smtClean="0"/>
              <a:t>e.g. depends on a strange, rare configuration</a:t>
            </a:r>
          </a:p>
          <a:p>
            <a:pPr lvl="1"/>
            <a:r>
              <a:rPr lang="en-US" dirty="0" smtClean="0"/>
              <a:t>(M) Medium: somewhat specialized conditions</a:t>
            </a:r>
          </a:p>
          <a:p>
            <a:pPr lvl="2"/>
            <a:r>
              <a:rPr lang="en-US" dirty="0" smtClean="0"/>
              <a:t>e.g. non-default configuration, but plausible</a:t>
            </a:r>
          </a:p>
          <a:p>
            <a:pPr lvl="2"/>
            <a:r>
              <a:rPr lang="en-US" dirty="0" smtClean="0"/>
              <a:t>e.g. requires some information gathering to be possible</a:t>
            </a:r>
          </a:p>
          <a:p>
            <a:pPr lvl="1"/>
            <a:r>
              <a:rPr lang="en-US" dirty="0" smtClean="0"/>
              <a:t>(L) Low: no specialized conditions</a:t>
            </a:r>
          </a:p>
          <a:p>
            <a:pPr lvl="2"/>
            <a:r>
              <a:rPr lang="en-US" dirty="0" smtClean="0"/>
              <a:t>e.g. default configuration</a:t>
            </a:r>
          </a:p>
          <a:p>
            <a:pPr lvl="2"/>
            <a:r>
              <a:rPr lang="en-US" dirty="0" smtClean="0"/>
              <a:t>e.g. requires little skill to perform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Note: Low complexity is bad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88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Base: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Is authentication needed for exploit?</a:t>
            </a:r>
          </a:p>
          <a:p>
            <a:endParaRPr lang="en-US" dirty="0" smtClean="0"/>
          </a:p>
          <a:p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(M) Multiple layers of authentication needed</a:t>
            </a:r>
          </a:p>
          <a:p>
            <a:pPr lvl="2"/>
            <a:r>
              <a:rPr lang="en-US" dirty="0" smtClean="0"/>
              <a:t>Could be multiple systems </a:t>
            </a:r>
            <a:br>
              <a:rPr lang="en-US" dirty="0" smtClean="0"/>
            </a:br>
            <a:r>
              <a:rPr lang="en-US" sz="2000" dirty="0" smtClean="0"/>
              <a:t>(e.g. network and OS)</a:t>
            </a:r>
          </a:p>
          <a:p>
            <a:pPr lvl="2"/>
            <a:r>
              <a:rPr lang="en-US" dirty="0" smtClean="0"/>
              <a:t>Includes multi-factor</a:t>
            </a:r>
          </a:p>
          <a:p>
            <a:pPr lvl="1"/>
            <a:r>
              <a:rPr lang="en-US" dirty="0" smtClean="0"/>
              <a:t>(S) Single layer of authentication</a:t>
            </a:r>
          </a:p>
          <a:p>
            <a:pPr lvl="1"/>
            <a:r>
              <a:rPr lang="en-US" dirty="0" smtClean="0"/>
              <a:t>(N) No authentication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an authentication system itself? Go with (N) e.g. Kerberos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 path traversal in photo upload for a Twitter client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(S)</a:t>
            </a:r>
            <a:endParaRPr lang="en-US" dirty="0" smtClean="0"/>
          </a:p>
          <a:p>
            <a:r>
              <a:rPr lang="en-US" dirty="0" smtClean="0"/>
              <a:t>e.g. insecure PRNG for session IDs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(N)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Base: CIA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Any impact on </a:t>
            </a:r>
          </a:p>
          <a:p>
            <a:pPr lvl="1"/>
            <a:r>
              <a:rPr lang="en-US" dirty="0" smtClean="0"/>
              <a:t>confidentiality, integrity, and/or availability?</a:t>
            </a:r>
          </a:p>
          <a:p>
            <a:pPr lvl="1"/>
            <a:r>
              <a:rPr lang="en-US" dirty="0" smtClean="0"/>
              <a:t>These are three separate metrics</a:t>
            </a:r>
          </a:p>
          <a:p>
            <a:endParaRPr lang="en-US" dirty="0" smtClean="0"/>
          </a:p>
          <a:p>
            <a:r>
              <a:rPr lang="en-US" dirty="0" smtClean="0"/>
              <a:t>Levels (for each metric)</a:t>
            </a:r>
          </a:p>
          <a:p>
            <a:pPr lvl="1"/>
            <a:r>
              <a:rPr lang="en-US" dirty="0" smtClean="0"/>
              <a:t>(N) None</a:t>
            </a:r>
          </a:p>
          <a:p>
            <a:pPr lvl="1"/>
            <a:r>
              <a:rPr lang="en-US" dirty="0" smtClean="0"/>
              <a:t>(P) Partial</a:t>
            </a:r>
          </a:p>
          <a:p>
            <a:pPr lvl="2"/>
            <a:r>
              <a:rPr lang="en-US" dirty="0" smtClean="0"/>
              <a:t>e.g. disclosing a few database tables</a:t>
            </a:r>
          </a:p>
          <a:p>
            <a:pPr lvl="2"/>
            <a:r>
              <a:rPr lang="en-US" dirty="0" smtClean="0"/>
              <a:t>e.g. temporary </a:t>
            </a:r>
            <a:r>
              <a:rPr lang="en-US" dirty="0" err="1" smtClean="0"/>
              <a:t>DoS</a:t>
            </a:r>
            <a:endParaRPr lang="en-US" dirty="0" smtClean="0"/>
          </a:p>
          <a:p>
            <a:pPr lvl="1"/>
            <a:r>
              <a:rPr lang="en-US" dirty="0" smtClean="0"/>
              <a:t>(C) Complete</a:t>
            </a:r>
          </a:p>
          <a:p>
            <a:pPr lvl="2"/>
            <a:r>
              <a:rPr lang="en-US" dirty="0" smtClean="0"/>
              <a:t>e.g. reading arbitrary memory locations is Complete Disclosure</a:t>
            </a:r>
          </a:p>
          <a:p>
            <a:pPr lvl="2"/>
            <a:r>
              <a:rPr lang="en-US" dirty="0" smtClean="0"/>
              <a:t>e.g. full bypass of plug-in sandbox is Complete Integrity</a:t>
            </a:r>
          </a:p>
          <a:p>
            <a:pPr lvl="2"/>
            <a:r>
              <a:rPr lang="en-US" dirty="0" smtClean="0"/>
              <a:t>e.g. root-level access? Complete on all three metrics</a:t>
            </a:r>
          </a:p>
          <a:p>
            <a:endParaRPr lang="en-US" dirty="0" smtClean="0"/>
          </a:p>
          <a:p>
            <a:r>
              <a:rPr lang="en-US" dirty="0" smtClean="0"/>
              <a:t>e.g. hardcoded </a:t>
            </a:r>
            <a:r>
              <a:rPr lang="en-US" dirty="0" smtClean="0"/>
              <a:t>root credentials </a:t>
            </a:r>
            <a:r>
              <a:rPr lang="en-US" dirty="0" smtClean="0"/>
              <a:t>in blogging software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C = Complete, I=Complete, A=None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07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Environ: Collateral &amp;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What is the potential for </a:t>
            </a:r>
            <a:r>
              <a:rPr lang="en-US" i="1" dirty="0" smtClean="0"/>
              <a:t>collateral damage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Loss of life, physical assets, productivity</a:t>
            </a:r>
          </a:p>
          <a:p>
            <a:pPr lvl="1"/>
            <a:r>
              <a:rPr lang="en-US" dirty="0" smtClean="0"/>
              <a:t>Levels: None, Low, Low-Medium, Medium-High, High, Not defined</a:t>
            </a:r>
          </a:p>
          <a:p>
            <a:endParaRPr lang="en-US" dirty="0" smtClean="0"/>
          </a:p>
          <a:p>
            <a:r>
              <a:rPr lang="en-US" dirty="0" smtClean="0"/>
              <a:t>Is there a </a:t>
            </a:r>
            <a:r>
              <a:rPr lang="en-US" i="1" dirty="0" smtClean="0"/>
              <a:t>target distribution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proportion of that product distribution is targeted?</a:t>
            </a:r>
          </a:p>
          <a:p>
            <a:pPr lvl="1"/>
            <a:r>
              <a:rPr lang="en-US" dirty="0" smtClean="0"/>
              <a:t>Levels: </a:t>
            </a:r>
          </a:p>
          <a:p>
            <a:pPr lvl="2"/>
            <a:r>
              <a:rPr lang="en-US" dirty="0" smtClean="0"/>
              <a:t>None: 0% of the environment is at risk, lab settings only </a:t>
            </a:r>
          </a:p>
          <a:p>
            <a:pPr lvl="2"/>
            <a:r>
              <a:rPr lang="en-US" dirty="0" smtClean="0"/>
              <a:t>Low: 1%-25% </a:t>
            </a:r>
          </a:p>
          <a:p>
            <a:pPr lvl="2"/>
            <a:r>
              <a:rPr lang="en-US" dirty="0" smtClean="0"/>
              <a:t>Medium: 26%-75% </a:t>
            </a:r>
          </a:p>
          <a:p>
            <a:pPr lvl="2"/>
            <a:r>
              <a:rPr lang="en-US" dirty="0" smtClean="0"/>
              <a:t>High: 76%-100%</a:t>
            </a:r>
          </a:p>
          <a:p>
            <a:pPr lvl="2"/>
            <a:r>
              <a:rPr lang="en-US" dirty="0" smtClean="0"/>
              <a:t>Not defined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Also: CIA “requirements” is ignored for our purposes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207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Temporal: Exploitability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Is there a public exploit known?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(U) Unproven, entirely theoretical exploit</a:t>
            </a:r>
          </a:p>
          <a:p>
            <a:pPr lvl="1"/>
            <a:r>
              <a:rPr lang="en-US" dirty="0" smtClean="0"/>
              <a:t>(POC) Proof-of-concept exists out there, no known malicious exploits</a:t>
            </a:r>
          </a:p>
          <a:p>
            <a:pPr lvl="1"/>
            <a:r>
              <a:rPr lang="en-US" dirty="0" smtClean="0"/>
              <a:t>(F) Functional exploit is available</a:t>
            </a:r>
          </a:p>
          <a:p>
            <a:pPr lvl="1"/>
            <a:r>
              <a:rPr lang="en-US" dirty="0" smtClean="0"/>
              <a:t>(H) Functional Exploit is widely disseminated</a:t>
            </a:r>
          </a:p>
          <a:p>
            <a:pPr lvl="1"/>
            <a:r>
              <a:rPr lang="en-US" dirty="0" smtClean="0"/>
              <a:t>(ND) Not defined (skip this part of the metric)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Being temporal, this could change quickly</a:t>
            </a:r>
          </a:p>
          <a:p>
            <a:pPr lvl="1"/>
            <a:r>
              <a:rPr lang="en-US" dirty="0" smtClean="0"/>
              <a:t>Many white hats will write exploits to make this score go up, so that it’s fixed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86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413</TotalTime>
  <Words>977</Words>
  <Application>Microsoft Office PowerPoint</Application>
  <PresentationFormat>On-screen Show (4:3)</PresentationFormat>
  <Paragraphs>257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Common vulnerability scoring system</vt:lpstr>
      <vt:lpstr>How Bad is Bad?</vt:lpstr>
      <vt:lpstr>CVSS</vt:lpstr>
      <vt:lpstr>Base: Access Vector</vt:lpstr>
      <vt:lpstr>Base: Access Complexity</vt:lpstr>
      <vt:lpstr>Base: Authentication</vt:lpstr>
      <vt:lpstr>Base: CIA Impact</vt:lpstr>
      <vt:lpstr>Environ: Collateral &amp; Targets</vt:lpstr>
      <vt:lpstr>Temporal: Exploitability</vt:lpstr>
      <vt:lpstr>Temporal: Remediation &amp; Confidence</vt:lpstr>
      <vt:lpstr>Scoring Tips</vt:lpstr>
      <vt:lpstr>Base Weights</vt:lpstr>
      <vt:lpstr>Weighting and Vectors</vt:lpstr>
      <vt:lpstr>Alternative: CWSS</vt:lpstr>
      <vt:lpstr>Alternative: CWSS (cont.)</vt:lpstr>
      <vt:lpstr>Today’s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173</cp:revision>
  <dcterms:created xsi:type="dcterms:W3CDTF">2011-11-14T18:23:03Z</dcterms:created>
  <dcterms:modified xsi:type="dcterms:W3CDTF">2013-02-11T14:57:17Z</dcterms:modified>
</cp:coreProperties>
</file>