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2" r:id="rId6"/>
    <p:sldId id="265" r:id="rId7"/>
    <p:sldId id="260" r:id="rId8"/>
    <p:sldId id="261" r:id="rId9"/>
    <p:sldId id="266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7D876-645D-408E-83B8-A8BD324FDE3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4/16/2012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4/16/2012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4/16/2012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4/16/2012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Black Box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 the Feedback!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Transfer your knowledge back to developers</a:t>
            </a:r>
          </a:p>
          <a:p>
            <a:pPr lvl="1"/>
            <a:r>
              <a:rPr lang="en-US" dirty="0" smtClean="0"/>
              <a:t>Highlight the assumptions that they made</a:t>
            </a:r>
          </a:p>
          <a:p>
            <a:pPr lvl="1"/>
            <a:r>
              <a:rPr lang="en-US" dirty="0" smtClean="0"/>
              <a:t>Discuss what could have been done to avoid it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Don’t just poke holes, help with the mitigation</a:t>
            </a:r>
          </a:p>
          <a:p>
            <a:pPr lvl="1"/>
            <a:r>
              <a:rPr lang="en-US" dirty="0" smtClean="0"/>
              <a:t>Egos are often bruised, at that point it’s time to help</a:t>
            </a:r>
          </a:p>
          <a:p>
            <a:pPr lvl="1"/>
            <a:r>
              <a:rPr lang="en-US" dirty="0" smtClean="0"/>
              <a:t>Fix the vulnerability, not block the exploit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Focus on process improvement</a:t>
            </a:r>
          </a:p>
          <a:p>
            <a:pPr lvl="1"/>
            <a:r>
              <a:rPr lang="en-US" dirty="0" smtClean="0"/>
              <a:t>Checklists for future inspections</a:t>
            </a:r>
          </a:p>
          <a:p>
            <a:pPr lvl="1"/>
            <a:r>
              <a:rPr lang="en-US" dirty="0" smtClean="0"/>
              <a:t>Newly-identified assets</a:t>
            </a:r>
          </a:p>
          <a:p>
            <a:pPr lvl="1"/>
            <a:r>
              <a:rPr lang="en-US" dirty="0" smtClean="0"/>
              <a:t>Produce tests for similar features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Power of Objectivity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Black box testing</a:t>
            </a:r>
          </a:p>
          <a:p>
            <a:pPr lvl="1"/>
            <a:r>
              <a:rPr lang="en-US" dirty="0" smtClean="0"/>
              <a:t>No knowledge of the source code</a:t>
            </a:r>
          </a:p>
          <a:p>
            <a:pPr lvl="1"/>
            <a:r>
              <a:rPr lang="en-US" dirty="0" smtClean="0"/>
              <a:t>Cursory knowledge of the architecture and protocols</a:t>
            </a:r>
          </a:p>
          <a:p>
            <a:pPr lvl="1"/>
            <a:r>
              <a:rPr lang="en-US" dirty="0" smtClean="0"/>
              <a:t>Often performed by a third-party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limit our own knowledge?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Objectivity</a:t>
            </a:r>
          </a:p>
          <a:p>
            <a:pPr lvl="1"/>
            <a:r>
              <a:rPr lang="en-US" dirty="0" smtClean="0"/>
              <a:t>Different blind spots than the developers</a:t>
            </a:r>
          </a:p>
          <a:p>
            <a:pPr lvl="1"/>
            <a:r>
              <a:rPr lang="en-US" dirty="0" smtClean="0"/>
              <a:t>Assumptions are closer to attackers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Assessment</a:t>
            </a:r>
          </a:p>
          <a:p>
            <a:pPr lvl="1"/>
            <a:r>
              <a:rPr lang="en-US" dirty="0" smtClean="0"/>
              <a:t>Persuasive to upper </a:t>
            </a:r>
            <a:r>
              <a:rPr lang="en-US" dirty="0" smtClean="0"/>
              <a:t>management and customers</a:t>
            </a:r>
            <a:endParaRPr lang="en-US" dirty="0" smtClean="0"/>
          </a:p>
          <a:p>
            <a:pPr lvl="1"/>
            <a:r>
              <a:rPr lang="en-US" dirty="0" smtClean="0"/>
              <a:t>If a naïve tester can get this far, who else can get this far?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© 2011-2012 Andrew Meneely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Exploratory &amp; Penetration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Exploratory testing</a:t>
            </a:r>
          </a:p>
          <a:p>
            <a:pPr lvl="1"/>
            <a:r>
              <a:rPr lang="en-US" dirty="0" smtClean="0"/>
              <a:t>Scope: entire attack surface</a:t>
            </a:r>
          </a:p>
          <a:p>
            <a:pPr lvl="1"/>
            <a:r>
              <a:rPr lang="en-US" dirty="0" smtClean="0"/>
              <a:t>Goals</a:t>
            </a:r>
          </a:p>
          <a:p>
            <a:pPr lvl="2"/>
            <a:r>
              <a:rPr lang="en-US" dirty="0" smtClean="0"/>
              <a:t>Enumerate areas of attack</a:t>
            </a:r>
          </a:p>
          <a:p>
            <a:pPr lvl="2"/>
            <a:r>
              <a:rPr lang="en-US" dirty="0" smtClean="0"/>
              <a:t>Find that low-hanging fruit</a:t>
            </a:r>
          </a:p>
          <a:p>
            <a:pPr lvl="2"/>
            <a:r>
              <a:rPr lang="en-US" dirty="0" smtClean="0"/>
              <a:t>Mostly outer defenses</a:t>
            </a:r>
          </a:p>
          <a:p>
            <a:pPr lvl="1"/>
            <a:r>
              <a:rPr lang="en-US" dirty="0" smtClean="0"/>
              <a:t>Drawback: results not always actionable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Penetration testing</a:t>
            </a:r>
          </a:p>
          <a:p>
            <a:pPr lvl="1"/>
            <a:r>
              <a:rPr lang="en-US" dirty="0" smtClean="0"/>
              <a:t>Scope: small area of the attack surface</a:t>
            </a:r>
          </a:p>
          <a:p>
            <a:pPr lvl="1"/>
            <a:r>
              <a:rPr lang="en-US" dirty="0" smtClean="0"/>
              <a:t>Goals:</a:t>
            </a:r>
          </a:p>
          <a:p>
            <a:pPr lvl="2"/>
            <a:r>
              <a:rPr lang="en-US" dirty="0" smtClean="0"/>
              <a:t>Focus intently on a few features</a:t>
            </a:r>
          </a:p>
          <a:p>
            <a:pPr lvl="2"/>
            <a:r>
              <a:rPr lang="en-US" dirty="0" smtClean="0"/>
              <a:t>Determine exploitability (construct actual exploits)</a:t>
            </a:r>
          </a:p>
          <a:p>
            <a:pPr lvl="2"/>
            <a:r>
              <a:rPr lang="en-US" dirty="0" smtClean="0"/>
              <a:t>Evaluate defense in depth</a:t>
            </a:r>
          </a:p>
          <a:p>
            <a:pPr lvl="1"/>
            <a:r>
              <a:rPr lang="en-US" dirty="0" smtClean="0"/>
              <a:t>Drawback: proof by existence</a:t>
            </a:r>
            <a:br>
              <a:rPr lang="en-US" dirty="0" smtClean="0"/>
            </a:br>
            <a:r>
              <a:rPr lang="en-US" dirty="0" smtClean="0"/>
              <a:t>lack of vulnerabilities found != lack of vulnerabilities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Areas of Expertise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Know the environment</a:t>
            </a:r>
          </a:p>
          <a:p>
            <a:pPr lvl="1"/>
            <a:r>
              <a:rPr lang="en-US" dirty="0" smtClean="0"/>
              <a:t>Networking </a:t>
            </a:r>
            <a:r>
              <a:rPr lang="en-US" sz="2300" dirty="0" smtClean="0"/>
              <a:t>(</a:t>
            </a:r>
            <a:r>
              <a:rPr lang="en-US" sz="2300" dirty="0" err="1" smtClean="0"/>
              <a:t>webapps</a:t>
            </a:r>
            <a:r>
              <a:rPr lang="en-US" sz="2300" dirty="0" smtClean="0"/>
              <a:t>, low-level protocols)</a:t>
            </a:r>
            <a:endParaRPr lang="en-US" dirty="0" smtClean="0"/>
          </a:p>
          <a:p>
            <a:pPr lvl="1"/>
            <a:r>
              <a:rPr lang="en-US" dirty="0" smtClean="0"/>
              <a:t>Operating systems </a:t>
            </a:r>
            <a:r>
              <a:rPr lang="en-US" sz="2300" dirty="0" smtClean="0"/>
              <a:t>(mobile, desktop, &amp; server)</a:t>
            </a:r>
            <a:endParaRPr lang="en-US" dirty="0" smtClean="0"/>
          </a:p>
          <a:p>
            <a:pPr lvl="1"/>
            <a:r>
              <a:rPr lang="en-US" dirty="0" smtClean="0"/>
              <a:t>Database management</a:t>
            </a:r>
          </a:p>
          <a:p>
            <a:endParaRPr lang="en-US" dirty="0" smtClean="0"/>
          </a:p>
          <a:p>
            <a:r>
              <a:rPr lang="en-US" dirty="0" smtClean="0"/>
              <a:t>Know where to look</a:t>
            </a:r>
          </a:p>
          <a:p>
            <a:pPr lvl="1"/>
            <a:r>
              <a:rPr lang="en-US" dirty="0" smtClean="0"/>
              <a:t>“Where there’s smoke, there’s fire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Bug in security feature is often a vulnerability</a:t>
            </a:r>
          </a:p>
          <a:p>
            <a:pPr lvl="1"/>
            <a:r>
              <a:rPr lang="en-US" dirty="0" smtClean="0"/>
              <a:t>Common assumptions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Recognize a potential vulnerability</a:t>
            </a:r>
          </a:p>
          <a:p>
            <a:pPr lvl="1"/>
            <a:r>
              <a:rPr lang="en-US" dirty="0" smtClean="0"/>
              <a:t>Vague, system error messages</a:t>
            </a:r>
          </a:p>
          <a:p>
            <a:pPr lvl="1"/>
            <a:r>
              <a:rPr lang="en-US" dirty="0" smtClean="0"/>
              <a:t>Strange behavior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Constructing exploits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Practice…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Exploratory and penetration testing are done simultaneously</a:t>
            </a:r>
          </a:p>
          <a:p>
            <a:pPr lvl="1"/>
            <a:r>
              <a:rPr lang="en-US" dirty="0" smtClean="0"/>
              <a:t>Start with exploratory testing</a:t>
            </a:r>
          </a:p>
          <a:p>
            <a:pPr lvl="1"/>
            <a:r>
              <a:rPr lang="en-US" dirty="0" smtClean="0"/>
              <a:t>Drill down with penetration testing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When teams have security problems, they often just hire pen-testers</a:t>
            </a:r>
          </a:p>
          <a:p>
            <a:pPr lvl="1"/>
            <a:r>
              <a:rPr lang="en-US" dirty="0" smtClean="0"/>
              <a:t>Despite this being the least efficient approach (and too late)</a:t>
            </a:r>
          </a:p>
          <a:p>
            <a:pPr lvl="1"/>
            <a:r>
              <a:rPr lang="en-US" dirty="0" smtClean="0"/>
              <a:t>Many people confuse security expertise with penetration testing expertise</a:t>
            </a:r>
          </a:p>
          <a:p>
            <a:endParaRPr lang="en-US" dirty="0" smtClean="0"/>
          </a:p>
          <a:p>
            <a:r>
              <a:rPr lang="en-US" dirty="0" smtClean="0"/>
              <a:t>Requires many hours of practice</a:t>
            </a:r>
          </a:p>
          <a:p>
            <a:pPr lvl="1"/>
            <a:r>
              <a:rPr lang="en-US" dirty="0" smtClean="0"/>
              <a:t>Start with known vulnerabilities</a:t>
            </a:r>
          </a:p>
          <a:p>
            <a:pPr lvl="2"/>
            <a:r>
              <a:rPr lang="en-US" dirty="0" smtClean="0"/>
              <a:t>How could I have recognized it?</a:t>
            </a:r>
          </a:p>
          <a:p>
            <a:pPr lvl="2"/>
            <a:r>
              <a:rPr lang="en-US" dirty="0" smtClean="0"/>
              <a:t>Try to construct an exploit for it</a:t>
            </a:r>
          </a:p>
          <a:p>
            <a:pPr lvl="1"/>
            <a:r>
              <a:rPr lang="en-US" dirty="0" smtClean="0"/>
              <a:t>Build your own tools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Exploratory: Fuzz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Goal:</a:t>
            </a:r>
          </a:p>
          <a:p>
            <a:pPr lvl="1"/>
            <a:r>
              <a:rPr lang="en-US" dirty="0" smtClean="0"/>
              <a:t>Reveal the attack surface</a:t>
            </a:r>
          </a:p>
          <a:p>
            <a:pPr lvl="1"/>
            <a:r>
              <a:rPr lang="en-US" dirty="0" smtClean="0"/>
              <a:t>Look for candidates of pen-testing</a:t>
            </a:r>
          </a:p>
          <a:p>
            <a:pPr lvl="1"/>
            <a:r>
              <a:rPr lang="en-US" dirty="0" smtClean="0"/>
              <a:t>Examine how the system reacts, without going too deep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Simulate the user </a:t>
            </a:r>
          </a:p>
          <a:p>
            <a:pPr lvl="1"/>
            <a:r>
              <a:rPr lang="en-US" dirty="0" smtClean="0"/>
              <a:t>Reverse-engineer common behavior </a:t>
            </a:r>
            <a:endParaRPr lang="en-US" dirty="0" smtClean="0"/>
          </a:p>
          <a:p>
            <a:pPr lvl="2"/>
            <a:r>
              <a:rPr lang="en-US" dirty="0" smtClean="0"/>
              <a:t>Record a normal sequence of operations</a:t>
            </a:r>
          </a:p>
          <a:p>
            <a:pPr lvl="2"/>
            <a:r>
              <a:rPr lang="en-US" dirty="0" smtClean="0"/>
              <a:t>Identify &amp; modify the inputs</a:t>
            </a:r>
          </a:p>
          <a:p>
            <a:pPr lvl="1"/>
            <a:r>
              <a:rPr lang="en-US" dirty="0" smtClean="0"/>
              <a:t>Explore beyond common behavior</a:t>
            </a:r>
          </a:p>
          <a:p>
            <a:pPr lvl="1"/>
            <a:r>
              <a:rPr lang="en-US" dirty="0" smtClean="0"/>
              <a:t>Automate the process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Output:</a:t>
            </a:r>
          </a:p>
          <a:p>
            <a:pPr lvl="1"/>
            <a:r>
              <a:rPr lang="en-US" dirty="0" smtClean="0"/>
              <a:t>Vulnerability candidates</a:t>
            </a:r>
          </a:p>
          <a:p>
            <a:pPr lvl="1"/>
            <a:r>
              <a:rPr lang="en-US" dirty="0" smtClean="0"/>
              <a:t>Automatically constructing exploits is usually too much 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of Exploratory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Web applications</a:t>
            </a:r>
          </a:p>
          <a:p>
            <a:pPr lvl="1"/>
            <a:r>
              <a:rPr lang="en-US" dirty="0" smtClean="0"/>
              <a:t>HTML viewers &amp; parsers: Firebug, developer tools</a:t>
            </a:r>
          </a:p>
          <a:p>
            <a:pPr lvl="1"/>
            <a:r>
              <a:rPr lang="en-US" dirty="0" smtClean="0"/>
              <a:t>Automate common operations: </a:t>
            </a:r>
            <a:r>
              <a:rPr lang="en-US" dirty="0" err="1" smtClean="0"/>
              <a:t>Greasemonkey</a:t>
            </a:r>
            <a:endParaRPr lang="en-US" dirty="0" smtClean="0"/>
          </a:p>
          <a:p>
            <a:pPr lvl="1"/>
            <a:r>
              <a:rPr lang="en-US" dirty="0" smtClean="0"/>
              <a:t>Web client tampering tools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Networking</a:t>
            </a:r>
          </a:p>
          <a:p>
            <a:pPr lvl="1"/>
            <a:r>
              <a:rPr lang="en-US" dirty="0" smtClean="0"/>
              <a:t>Discover local ports: </a:t>
            </a:r>
            <a:r>
              <a:rPr lang="en-US" dirty="0" err="1" smtClean="0"/>
              <a:t>netstat</a:t>
            </a:r>
            <a:endParaRPr lang="en-US" dirty="0" smtClean="0"/>
          </a:p>
          <a:p>
            <a:pPr lvl="1"/>
            <a:r>
              <a:rPr lang="en-US" dirty="0" smtClean="0"/>
              <a:t>Discover remote ports: </a:t>
            </a:r>
            <a:r>
              <a:rPr lang="en-US" dirty="0" err="1" smtClean="0"/>
              <a:t>nmap</a:t>
            </a:r>
            <a:endParaRPr lang="en-US" dirty="0" smtClean="0"/>
          </a:p>
          <a:p>
            <a:pPr lvl="1"/>
            <a:r>
              <a:rPr lang="en-US" dirty="0" smtClean="0"/>
              <a:t>Sniff the network: </a:t>
            </a:r>
            <a:r>
              <a:rPr lang="en-US" dirty="0" err="1" smtClean="0"/>
              <a:t>Wireshark</a:t>
            </a:r>
            <a:r>
              <a:rPr lang="en-US" dirty="0" smtClean="0"/>
              <a:t>, </a:t>
            </a:r>
            <a:r>
              <a:rPr lang="en-US" dirty="0" err="1" smtClean="0"/>
              <a:t>ngrep</a:t>
            </a:r>
            <a:r>
              <a:rPr lang="en-US" dirty="0" smtClean="0"/>
              <a:t>, </a:t>
            </a:r>
            <a:r>
              <a:rPr lang="en-US" dirty="0" err="1" smtClean="0"/>
              <a:t>tcpdump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Operating system</a:t>
            </a:r>
          </a:p>
          <a:p>
            <a:pPr lvl="1"/>
            <a:r>
              <a:rPr lang="en-US" dirty="0" smtClean="0"/>
              <a:t>Find open file handles: </a:t>
            </a:r>
            <a:r>
              <a:rPr lang="en-US" dirty="0" err="1" smtClean="0"/>
              <a:t>lsof</a:t>
            </a:r>
            <a:endParaRPr lang="en-US" dirty="0" smtClean="0"/>
          </a:p>
          <a:p>
            <a:pPr lvl="1"/>
            <a:r>
              <a:rPr lang="en-US" dirty="0" smtClean="0"/>
              <a:t>Process tree: </a:t>
            </a:r>
            <a:r>
              <a:rPr lang="en-US" dirty="0" err="1" smtClean="0"/>
              <a:t>ps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of Penetration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648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Reverse engineering</a:t>
            </a:r>
          </a:p>
          <a:p>
            <a:pPr lvl="1"/>
            <a:r>
              <a:rPr lang="en-US" dirty="0" smtClean="0"/>
              <a:t>Disassembly &amp; </a:t>
            </a:r>
            <a:r>
              <a:rPr lang="en-US" dirty="0" err="1" smtClean="0"/>
              <a:t>Decompilation</a:t>
            </a:r>
            <a:r>
              <a:rPr lang="en-US" dirty="0" smtClean="0"/>
              <a:t>: IDA-pro, </a:t>
            </a:r>
            <a:r>
              <a:rPr lang="en-US" dirty="0" err="1" smtClean="0"/>
              <a:t>javap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Debuggers: </a:t>
            </a:r>
            <a:r>
              <a:rPr lang="en-US" dirty="0" err="1" smtClean="0"/>
              <a:t>gdb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Networking</a:t>
            </a:r>
          </a:p>
          <a:p>
            <a:pPr lvl="1"/>
            <a:r>
              <a:rPr lang="en-US" dirty="0" smtClean="0"/>
              <a:t>Proxies: for intercepting &amp; tampering traffic </a:t>
            </a:r>
          </a:p>
          <a:p>
            <a:pPr lvl="1"/>
            <a:r>
              <a:rPr lang="en-US" dirty="0" smtClean="0"/>
              <a:t>Custom fault injectors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Password cracking</a:t>
            </a:r>
          </a:p>
          <a:p>
            <a:pPr lvl="1"/>
            <a:r>
              <a:rPr lang="en-US" dirty="0" smtClean="0"/>
              <a:t>Online guessing</a:t>
            </a:r>
          </a:p>
          <a:p>
            <a:pPr lvl="1"/>
            <a:r>
              <a:rPr lang="en-US" dirty="0" smtClean="0"/>
              <a:t>Offline cracks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Buckets of tools</a:t>
            </a:r>
          </a:p>
          <a:p>
            <a:pPr lvl="1"/>
            <a:r>
              <a:rPr lang="en-US" dirty="0" err="1" smtClean="0"/>
              <a:t>Metasploit</a:t>
            </a:r>
            <a:r>
              <a:rPr lang="en-US" dirty="0" smtClean="0"/>
              <a:t>: database of specific exploits</a:t>
            </a:r>
          </a:p>
          <a:p>
            <a:pPr lvl="1"/>
            <a:r>
              <a:rPr lang="en-US" dirty="0" err="1" smtClean="0"/>
              <a:t>BackTrack</a:t>
            </a:r>
            <a:r>
              <a:rPr lang="en-US" dirty="0" smtClean="0"/>
              <a:t>: Linux distribution with tons of tools</a:t>
            </a:r>
          </a:p>
          <a:p>
            <a:pPr lvl="1"/>
            <a:r>
              <a:rPr lang="en-US" dirty="0" smtClean="0"/>
              <a:t>http://sectools.org/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Define what is sensitive</a:t>
            </a:r>
          </a:p>
          <a:p>
            <a:pPr lvl="1"/>
            <a:r>
              <a:rPr lang="en-US" dirty="0" smtClean="0"/>
              <a:t>Test data: e.g. </a:t>
            </a:r>
            <a:r>
              <a:rPr lang="en-US" dirty="0" err="1" smtClean="0"/>
              <a:t>config</a:t>
            </a:r>
            <a:r>
              <a:rPr lang="en-US" dirty="0" smtClean="0"/>
              <a:t> files, sensitive records</a:t>
            </a:r>
          </a:p>
          <a:p>
            <a:pPr lvl="1"/>
            <a:r>
              <a:rPr lang="en-US" dirty="0" smtClean="0"/>
              <a:t>Environment information: e.g. server versions</a:t>
            </a:r>
          </a:p>
          <a:p>
            <a:pPr lvl="1"/>
            <a:r>
              <a:rPr lang="en-US" dirty="0" smtClean="0"/>
              <a:t>Database schema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Control the environment</a:t>
            </a:r>
          </a:p>
          <a:p>
            <a:pPr lvl="1"/>
            <a:r>
              <a:rPr lang="en-US" dirty="0" smtClean="0"/>
              <a:t>e.g. use your own server</a:t>
            </a:r>
          </a:p>
          <a:p>
            <a:pPr lvl="1"/>
            <a:r>
              <a:rPr lang="en-US" dirty="0" smtClean="0"/>
              <a:t>Be ready to try different configurations</a:t>
            </a:r>
          </a:p>
          <a:p>
            <a:pPr lvl="1"/>
            <a:r>
              <a:rPr lang="en-US" dirty="0" smtClean="0"/>
              <a:t>Use virtualization to contain your exploits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Ask for the keys</a:t>
            </a:r>
          </a:p>
          <a:p>
            <a:pPr lvl="1"/>
            <a:r>
              <a:rPr lang="en-US" dirty="0" smtClean="0"/>
              <a:t>To study defense in depth</a:t>
            </a:r>
          </a:p>
          <a:p>
            <a:pPr lvl="1"/>
            <a:r>
              <a:rPr lang="en-US" dirty="0" smtClean="0"/>
              <a:t>e.g. multiple authorizations to a test system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Be ready to dive in… this will take a while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133</TotalTime>
  <Words>595</Words>
  <Application>Microsoft Office PowerPoint</Application>
  <PresentationFormat>On-screen Show (4:3)</PresentationFormat>
  <Paragraphs>144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Black Box Testing</vt:lpstr>
      <vt:lpstr>The Power of Objectivity</vt:lpstr>
      <vt:lpstr>Exploratory &amp; Penetration Testing</vt:lpstr>
      <vt:lpstr>Areas of Expertise</vt:lpstr>
      <vt:lpstr>In Practice…</vt:lpstr>
      <vt:lpstr>Exploratory: Fuzz Testing</vt:lpstr>
      <vt:lpstr>Tools of Exploratory Testing</vt:lpstr>
      <vt:lpstr>Tools of Penetration Testing</vt:lpstr>
      <vt:lpstr>Before You Start</vt:lpstr>
      <vt:lpstr>Don’t Forget the Feedback!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104</cp:revision>
  <dcterms:created xsi:type="dcterms:W3CDTF">2011-11-14T18:23:03Z</dcterms:created>
  <dcterms:modified xsi:type="dcterms:W3CDTF">2012-04-16T13:02:58Z</dcterms:modified>
</cp:coreProperties>
</file>