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71" r:id="rId9"/>
    <p:sldId id="262" r:id="rId10"/>
    <p:sldId id="263" r:id="rId11"/>
    <p:sldId id="264" r:id="rId12"/>
    <p:sldId id="268" r:id="rId13"/>
    <p:sldId id="270" r:id="rId14"/>
    <p:sldId id="265" r:id="rId15"/>
    <p:sldId id="269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Test-Driven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Mock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option: extend </a:t>
            </a:r>
            <a:r>
              <a:rPr lang="en-US" dirty="0" err="1" smtClean="0"/>
              <a:t>UserDAO</a:t>
            </a:r>
            <a:r>
              <a:rPr lang="en-US" dirty="0" smtClean="0"/>
              <a:t>, override the methods, and hardcode some test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Works, but…</a:t>
            </a:r>
          </a:p>
          <a:p>
            <a:pPr lvl="1"/>
            <a:r>
              <a:rPr lang="en-US" dirty="0" smtClean="0"/>
              <a:t>Inflexible</a:t>
            </a:r>
          </a:p>
          <a:p>
            <a:pPr lvl="1"/>
            <a:r>
              <a:rPr lang="en-US" dirty="0" smtClean="0"/>
              <a:t>Making your custom mocks any more complicated is too much time spent on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2438400"/>
            <a:ext cx="6477000" cy="2031325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CustomMockUserDAO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  @Override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User find(String name)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User(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b="1" dirty="0" err="1" smtClean="0">
                <a:solidFill>
                  <a:srgbClr val="2A00FF"/>
                </a:solidFill>
                <a:latin typeface="Consolas"/>
              </a:rPr>
              <a:t>BobbyTables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"Bobby Tables"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   	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"bobby@example.com"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EasyMock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Uses “magic” to create dynamic mocks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Overrides the </a:t>
            </a:r>
            <a:r>
              <a:rPr lang="en-US" dirty="0" err="1" smtClean="0">
                <a:sym typeface="Wingdings" pitchFamily="2" charset="2"/>
              </a:rPr>
              <a:t>classloader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bytecode</a:t>
            </a:r>
            <a:r>
              <a:rPr lang="en-US" dirty="0" smtClean="0"/>
              <a:t> manipulation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dirty="0" smtClean="0">
                <a:sym typeface="Wingdings" pitchFamily="2" charset="2"/>
              </a:rPr>
              <a:t> Expect  Replay  Verify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Mock object starts in “record mode”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Switch to “replay” for your tests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Verify that recording matches replay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Method calls are overridden with custom behavior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expect(</a:t>
            </a:r>
            <a:r>
              <a:rPr lang="en-US" sz="2000" dirty="0" err="1" smtClean="0">
                <a:solidFill>
                  <a:srgbClr val="0000C0"/>
                </a:solidFill>
                <a:highlight>
                  <a:srgbClr val="E8F2FE"/>
                </a:highlight>
                <a:latin typeface="Consolas"/>
              </a:rPr>
              <a:t>db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.findUser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(12345L)).</a:t>
            </a:r>
            <a:r>
              <a:rPr lang="en-US" sz="20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andReturn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sz="2000" dirty="0" smtClean="0">
                <a:solidFill>
                  <a:srgbClr val="0000C0"/>
                </a:solidFill>
                <a:highlight>
                  <a:srgbClr val="E8F2FE"/>
                </a:highlight>
                <a:latin typeface="Consolas"/>
              </a:rPr>
              <a:t>user</a:t>
            </a:r>
            <a:r>
              <a:rPr lang="en-US" sz="20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).once();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GetUser</a:t>
            </a:r>
            <a:r>
              <a:rPr lang="en-US" dirty="0" smtClean="0"/>
              <a:t> with </a:t>
            </a:r>
            <a:r>
              <a:rPr lang="en-US" dirty="0" err="1" smtClean="0"/>
              <a:t>EasyMock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219201"/>
            <a:ext cx="8763000" cy="5181599"/>
          </a:xfrm>
          <a:prstGeom prst="rect">
            <a:avLst/>
          </a:prstGeom>
          <a:solidFill>
            <a:schemeClr val="tx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GetUserTest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IMocksControl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EasyMock.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createControl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mockUserDAO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.createMock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UserDAO.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User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mockUser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.createMock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User.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  @Before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init() {</a:t>
            </a:r>
          </a:p>
          <a:p>
            <a:pPr marL="0" lvl="1"/>
            <a:r>
              <a:rPr lang="en-US" dirty="0" smtClean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.reset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create mocks once, reset for every test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b="1" dirty="0" smtClean="0">
                <a:solidFill>
                  <a:srgbClr val="646464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lookupWorks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Exception {</a:t>
            </a:r>
          </a:p>
          <a:p>
            <a:pPr lvl="1"/>
            <a:r>
              <a:rPr lang="en-US" dirty="0" smtClean="0">
                <a:solidFill>
                  <a:srgbClr val="3F7F5F"/>
                </a:solidFill>
                <a:latin typeface="Consolas"/>
              </a:rPr>
              <a:t>// Establish expectations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  <a:latin typeface="Consolas"/>
              </a:rPr>
              <a:t>expect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mockUserDAO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.find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err="1" smtClean="0">
                <a:solidFill>
                  <a:srgbClr val="2A00FF"/>
                </a:solidFill>
                <a:latin typeface="Consolas"/>
              </a:rPr>
              <a:t>BobbyTables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)).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andReturn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mockUser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).once();</a:t>
            </a:r>
          </a:p>
          <a:p>
            <a:pPr lvl="1"/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.replay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/>
            <a:endParaRPr lang="en-US" dirty="0" smtClean="0">
              <a:latin typeface="Consolas"/>
            </a:endParaRPr>
          </a:p>
          <a:p>
            <a:pPr lvl="1"/>
            <a:r>
              <a:rPr lang="en-US" dirty="0" smtClean="0">
                <a:solidFill>
                  <a:srgbClr val="3F7F5F"/>
                </a:solidFill>
                <a:latin typeface="Consolas"/>
              </a:rPr>
              <a:t>// Run &amp; Verify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ManageUsers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manage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ManageUsers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mockUserDAO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/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assertEquals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mockUser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manage.getUser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err="1" smtClean="0">
                <a:solidFill>
                  <a:srgbClr val="2A00FF"/>
                </a:solidFill>
                <a:latin typeface="Consolas"/>
              </a:rPr>
              <a:t>BobbyTables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lvl="1"/>
            <a:endParaRPr lang="en-US" dirty="0" smtClean="0">
              <a:latin typeface="Consolas"/>
            </a:endParaRPr>
          </a:p>
          <a:p>
            <a:pPr lvl="1"/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.verify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 marL="0" lvl="1"/>
            <a:r>
              <a:rPr lang="en-US" dirty="0" smtClean="0">
                <a:solidFill>
                  <a:srgbClr val="3F7F5F"/>
                </a:solidFill>
                <a:latin typeface="Consolas"/>
              </a:rPr>
              <a:t>  // …more tests…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this method testing?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we didn’t have the fail() call?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2286000"/>
            <a:ext cx="7620000" cy="2585323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@Test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something()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Exception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doSomething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err="1" smtClean="0">
                <a:solidFill>
                  <a:srgbClr val="2A00FF"/>
                </a:solidFill>
                <a:latin typeface="Consolas"/>
              </a:rPr>
              <a:t>asdf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fail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"some message"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 </a:t>
            </a:r>
            <a:endParaRPr lang="en-US" dirty="0" smtClean="0">
              <a:solidFill>
                <a:srgbClr val="3F7F5F"/>
              </a:solidFill>
              <a:latin typeface="Consolas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catch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e) {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assertEquals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“something"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e.getMessage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GetUser</a:t>
            </a:r>
            <a:r>
              <a:rPr lang="en-US" dirty="0" smtClean="0"/>
              <a:t> Validate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219201"/>
            <a:ext cx="8763000" cy="5181599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GetUserTest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IMocksControl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EasyMock.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createControl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mockUserDAO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.createMock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UserDAO.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User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mockUser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.createMock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User.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  @Before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init()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.reset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…other tests…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646464"/>
                </a:solidFill>
                <a:latin typeface="Consolas"/>
              </a:rPr>
              <a:t>  @Test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lookupInvalidInput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Exception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Establish expectations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note the absence of a mock call!</a:t>
            </a:r>
          </a:p>
          <a:p>
            <a:r>
              <a:rPr lang="en-US" dirty="0" smtClean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.replay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  // Run &amp; Verify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ManageUsers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manage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ManageUsers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mockUserDAO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try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manage.getUser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"' OR TRUE; --"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  fail(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"exception should have been thrown!"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catch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e) {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assertEquals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</a:rPr>
              <a:t>"Only letters &amp; numbers"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e.getMessage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dirty="0" smtClean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ctrl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.verify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EvilMock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7467600" cy="3078163"/>
          </a:xfrm>
        </p:spPr>
        <p:txBody>
          <a:bodyPr/>
          <a:lstStyle/>
          <a:p>
            <a:r>
              <a:rPr lang="en-US" dirty="0" smtClean="0"/>
              <a:t>Test the exception handling of your classes  </a:t>
            </a:r>
          </a:p>
          <a:p>
            <a:pPr lvl="1"/>
            <a:r>
              <a:rPr lang="en-US" dirty="0" smtClean="0"/>
              <a:t>Mock an object being used, and throw challenging exceptions</a:t>
            </a:r>
          </a:p>
          <a:p>
            <a:pPr lvl="1"/>
            <a:r>
              <a:rPr lang="en-US" dirty="0" smtClean="0"/>
              <a:t>Use the mocks to get deep into the code, then throw an exception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153400" cy="369332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expect(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mock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.something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()).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andThrow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NullPointerException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Work individually</a:t>
            </a:r>
          </a:p>
          <a:p>
            <a:pPr lvl="1"/>
            <a:r>
              <a:rPr lang="en-US" dirty="0" smtClean="0"/>
              <a:t>Everybody must submit their work</a:t>
            </a:r>
          </a:p>
          <a:p>
            <a:pPr lvl="1"/>
            <a:r>
              <a:rPr lang="en-US" dirty="0" smtClean="0"/>
              <a:t>You may talk to teammates on the lab, but not the </a:t>
            </a:r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Submit to </a:t>
            </a:r>
            <a:r>
              <a:rPr lang="en-US" dirty="0" err="1" smtClean="0"/>
              <a:t>myCourses</a:t>
            </a:r>
            <a:r>
              <a:rPr lang="en-US" dirty="0" smtClean="0"/>
              <a:t> </a:t>
            </a:r>
            <a:r>
              <a:rPr lang="en-US" dirty="0" err="1" smtClean="0"/>
              <a:t>dropbox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TDD</a:t>
            </a:r>
          </a:p>
          <a:p>
            <a:pPr lvl="1"/>
            <a:r>
              <a:rPr lang="en-US" dirty="0" smtClean="0"/>
              <a:t>Develop some functionality</a:t>
            </a:r>
          </a:p>
          <a:p>
            <a:pPr lvl="1"/>
            <a:r>
              <a:rPr lang="en-US" dirty="0" smtClean="0"/>
              <a:t>Utilize mock objects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Follow the instructions closely!!</a:t>
            </a:r>
            <a:endParaRPr lang="en-US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Testing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(testing </a:t>
            </a:r>
            <a:r>
              <a:rPr lang="en-US" dirty="0" smtClean="0">
                <a:sym typeface="Wingdings" pitchFamily="2" charset="2"/>
              </a:rPr>
              <a:t> security) (</a:t>
            </a:r>
            <a:r>
              <a:rPr lang="en-US" dirty="0" smtClean="0"/>
              <a:t>diet &amp; exercise </a:t>
            </a:r>
            <a:r>
              <a:rPr lang="en-US" dirty="0" smtClean="0">
                <a:sym typeface="Wingdings" pitchFamily="2" charset="2"/>
              </a:rPr>
              <a:t> health)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Secure software requires a culture of </a:t>
            </a:r>
            <a:r>
              <a:rPr lang="en-US" i="1" dirty="0" smtClean="0"/>
              <a:t>initial </a:t>
            </a:r>
            <a:r>
              <a:rPr lang="en-US" dirty="0" smtClean="0"/>
              <a:t>distrust</a:t>
            </a:r>
          </a:p>
          <a:p>
            <a:pPr lvl="1"/>
            <a:r>
              <a:rPr lang="en-US" dirty="0" smtClean="0"/>
              <a:t>Distrust input until checked, cleaned, or blocked</a:t>
            </a:r>
          </a:p>
          <a:p>
            <a:pPr lvl="1"/>
            <a:r>
              <a:rPr lang="en-US" dirty="0" smtClean="0"/>
              <a:t>Distrust your own code until it’s tested</a:t>
            </a:r>
          </a:p>
          <a:p>
            <a:endParaRPr lang="en-US" dirty="0" smtClean="0"/>
          </a:p>
          <a:p>
            <a:r>
              <a:rPr lang="en-US" dirty="0" smtClean="0"/>
              <a:t>Everybody is a tester. Even you.</a:t>
            </a:r>
          </a:p>
          <a:p>
            <a:pPr lvl="1"/>
            <a:r>
              <a:rPr lang="en-US" dirty="0" smtClean="0"/>
              <a:t>Security requires everyone to think diabolically</a:t>
            </a:r>
          </a:p>
          <a:p>
            <a:pPr lvl="1"/>
            <a:r>
              <a:rPr lang="en-US" dirty="0" smtClean="0"/>
              <a:t>Security is about the weakest link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Regressions happen. A lot.</a:t>
            </a:r>
          </a:p>
          <a:p>
            <a:pPr lvl="1"/>
            <a:r>
              <a:rPr lang="en-US" dirty="0" smtClean="0"/>
              <a:t>Code changes often </a:t>
            </a:r>
          </a:p>
          <a:p>
            <a:pPr lvl="1"/>
            <a:r>
              <a:rPr lang="en-US" dirty="0" smtClean="0"/>
              <a:t>Technology changes often </a:t>
            </a:r>
          </a:p>
          <a:p>
            <a:pPr lvl="1"/>
            <a:r>
              <a:rPr lang="en-US" dirty="0" smtClean="0"/>
              <a:t>Vulnerabilities can keep coming back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Test-Driven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Unit tests </a:t>
            </a:r>
            <a:r>
              <a:rPr lang="en-US" i="1" dirty="0" smtClean="0"/>
              <a:t>literally </a:t>
            </a:r>
            <a:r>
              <a:rPr lang="en-US" dirty="0" smtClean="0"/>
              <a:t>come first</a:t>
            </a:r>
          </a:p>
          <a:p>
            <a:pPr lvl="1"/>
            <a:r>
              <a:rPr lang="en-US" dirty="0" smtClean="0"/>
              <a:t>Functionality follows those tests</a:t>
            </a:r>
          </a:p>
          <a:p>
            <a:pPr lvl="1"/>
            <a:r>
              <a:rPr lang="en-US" dirty="0" err="1" smtClean="0"/>
              <a:t>Refactor</a:t>
            </a:r>
            <a:r>
              <a:rPr lang="en-US" dirty="0" smtClean="0"/>
              <a:t> between tests (floss, not root canal)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Tests are built up as the code is built</a:t>
            </a:r>
          </a:p>
          <a:p>
            <a:pPr lvl="1"/>
            <a:r>
              <a:rPr lang="en-US" dirty="0" smtClean="0"/>
              <a:t>Automated regression testing</a:t>
            </a:r>
          </a:p>
          <a:p>
            <a:pPr lvl="1"/>
            <a:r>
              <a:rPr lang="en-US" dirty="0" smtClean="0"/>
              <a:t>You’re already testing your code anyway, might as well automate it</a:t>
            </a:r>
          </a:p>
          <a:p>
            <a:pPr lvl="1"/>
            <a:r>
              <a:rPr lang="en-US" dirty="0" smtClean="0"/>
              <a:t>Fosters a testing mindset (good for security!)</a:t>
            </a:r>
          </a:p>
          <a:p>
            <a:pPr lvl="1"/>
            <a:r>
              <a:rPr lang="en-US" dirty="0" err="1" smtClean="0"/>
              <a:t>YAGNIfied</a:t>
            </a:r>
            <a:r>
              <a:rPr lang="en-US" dirty="0" smtClean="0"/>
              <a:t> designs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TDD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4648200" cy="4525963"/>
          </a:xfrm>
        </p:spPr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Write a unit test	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Write the stubs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Write simplest functionality for those tests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Refactor</a:t>
            </a: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Redesign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Go back to 1.</a:t>
            </a:r>
          </a:p>
          <a:p>
            <a:pPr marL="550926" indent="-514350">
              <a:buFont typeface="+mj-lt"/>
              <a:buAutoNum type="arabicPeriod"/>
            </a:pP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29200" y="2057400"/>
            <a:ext cx="3733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…compile error!</a:t>
            </a: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…red bar!</a:t>
            </a: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3000" i="1" dirty="0" smtClean="0"/>
              <a:t>…green bar!</a:t>
            </a: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3000" i="1" dirty="0" smtClean="0"/>
              <a:t>…green bar!</a:t>
            </a: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3000" i="1" dirty="0" smtClean="0"/>
              <a:t>…green bar!</a:t>
            </a:r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3000" i="1" dirty="0" smtClean="0"/>
          </a:p>
          <a:p>
            <a:pPr marL="550926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81600" y="1600200"/>
            <a:ext cx="32004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50926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</a:t>
            </a:r>
            <a:endParaRPr kumimoji="0" lang="en-US" sz="3000" b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1600200"/>
            <a:ext cx="32004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50926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</a:t>
            </a:r>
            <a:endParaRPr kumimoji="0" lang="en-US" sz="3000" b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is not perfect!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Developers have the same blind spots as before</a:t>
            </a:r>
          </a:p>
          <a:p>
            <a:pPr lvl="1"/>
            <a:r>
              <a:rPr lang="en-US" dirty="0" smtClean="0"/>
              <a:t>Misinterpreted requirement </a:t>
            </a:r>
            <a:r>
              <a:rPr lang="en-US" dirty="0" smtClean="0">
                <a:sym typeface="Wingdings" pitchFamily="2" charset="2"/>
              </a:rPr>
              <a:t> bad tests</a:t>
            </a:r>
            <a:endParaRPr lang="en-US" dirty="0" smtClean="0"/>
          </a:p>
          <a:p>
            <a:pPr lvl="1"/>
            <a:r>
              <a:rPr lang="en-US" dirty="0" smtClean="0"/>
              <a:t>Not a replacement for third-party testers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Potentially infinite</a:t>
            </a:r>
          </a:p>
          <a:p>
            <a:pPr lvl="1"/>
            <a:r>
              <a:rPr lang="en-US" dirty="0" smtClean="0"/>
              <a:t>Can be inefficient if done poorly</a:t>
            </a:r>
          </a:p>
          <a:p>
            <a:pPr lvl="1"/>
            <a:r>
              <a:rPr lang="en-US" dirty="0" smtClean="0"/>
              <a:t>Focus on testing for </a:t>
            </a:r>
            <a:r>
              <a:rPr lang="en-US" i="1" dirty="0" smtClean="0"/>
              <a:t>your own</a:t>
            </a:r>
            <a:r>
              <a:rPr lang="en-US" dirty="0" smtClean="0"/>
              <a:t> mistakes. </a:t>
            </a:r>
            <a:br>
              <a:rPr lang="en-US" dirty="0" smtClean="0"/>
            </a:br>
            <a:r>
              <a:rPr lang="en-US" dirty="0" smtClean="0"/>
              <a:t>Know thyself.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TDD takes practice and discipline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[TDD | Unit Testing] in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may be tasked with </a:t>
            </a:r>
          </a:p>
          <a:p>
            <a:pPr lvl="1"/>
            <a:r>
              <a:rPr lang="en-US" dirty="0" smtClean="0"/>
              <a:t>Testing your own code for security mistakes</a:t>
            </a:r>
          </a:p>
          <a:p>
            <a:pPr lvl="1"/>
            <a:r>
              <a:rPr lang="en-US" dirty="0" smtClean="0"/>
              <a:t>Writing security unit tests for code you do not know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Security tests often require constructing elaborate situations</a:t>
            </a:r>
          </a:p>
          <a:p>
            <a:pPr lvl="1"/>
            <a:r>
              <a:rPr lang="en-US" dirty="0" smtClean="0"/>
              <a:t>Difficult to set up </a:t>
            </a:r>
          </a:p>
          <a:p>
            <a:pPr lvl="1"/>
            <a:r>
              <a:rPr lang="en-US" dirty="0" smtClean="0"/>
              <a:t>Difficult to make repeatable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Need: Mock Objects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Common Problem: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3657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MVC without mocks, testing controllers requires:</a:t>
            </a:r>
          </a:p>
          <a:p>
            <a:pPr lvl="1"/>
            <a:r>
              <a:rPr lang="en-US" dirty="0" smtClean="0"/>
              <a:t>Setting up the database</a:t>
            </a:r>
          </a:p>
          <a:p>
            <a:pPr lvl="1"/>
            <a:r>
              <a:rPr lang="en-US" dirty="0" smtClean="0"/>
              <a:t>Database interaction </a:t>
            </a:r>
          </a:p>
          <a:p>
            <a:pPr lvl="1"/>
            <a:r>
              <a:rPr lang="en-US" dirty="0" smtClean="0"/>
              <a:t>Assuming your Model is perfect</a:t>
            </a:r>
          </a:p>
          <a:p>
            <a:pPr lvl="1"/>
            <a:r>
              <a:rPr lang="en-US" dirty="0" smtClean="0"/>
              <a:t>A lot of the same testing you did for your model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Instead: create a mock Model</a:t>
            </a:r>
          </a:p>
          <a:p>
            <a:pPr lvl="1"/>
            <a:r>
              <a:rPr lang="en-US" dirty="0" smtClean="0"/>
              <a:t>Expect a call to the model for a database lookup</a:t>
            </a:r>
          </a:p>
          <a:p>
            <a:pPr lvl="1"/>
            <a:r>
              <a:rPr lang="en-US" dirty="0" smtClean="0"/>
              <a:t>Return what you need for the test</a:t>
            </a:r>
          </a:p>
          <a:p>
            <a:pPr lvl="1"/>
            <a:r>
              <a:rPr lang="en-US" dirty="0" smtClean="0"/>
              <a:t>Result: testing a controller in isolation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MockUserDAO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914400" y="5029200"/>
            <a:ext cx="7467600" cy="1066800"/>
            <a:chOff x="914400" y="5029200"/>
            <a:chExt cx="7467600" cy="1066800"/>
          </a:xfrm>
        </p:grpSpPr>
        <p:sp>
          <p:nvSpPr>
            <p:cNvPr id="5" name="Oval 4"/>
            <p:cNvSpPr/>
            <p:nvPr/>
          </p:nvSpPr>
          <p:spPr>
            <a:xfrm>
              <a:off x="2895600" y="5562600"/>
              <a:ext cx="23622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UserController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914400" y="5562600"/>
              <a:ext cx="990600" cy="5334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Test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6" idx="6"/>
              <a:endCxn id="5" idx="2"/>
            </p:cNvCxnSpPr>
            <p:nvPr/>
          </p:nvCxnSpPr>
          <p:spPr>
            <a:xfrm>
              <a:off x="1905000" y="5829300"/>
              <a:ext cx="9906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5943600" y="5638800"/>
              <a:ext cx="2438400" cy="381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MockUserDAO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5" idx="6"/>
              <a:endCxn id="8" idx="2"/>
            </p:cNvCxnSpPr>
            <p:nvPr/>
          </p:nvCxnSpPr>
          <p:spPr>
            <a:xfrm>
              <a:off x="5257800" y="5829300"/>
              <a:ext cx="6858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324600" y="5029200"/>
              <a:ext cx="16764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UserDAO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5" idx="6"/>
            </p:cNvCxnSpPr>
            <p:nvPr/>
          </p:nvCxnSpPr>
          <p:spPr>
            <a:xfrm flipV="1">
              <a:off x="5257800" y="5257800"/>
              <a:ext cx="1066800" cy="57150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5679285" y="5410200"/>
              <a:ext cx="264315" cy="188119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715000" y="5410200"/>
              <a:ext cx="228600" cy="19050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2895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Testing multiple classes == Integration Testing</a:t>
            </a:r>
          </a:p>
          <a:p>
            <a:pPr lvl="1">
              <a:buNone/>
            </a:pPr>
            <a:r>
              <a:rPr lang="en-US" dirty="0" smtClean="0"/>
              <a:t>One unit </a:t>
            </a:r>
            <a:r>
              <a:rPr lang="en-US" dirty="0" smtClean="0">
                <a:sym typeface="Wingdings" pitchFamily="2" charset="2"/>
              </a:rPr>
              <a:t> l</a:t>
            </a:r>
            <a:r>
              <a:rPr lang="en-US" dirty="0" smtClean="0"/>
              <a:t>ess functionality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easier to debug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Mock objects: </a:t>
            </a:r>
          </a:p>
          <a:p>
            <a:pPr lvl="1"/>
            <a:r>
              <a:rPr lang="en-US" dirty="0" smtClean="0"/>
              <a:t>Are fake versions of the objects your class depends upon</a:t>
            </a:r>
          </a:p>
          <a:p>
            <a:pPr lvl="1"/>
            <a:r>
              <a:rPr lang="en-US" dirty="0" smtClean="0"/>
              <a:t>Are Java objects, but not </a:t>
            </a:r>
            <a:r>
              <a:rPr lang="en-US" i="1" dirty="0" smtClean="0"/>
              <a:t>your </a:t>
            </a:r>
            <a:r>
              <a:rPr lang="en-US" dirty="0" smtClean="0"/>
              <a:t>Java objects – stubbed methods</a:t>
            </a:r>
          </a:p>
          <a:p>
            <a:pPr lvl="1"/>
            <a:r>
              <a:rPr lang="en-US" dirty="0" smtClean="0"/>
              <a:t>Allow custom behavior without much setup</a:t>
            </a:r>
          </a:p>
          <a:p>
            <a:pPr lvl="1"/>
            <a:r>
              <a:rPr lang="en-US" dirty="0" smtClean="0"/>
              <a:t>Help keep unit tests simple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676400" y="4267200"/>
            <a:ext cx="5715000" cy="2209800"/>
            <a:chOff x="1981200" y="3962400"/>
            <a:chExt cx="5715000" cy="2209800"/>
          </a:xfrm>
        </p:grpSpPr>
        <p:sp>
          <p:nvSpPr>
            <p:cNvPr id="5" name="Oval 4"/>
            <p:cNvSpPr/>
            <p:nvPr/>
          </p:nvSpPr>
          <p:spPr>
            <a:xfrm>
              <a:off x="3886200" y="4572000"/>
              <a:ext cx="1981200" cy="990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Class under test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981200" y="5638800"/>
              <a:ext cx="990600" cy="5334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Test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6"/>
              <a:endCxn id="5" idx="3"/>
            </p:cNvCxnSpPr>
            <p:nvPr/>
          </p:nvCxnSpPr>
          <p:spPr>
            <a:xfrm flipV="1">
              <a:off x="2971800" y="5417530"/>
              <a:ext cx="1204540" cy="48797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981200" y="4953000"/>
              <a:ext cx="990600" cy="5334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Test</a:t>
              </a:r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981200" y="4267200"/>
              <a:ext cx="990600" cy="53340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Test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4" idx="6"/>
              <a:endCxn id="5" idx="2"/>
            </p:cNvCxnSpPr>
            <p:nvPr/>
          </p:nvCxnSpPr>
          <p:spPr>
            <a:xfrm flipV="1">
              <a:off x="2971800" y="5067300"/>
              <a:ext cx="914400" cy="15240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6"/>
              <a:endCxn id="5" idx="1"/>
            </p:cNvCxnSpPr>
            <p:nvPr/>
          </p:nvCxnSpPr>
          <p:spPr>
            <a:xfrm>
              <a:off x="2971800" y="4533900"/>
              <a:ext cx="1204540" cy="18317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477000" y="3962400"/>
              <a:ext cx="1066800" cy="381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Mock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629400" y="4876800"/>
              <a:ext cx="1066800" cy="381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Mock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477000" y="5791200"/>
              <a:ext cx="1066800" cy="381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Mock</a:t>
              </a:r>
              <a:endParaRPr lang="en-US" dirty="0"/>
            </a:p>
          </p:txBody>
        </p:sp>
        <p:cxnSp>
          <p:nvCxnSpPr>
            <p:cNvPr id="26" name="Straight Arrow Connector 25"/>
            <p:cNvCxnSpPr>
              <a:stCxn id="5" idx="7"/>
              <a:endCxn id="22" idx="3"/>
            </p:cNvCxnSpPr>
            <p:nvPr/>
          </p:nvCxnSpPr>
          <p:spPr>
            <a:xfrm flipV="1">
              <a:off x="5577260" y="4287604"/>
              <a:ext cx="1055969" cy="429466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6"/>
              <a:endCxn id="23" idx="2"/>
            </p:cNvCxnSpPr>
            <p:nvPr/>
          </p:nvCxnSpPr>
          <p:spPr>
            <a:xfrm>
              <a:off x="5867400" y="5067300"/>
              <a:ext cx="762000" cy="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5" idx="5"/>
              <a:endCxn id="25" idx="2"/>
            </p:cNvCxnSpPr>
            <p:nvPr/>
          </p:nvCxnSpPr>
          <p:spPr>
            <a:xfrm>
              <a:off x="5577260" y="5417530"/>
              <a:ext cx="899740" cy="56417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574</TotalTime>
  <Words>889</Words>
  <Application>Microsoft Office PowerPoint</Application>
  <PresentationFormat>On-screen Show (4:3)</PresentationFormat>
  <Paragraphs>216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Test-Driven Development</vt:lpstr>
      <vt:lpstr>Why Testing Matters</vt:lpstr>
      <vt:lpstr>Test-Driven Development</vt:lpstr>
      <vt:lpstr>The TDD Way</vt:lpstr>
      <vt:lpstr>Demo</vt:lpstr>
      <vt:lpstr>TDD is not perfect!</vt:lpstr>
      <vt:lpstr>[TDD | Unit Testing] in Security</vt:lpstr>
      <vt:lpstr>Common Problem: Controllers</vt:lpstr>
      <vt:lpstr>Mock Objects</vt:lpstr>
      <vt:lpstr>Custom Mock Object</vt:lpstr>
      <vt:lpstr>EasyMock</vt:lpstr>
      <vt:lpstr>e.g. GetUser with EasyMock</vt:lpstr>
      <vt:lpstr>Quick Quiz</vt:lpstr>
      <vt:lpstr>e.g. GetUser Validate Input</vt:lpstr>
      <vt:lpstr>EvilMock Pattern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142</cp:revision>
  <dcterms:created xsi:type="dcterms:W3CDTF">2011-11-14T18:23:03Z</dcterms:created>
  <dcterms:modified xsi:type="dcterms:W3CDTF">2012-12-17T18:23:40Z</dcterms:modified>
</cp:coreProperties>
</file>