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6" r:id="rId1"/>
  </p:sldMasterIdLst>
  <p:notesMasterIdLst>
    <p:notesMasterId r:id="rId22"/>
  </p:notesMasterIdLst>
  <p:sldIdLst>
    <p:sldId id="256" r:id="rId2"/>
    <p:sldId id="281" r:id="rId3"/>
    <p:sldId id="257" r:id="rId4"/>
    <p:sldId id="275" r:id="rId5"/>
    <p:sldId id="267" r:id="rId6"/>
    <p:sldId id="258" r:id="rId7"/>
    <p:sldId id="259" r:id="rId8"/>
    <p:sldId id="260" r:id="rId9"/>
    <p:sldId id="276" r:id="rId10"/>
    <p:sldId id="278" r:id="rId11"/>
    <p:sldId id="261" r:id="rId12"/>
    <p:sldId id="271" r:id="rId13"/>
    <p:sldId id="279" r:id="rId14"/>
    <p:sldId id="282" r:id="rId15"/>
    <p:sldId id="262" r:id="rId16"/>
    <p:sldId id="263" r:id="rId17"/>
    <p:sldId id="283" r:id="rId18"/>
    <p:sldId id="264" r:id="rId19"/>
    <p:sldId id="270" r:id="rId20"/>
    <p:sldId id="26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CS Student Worker" initials="DSW" lastIdx="1" clrIdx="0">
    <p:extLst>
      <p:ext uri="{19B8F6BF-5375-455C-9EA6-DF929625EA0E}">
        <p15:presenceInfo xmlns:p15="http://schemas.microsoft.com/office/powerpoint/2012/main" userId="DCS Student Work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DFE2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22" autoAdjust="0"/>
    <p:restoredTop sz="94711" autoAdjust="0"/>
  </p:normalViewPr>
  <p:slideViewPr>
    <p:cSldViewPr snapToGrid="0">
      <p:cViewPr varScale="1">
        <p:scale>
          <a:sx n="86" d="100"/>
          <a:sy n="86" d="100"/>
        </p:scale>
        <p:origin x="1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DEEDAB-6BD2-45CB-BAD5-8F910F34BF3D}" type="datetimeFigureOut">
              <a:rPr lang="en-US" smtClean="0"/>
              <a:t>11/5/2019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A83630-3A09-4C43-B616-A5464DB92C5A}" type="slidenum">
              <a:rPr lang="en-US" smtClean="0"/>
              <a:t>‹#›</a:t>
            </a:fld>
            <a:endParaRPr lang="en-US"/>
          </a:p>
        </p:txBody>
      </p:sp>
    </p:spTree>
    <p:extLst>
      <p:ext uri="{BB962C8B-B14F-4D97-AF65-F5344CB8AC3E}">
        <p14:creationId xmlns:p14="http://schemas.microsoft.com/office/powerpoint/2010/main" val="1616251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A83630-3A09-4C43-B616-A5464DB92C5A}" type="slidenum">
              <a:rPr lang="en-US" smtClean="0"/>
              <a:t>5</a:t>
            </a:fld>
            <a:endParaRPr lang="en-US"/>
          </a:p>
        </p:txBody>
      </p:sp>
    </p:spTree>
    <p:extLst>
      <p:ext uri="{BB962C8B-B14F-4D97-AF65-F5344CB8AC3E}">
        <p14:creationId xmlns:p14="http://schemas.microsoft.com/office/powerpoint/2010/main" val="3996462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63878C9-8DD0-45C0-9C4B-58E5EF1EB7D0}" type="datetimeFigureOut">
              <a:rPr lang="en-US" smtClean="0"/>
              <a:t>11/5/2019</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4F298117-3AF9-4172-BA6C-9800BFB98D1C}" type="slidenum">
              <a:rPr lang="en-US" smtClean="0"/>
              <a:t>‹#›</a:t>
            </a:fld>
            <a:endParaRPr lang="en-US"/>
          </a:p>
        </p:txBody>
      </p:sp>
    </p:spTree>
    <p:extLst>
      <p:ext uri="{BB962C8B-B14F-4D97-AF65-F5344CB8AC3E}">
        <p14:creationId xmlns:p14="http://schemas.microsoft.com/office/powerpoint/2010/main" val="752642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63878C9-8DD0-45C0-9C4B-58E5EF1EB7D0}"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98117-3AF9-4172-BA6C-9800BFB98D1C}" type="slidenum">
              <a:rPr lang="en-US" smtClean="0"/>
              <a:t>‹#›</a:t>
            </a:fld>
            <a:endParaRPr lang="en-US"/>
          </a:p>
        </p:txBody>
      </p:sp>
    </p:spTree>
    <p:extLst>
      <p:ext uri="{BB962C8B-B14F-4D97-AF65-F5344CB8AC3E}">
        <p14:creationId xmlns:p14="http://schemas.microsoft.com/office/powerpoint/2010/main" val="2210452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63878C9-8DD0-45C0-9C4B-58E5EF1EB7D0}"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98117-3AF9-4172-BA6C-9800BFB98D1C}" type="slidenum">
              <a:rPr lang="en-US" smtClean="0"/>
              <a:t>‹#›</a:t>
            </a:fld>
            <a:endParaRPr lang="en-US"/>
          </a:p>
        </p:txBody>
      </p:sp>
    </p:spTree>
    <p:extLst>
      <p:ext uri="{BB962C8B-B14F-4D97-AF65-F5344CB8AC3E}">
        <p14:creationId xmlns:p14="http://schemas.microsoft.com/office/powerpoint/2010/main" val="3008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63878C9-8DD0-45C0-9C4B-58E5EF1EB7D0}"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98117-3AF9-4172-BA6C-9800BFB98D1C}" type="slidenum">
              <a:rPr lang="en-US" smtClean="0"/>
              <a:t>‹#›</a:t>
            </a:fld>
            <a:endParaRPr lang="en-US"/>
          </a:p>
        </p:txBody>
      </p:sp>
    </p:spTree>
    <p:extLst>
      <p:ext uri="{BB962C8B-B14F-4D97-AF65-F5344CB8AC3E}">
        <p14:creationId xmlns:p14="http://schemas.microsoft.com/office/powerpoint/2010/main" val="3505462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63878C9-8DD0-45C0-9C4B-58E5EF1EB7D0}"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98117-3AF9-4172-BA6C-9800BFB98D1C}" type="slidenum">
              <a:rPr lang="en-US" smtClean="0"/>
              <a:t>‹#›</a:t>
            </a:fld>
            <a:endParaRPr lang="en-US"/>
          </a:p>
        </p:txBody>
      </p:sp>
    </p:spTree>
    <p:extLst>
      <p:ext uri="{BB962C8B-B14F-4D97-AF65-F5344CB8AC3E}">
        <p14:creationId xmlns:p14="http://schemas.microsoft.com/office/powerpoint/2010/main" val="212062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63878C9-8DD0-45C0-9C4B-58E5EF1EB7D0}"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98117-3AF9-4172-BA6C-9800BFB98D1C}" type="slidenum">
              <a:rPr lang="en-US" smtClean="0"/>
              <a:t>‹#›</a:t>
            </a:fld>
            <a:endParaRPr lang="en-US"/>
          </a:p>
        </p:txBody>
      </p:sp>
    </p:spTree>
    <p:extLst>
      <p:ext uri="{BB962C8B-B14F-4D97-AF65-F5344CB8AC3E}">
        <p14:creationId xmlns:p14="http://schemas.microsoft.com/office/powerpoint/2010/main" val="3605912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63878C9-8DD0-45C0-9C4B-58E5EF1EB7D0}"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98117-3AF9-4172-BA6C-9800BFB98D1C}" type="slidenum">
              <a:rPr lang="en-US" smtClean="0"/>
              <a:t>‹#›</a:t>
            </a:fld>
            <a:endParaRPr lang="en-US"/>
          </a:p>
        </p:txBody>
      </p:sp>
    </p:spTree>
    <p:extLst>
      <p:ext uri="{BB962C8B-B14F-4D97-AF65-F5344CB8AC3E}">
        <p14:creationId xmlns:p14="http://schemas.microsoft.com/office/powerpoint/2010/main" val="1673791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3878C9-8DD0-45C0-9C4B-58E5EF1EB7D0}"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98117-3AF9-4172-BA6C-9800BFB98D1C}" type="slidenum">
              <a:rPr lang="en-US" smtClean="0"/>
              <a:t>‹#›</a:t>
            </a:fld>
            <a:endParaRPr lang="en-US"/>
          </a:p>
        </p:txBody>
      </p:sp>
    </p:spTree>
    <p:extLst>
      <p:ext uri="{BB962C8B-B14F-4D97-AF65-F5344CB8AC3E}">
        <p14:creationId xmlns:p14="http://schemas.microsoft.com/office/powerpoint/2010/main" val="2086228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3878C9-8DD0-45C0-9C4B-58E5EF1EB7D0}"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98117-3AF9-4172-BA6C-9800BFB98D1C}" type="slidenum">
              <a:rPr lang="en-US" smtClean="0"/>
              <a:t>‹#›</a:t>
            </a:fld>
            <a:endParaRPr lang="en-US"/>
          </a:p>
        </p:txBody>
      </p:sp>
    </p:spTree>
    <p:extLst>
      <p:ext uri="{BB962C8B-B14F-4D97-AF65-F5344CB8AC3E}">
        <p14:creationId xmlns:p14="http://schemas.microsoft.com/office/powerpoint/2010/main" val="221273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3878C9-8DD0-45C0-9C4B-58E5EF1EB7D0}"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4F298117-3AF9-4172-BA6C-9800BFB98D1C}" type="slidenum">
              <a:rPr lang="en-US" smtClean="0"/>
              <a:t>‹#›</a:t>
            </a:fld>
            <a:endParaRPr lang="en-US"/>
          </a:p>
        </p:txBody>
      </p:sp>
    </p:spTree>
    <p:extLst>
      <p:ext uri="{BB962C8B-B14F-4D97-AF65-F5344CB8AC3E}">
        <p14:creationId xmlns:p14="http://schemas.microsoft.com/office/powerpoint/2010/main" val="3578753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63878C9-8DD0-45C0-9C4B-58E5EF1EB7D0}"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98117-3AF9-4172-BA6C-9800BFB98D1C}" type="slidenum">
              <a:rPr lang="en-US" smtClean="0"/>
              <a:t>‹#›</a:t>
            </a:fld>
            <a:endParaRPr lang="en-US"/>
          </a:p>
        </p:txBody>
      </p:sp>
    </p:spTree>
    <p:extLst>
      <p:ext uri="{BB962C8B-B14F-4D97-AF65-F5344CB8AC3E}">
        <p14:creationId xmlns:p14="http://schemas.microsoft.com/office/powerpoint/2010/main" val="73427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63878C9-8DD0-45C0-9C4B-58E5EF1EB7D0}"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98117-3AF9-4172-BA6C-9800BFB98D1C}" type="slidenum">
              <a:rPr lang="en-US" smtClean="0"/>
              <a:t>‹#›</a:t>
            </a:fld>
            <a:endParaRPr lang="en-US"/>
          </a:p>
        </p:txBody>
      </p:sp>
    </p:spTree>
    <p:extLst>
      <p:ext uri="{BB962C8B-B14F-4D97-AF65-F5344CB8AC3E}">
        <p14:creationId xmlns:p14="http://schemas.microsoft.com/office/powerpoint/2010/main" val="64069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63878C9-8DD0-45C0-9C4B-58E5EF1EB7D0}" type="datetimeFigureOut">
              <a:rPr lang="en-US" smtClean="0"/>
              <a:t>11/5/2019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298117-3AF9-4172-BA6C-9800BFB98D1C}" type="slidenum">
              <a:rPr lang="en-US" smtClean="0"/>
              <a:t>‹#›</a:t>
            </a:fld>
            <a:endParaRPr lang="en-US"/>
          </a:p>
        </p:txBody>
      </p:sp>
    </p:spTree>
    <p:extLst>
      <p:ext uri="{BB962C8B-B14F-4D97-AF65-F5344CB8AC3E}">
        <p14:creationId xmlns:p14="http://schemas.microsoft.com/office/powerpoint/2010/main" val="3462253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63878C9-8DD0-45C0-9C4B-58E5EF1EB7D0}" type="datetimeFigureOut">
              <a:rPr lang="en-US" smtClean="0"/>
              <a:t>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298117-3AF9-4172-BA6C-9800BFB98D1C}" type="slidenum">
              <a:rPr lang="en-US" smtClean="0"/>
              <a:t>‹#›</a:t>
            </a:fld>
            <a:endParaRPr lang="en-US"/>
          </a:p>
        </p:txBody>
      </p:sp>
    </p:spTree>
    <p:extLst>
      <p:ext uri="{BB962C8B-B14F-4D97-AF65-F5344CB8AC3E}">
        <p14:creationId xmlns:p14="http://schemas.microsoft.com/office/powerpoint/2010/main" val="876419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3878C9-8DD0-45C0-9C4B-58E5EF1EB7D0}" type="datetimeFigureOut">
              <a:rPr lang="en-US" smtClean="0"/>
              <a:t>11/5/2019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298117-3AF9-4172-BA6C-9800BFB98D1C}" type="slidenum">
              <a:rPr lang="en-US" smtClean="0"/>
              <a:t>‹#›</a:t>
            </a:fld>
            <a:endParaRPr lang="en-US"/>
          </a:p>
        </p:txBody>
      </p:sp>
    </p:spTree>
    <p:extLst>
      <p:ext uri="{BB962C8B-B14F-4D97-AF65-F5344CB8AC3E}">
        <p14:creationId xmlns:p14="http://schemas.microsoft.com/office/powerpoint/2010/main" val="1049574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63878C9-8DD0-45C0-9C4B-58E5EF1EB7D0}"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98117-3AF9-4172-BA6C-9800BFB98D1C}" type="slidenum">
              <a:rPr lang="en-US" smtClean="0"/>
              <a:t>‹#›</a:t>
            </a:fld>
            <a:endParaRPr lang="en-US"/>
          </a:p>
        </p:txBody>
      </p:sp>
    </p:spTree>
    <p:extLst>
      <p:ext uri="{BB962C8B-B14F-4D97-AF65-F5344CB8AC3E}">
        <p14:creationId xmlns:p14="http://schemas.microsoft.com/office/powerpoint/2010/main" val="2131052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63878C9-8DD0-45C0-9C4B-58E5EF1EB7D0}"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98117-3AF9-4172-BA6C-9800BFB98D1C}" type="slidenum">
              <a:rPr lang="en-US" smtClean="0"/>
              <a:t>‹#›</a:t>
            </a:fld>
            <a:endParaRPr lang="en-US"/>
          </a:p>
        </p:txBody>
      </p:sp>
    </p:spTree>
    <p:extLst>
      <p:ext uri="{BB962C8B-B14F-4D97-AF65-F5344CB8AC3E}">
        <p14:creationId xmlns:p14="http://schemas.microsoft.com/office/powerpoint/2010/main" val="3845594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63878C9-8DD0-45C0-9C4B-58E5EF1EB7D0}" type="datetimeFigureOut">
              <a:rPr lang="en-US" smtClean="0"/>
              <a:t>11/5/2019</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298117-3AF9-4172-BA6C-9800BFB98D1C}" type="slidenum">
              <a:rPr lang="en-US" smtClean="0"/>
              <a:t>‹#›</a:t>
            </a:fld>
            <a:endParaRPr lang="en-US"/>
          </a:p>
        </p:txBody>
      </p:sp>
    </p:spTree>
    <p:extLst>
      <p:ext uri="{BB962C8B-B14F-4D97-AF65-F5344CB8AC3E}">
        <p14:creationId xmlns:p14="http://schemas.microsoft.com/office/powerpoint/2010/main" val="2960552507"/>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1" r:id="rId15"/>
    <p:sldLayoutId id="2147484012" r:id="rId16"/>
    <p:sldLayoutId id="2147484013"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1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10.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7.png"/><Relationship Id="rId5" Type="http://schemas.openxmlformats.org/officeDocument/2006/relationships/slideLayout" Target="../slideLayouts/slideLayout2.xml"/><Relationship Id="rId4" Type="http://schemas.openxmlformats.org/officeDocument/2006/relationships/audio" Target="../media/media8.m4a"/></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6.xml"/><Relationship Id="rId7" Type="http://schemas.openxmlformats.org/officeDocument/2006/relationships/slide" Target="slide15.xml"/><Relationship Id="rId12"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slide" Target="slide19.xml"/><Relationship Id="rId5" Type="http://schemas.openxmlformats.org/officeDocument/2006/relationships/slide" Target="slide8.xml"/><Relationship Id="rId10" Type="http://schemas.openxmlformats.org/officeDocument/2006/relationships/slide" Target="slide14.xml"/><Relationship Id="rId4" Type="http://schemas.openxmlformats.org/officeDocument/2006/relationships/slide" Target="slide5.xml"/><Relationship Id="rId9" Type="http://schemas.openxmlformats.org/officeDocument/2006/relationships/slide" Target="slide1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audio" Target="../media/media2.m4a"/></Relationships>
</file>

<file path=ppt/slides/_rels/slide9.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1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png"/><Relationship Id="rId5" Type="http://schemas.openxmlformats.org/officeDocument/2006/relationships/slideLayout" Target="../slideLayouts/slideLayout7.xml"/><Relationship Id="rId4" Type="http://schemas.openxmlformats.org/officeDocument/2006/relationships/audio" Target="../media/media4.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b="1" dirty="0" smtClean="0">
                <a:ln w="0"/>
                <a:effectLst>
                  <a:outerShdw blurRad="38100" dist="19050" dir="2700000" algn="tl" rotWithShape="0">
                    <a:schemeClr val="dk1">
                      <a:alpha val="40000"/>
                    </a:schemeClr>
                  </a:outerShdw>
                </a:effectLst>
              </a:rPr>
              <a:t>Tips for SUCCESSFUL Enrollment in SIS</a:t>
            </a:r>
            <a:r>
              <a:rPr lang="en-US" b="1" dirty="0" smtClean="0">
                <a:ln w="0"/>
                <a:effectLst>
                  <a:outerShdw blurRad="38100" dist="19050" dir="2700000" algn="tl" rotWithShape="0">
                    <a:schemeClr val="dk1">
                      <a:alpha val="40000"/>
                    </a:schemeClr>
                  </a:outerShdw>
                </a:effectLst>
              </a:rPr>
              <a:t/>
            </a:r>
            <a:br>
              <a:rPr lang="en-US" b="1" dirty="0" smtClean="0">
                <a:ln w="0"/>
                <a:effectLst>
                  <a:outerShdw blurRad="38100" dist="19050" dir="2700000" algn="tl" rotWithShape="0">
                    <a:schemeClr val="dk1">
                      <a:alpha val="40000"/>
                    </a:schemeClr>
                  </a:outerShdw>
                </a:effectLst>
              </a:rPr>
            </a:br>
            <a:endParaRPr lang="en-US" b="1" dirty="0">
              <a:ln w="0"/>
              <a:effectLst>
                <a:outerShdw blurRad="38100" dist="19050" dir="2700000" algn="tl" rotWithShape="0">
                  <a:schemeClr val="dk1">
                    <a:alpha val="40000"/>
                  </a:schemeClr>
                </a:outerShdw>
              </a:effectLst>
            </a:endParaRPr>
          </a:p>
        </p:txBody>
      </p:sp>
      <p:sp>
        <p:nvSpPr>
          <p:cNvPr id="4" name="Subtitle 3"/>
          <p:cNvSpPr>
            <a:spLocks noGrp="1"/>
          </p:cNvSpPr>
          <p:nvPr>
            <p:ph type="subTitle" idx="1"/>
          </p:nvPr>
        </p:nvSpPr>
        <p:spPr>
          <a:xfrm>
            <a:off x="2646219" y="3302000"/>
            <a:ext cx="9019308" cy="1388534"/>
          </a:xfrm>
        </p:spPr>
        <p:txBody>
          <a:bodyPr>
            <a:normAutofit/>
          </a:bodyPr>
          <a:lstStyle/>
          <a:p>
            <a:r>
              <a:rPr lang="en-US" sz="3600" dirty="0" smtClean="0"/>
              <a:t>SWEN-101 Tips and Tricks from your advisors </a:t>
            </a:r>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8895" y="3897023"/>
            <a:ext cx="3073955" cy="2960977"/>
          </a:xfrm>
          <a:prstGeom prst="rect">
            <a:avLst/>
          </a:prstGeom>
        </p:spPr>
      </p:pic>
    </p:spTree>
    <p:extLst>
      <p:ext uri="{BB962C8B-B14F-4D97-AF65-F5344CB8AC3E}">
        <p14:creationId xmlns:p14="http://schemas.microsoft.com/office/powerpoint/2010/main" val="36915343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4186" y="12700"/>
            <a:ext cx="1879600" cy="3060700"/>
          </a:xfrm>
        </p:spPr>
        <p:txBody>
          <a:bodyPr>
            <a:normAutofit/>
          </a:bodyPr>
          <a:lstStyle/>
          <a:p>
            <a:r>
              <a:rPr lang="en-US" dirty="0" smtClean="0"/>
              <a:t>How to drop a class</a:t>
            </a:r>
            <a:endParaRPr lang="en-US" dirty="0"/>
          </a:p>
        </p:txBody>
      </p:sp>
      <p:pic>
        <p:nvPicPr>
          <p:cNvPr id="4" name="240A55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619125" y="0"/>
            <a:ext cx="9144000" cy="6858000"/>
          </a:xfrm>
        </p:spPr>
      </p:pic>
      <p:pic>
        <p:nvPicPr>
          <p:cNvPr id="3" name="how to drop a clas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19186" y="5487377"/>
            <a:ext cx="609600" cy="609600"/>
          </a:xfrm>
          <a:prstGeom prst="rect">
            <a:avLst/>
          </a:prstGeom>
        </p:spPr>
      </p:pic>
      <p:sp>
        <p:nvSpPr>
          <p:cNvPr id="5" name="TextBox 4"/>
          <p:cNvSpPr txBox="1"/>
          <p:nvPr/>
        </p:nvSpPr>
        <p:spPr>
          <a:xfrm>
            <a:off x="0" y="5557523"/>
            <a:ext cx="10384186" cy="646331"/>
          </a:xfrm>
          <a:prstGeom prst="rect">
            <a:avLst/>
          </a:prstGeom>
          <a:solidFill>
            <a:schemeClr val="bg1">
              <a:lumMod val="95000"/>
            </a:schemeClr>
          </a:solidFill>
        </p:spPr>
        <p:txBody>
          <a:bodyPr wrap="square" rtlCol="0">
            <a:spAutoFit/>
          </a:bodyPr>
          <a:lstStyle/>
          <a:p>
            <a:r>
              <a:rPr lang="en-US" b="1" dirty="0"/>
              <a:t>So if you change your mind and want to get out of the class that you’re already enrolled in, you’re going to hit enroll and search, look for drop classes, select the term, you’re gonna select the class that you </a:t>
            </a:r>
          </a:p>
        </p:txBody>
      </p:sp>
      <p:sp>
        <p:nvSpPr>
          <p:cNvPr id="6" name="TextBox 5"/>
          <p:cNvSpPr txBox="1"/>
          <p:nvPr/>
        </p:nvSpPr>
        <p:spPr>
          <a:xfrm>
            <a:off x="88900" y="5557523"/>
            <a:ext cx="10206385" cy="646331"/>
          </a:xfrm>
          <a:prstGeom prst="rect">
            <a:avLst/>
          </a:prstGeom>
          <a:solidFill>
            <a:schemeClr val="bg1">
              <a:lumMod val="95000"/>
            </a:schemeClr>
          </a:solidFill>
        </p:spPr>
        <p:txBody>
          <a:bodyPr wrap="square" rtlCol="0">
            <a:spAutoFit/>
          </a:bodyPr>
          <a:lstStyle/>
          <a:p>
            <a:r>
              <a:rPr lang="en-US" b="1" dirty="0"/>
              <a:t>would like to drop, select next, review the information and hit drop classes, hit yes, and you have successfully dropped that class</a:t>
            </a:r>
          </a:p>
        </p:txBody>
      </p:sp>
      <p:sp>
        <p:nvSpPr>
          <p:cNvPr id="7" name="Rectangle 6"/>
          <p:cNvSpPr/>
          <p:nvPr/>
        </p:nvSpPr>
        <p:spPr>
          <a:xfrm>
            <a:off x="10553193" y="4167499"/>
            <a:ext cx="1541585" cy="1015663"/>
          </a:xfrm>
          <a:prstGeom prst="rect">
            <a:avLst/>
          </a:prstGeom>
        </p:spPr>
        <p:txBody>
          <a:bodyPr wrap="square">
            <a:spAutoFit/>
          </a:bodyPr>
          <a:lstStyle/>
          <a:p>
            <a:r>
              <a:rPr lang="en-US" dirty="0">
                <a:solidFill>
                  <a:srgbClr val="FF0000"/>
                </a:solidFill>
              </a:rPr>
              <a:t>Please click to learn more</a:t>
            </a:r>
          </a:p>
          <a:p>
            <a:r>
              <a:rPr lang="en-US" sz="2400" b="1" dirty="0">
                <a:solidFill>
                  <a:srgbClr val="FF0000"/>
                </a:solidFill>
                <a:sym typeface="Symbol" panose="05050102010706020507" pitchFamily="18" charset="2"/>
              </a:rPr>
              <a:t>         </a:t>
            </a:r>
            <a:endParaRPr lang="en-US" sz="2400" b="1" dirty="0">
              <a:solidFill>
                <a:srgbClr val="FF0000"/>
              </a:solidFill>
            </a:endParaRPr>
          </a:p>
        </p:txBody>
      </p:sp>
    </p:spTree>
    <p:extLst>
      <p:ext uri="{BB962C8B-B14F-4D97-AF65-F5344CB8AC3E}">
        <p14:creationId xmlns:p14="http://schemas.microsoft.com/office/powerpoint/2010/main" val="246672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977" fill="hold"/>
                                        <p:tgtEl>
                                          <p:spTgt spid="3"/>
                                        </p:tgtEl>
                                      </p:cBhvr>
                                    </p:cmd>
                                  </p:childTnLst>
                                </p:cTn>
                              </p:par>
                              <p:par>
                                <p:cTn id="7" presetID="1" presetClass="mediacall" presetSubtype="0" fill="hold" nodeType="withEffect">
                                  <p:stCondLst>
                                    <p:cond delay="0"/>
                                  </p:stCondLst>
                                  <p:childTnLst>
                                    <p:cmd type="call" cmd="playFrom(0.0)">
                                      <p:cBhvr>
                                        <p:cTn id="8" dur="30200" fill="hold"/>
                                        <p:tgtEl>
                                          <p:spTgt spid="4"/>
                                        </p:tgtEl>
                                      </p:cBhvr>
                                    </p:cmd>
                                  </p:childTnLst>
                                </p:cTn>
                              </p:par>
                              <p:par>
                                <p:cTn id="9" presetID="1" presetClass="entr" presetSubtype="0" fill="hold" grpId="0" nodeType="withEffect">
                                  <p:stCondLst>
                                    <p:cond delay="0"/>
                                  </p:stCondLst>
                                  <p:childTnLst>
                                    <p:set>
                                      <p:cBhvr>
                                        <p:cTn id="10" dur="1" fill="hold">
                                          <p:stCondLst>
                                            <p:cond delay="9"/>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11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video>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164675" y="712007"/>
            <a:ext cx="7275567" cy="4857059"/>
          </a:xfrm>
          <a:prstGeom prst="rect">
            <a:avLst/>
          </a:prstGeom>
        </p:spPr>
      </p:pic>
      <p:sp>
        <p:nvSpPr>
          <p:cNvPr id="2" name="Title 1"/>
          <p:cNvSpPr>
            <a:spLocks noGrp="1"/>
          </p:cNvSpPr>
          <p:nvPr>
            <p:ph type="title"/>
          </p:nvPr>
        </p:nvSpPr>
        <p:spPr>
          <a:xfrm>
            <a:off x="4074734" y="5889"/>
            <a:ext cx="5652592" cy="788276"/>
          </a:xfrm>
          <a:ln>
            <a:noFill/>
          </a:ln>
        </p:spPr>
        <p:txBody>
          <a:bodyPr>
            <a:normAutofit/>
          </a:bodyPr>
          <a:lstStyle/>
          <a:p>
            <a:r>
              <a:rPr lang="en-US" b="1" dirty="0" smtClean="0">
                <a:ln w="0"/>
                <a:effectLst>
                  <a:outerShdw blurRad="38100" dist="19050" dir="2700000" algn="tl" rotWithShape="0">
                    <a:schemeClr val="dk1">
                      <a:alpha val="40000"/>
                    </a:schemeClr>
                  </a:outerShdw>
                </a:effectLst>
              </a:rPr>
              <a:t>PREREQUISITES</a:t>
            </a:r>
            <a:endParaRPr lang="en-US" b="1" dirty="0">
              <a:ln w="0"/>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a:xfrm>
            <a:off x="2787369" y="5661212"/>
            <a:ext cx="8830890" cy="1062317"/>
          </a:xfrm>
          <a:ln>
            <a:solidFill>
              <a:srgbClr val="002060"/>
            </a:solidFill>
          </a:ln>
        </p:spPr>
        <p:txBody>
          <a:bodyPr>
            <a:noAutofit/>
          </a:bodyPr>
          <a:lstStyle/>
          <a:p>
            <a:pPr marL="0" indent="0">
              <a:buNone/>
            </a:pPr>
            <a:r>
              <a:rPr lang="en-US" sz="1800" b="1" dirty="0" smtClean="0">
                <a:latin typeface="Constantia" panose="02030602050306030303" pitchFamily="18" charset="0"/>
              </a:rPr>
              <a:t>NOTE: </a:t>
            </a:r>
            <a:r>
              <a:rPr lang="en-US" sz="1800" dirty="0" smtClean="0">
                <a:latin typeface="Constantia" panose="02030602050306030303" pitchFamily="18" charset="0"/>
              </a:rPr>
              <a:t>SIS automatically enforces pre-requisites for ALL courses. It is your responsibility to check the pre-requisites for ALL courses at RIT.  You will be dropped from courses that you no longer meet the pre-requisites for after grades post for the current term</a:t>
            </a:r>
            <a:endParaRPr lang="en-US" sz="1800" dirty="0">
              <a:latin typeface="Constantia" panose="02030602050306030303" pitchFamily="18" charset="0"/>
            </a:endParaRPr>
          </a:p>
        </p:txBody>
      </p:sp>
      <p:sp>
        <p:nvSpPr>
          <p:cNvPr id="6" name="TextBox 5"/>
          <p:cNvSpPr txBox="1"/>
          <p:nvPr/>
        </p:nvSpPr>
        <p:spPr>
          <a:xfrm>
            <a:off x="4600996" y="4358942"/>
            <a:ext cx="6193317" cy="584775"/>
          </a:xfrm>
          <a:prstGeom prst="rect">
            <a:avLst/>
          </a:prstGeom>
          <a:noFill/>
        </p:spPr>
        <p:txBody>
          <a:bodyPr wrap="square" rtlCol="0">
            <a:spAutoFit/>
          </a:bodyPr>
          <a:lstStyle/>
          <a:p>
            <a:r>
              <a:rPr lang="en-US" sz="1600" b="1" dirty="0" smtClean="0">
                <a:latin typeface="Cambria" panose="02040503050406030204" pitchFamily="18" charset="0"/>
              </a:rPr>
              <a:t>This shows you need to take MATH-190 or MATH-131 AND CSCI-140, 142, or 242 before you are allowed to enroll in SWEN-220.</a:t>
            </a:r>
            <a:endParaRPr lang="en-US" sz="1600" b="1" dirty="0">
              <a:latin typeface="Cambria" panose="02040503050406030204" pitchFamily="18" charset="0"/>
            </a:endParaRPr>
          </a:p>
        </p:txBody>
      </p:sp>
      <p:sp>
        <p:nvSpPr>
          <p:cNvPr id="7" name="Rectangle 6"/>
          <p:cNvSpPr/>
          <p:nvPr/>
        </p:nvSpPr>
        <p:spPr>
          <a:xfrm>
            <a:off x="1835499" y="904524"/>
            <a:ext cx="2017987" cy="4472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SIS</a:t>
            </a:r>
          </a:p>
          <a:p>
            <a:pPr algn="ctr"/>
            <a:endParaRPr lang="en-US" sz="1400" b="1" dirty="0" smtClean="0">
              <a:effectLst>
                <a:outerShdw blurRad="38100" dist="38100" dir="2700000" algn="tl">
                  <a:srgbClr val="000000">
                    <a:alpha val="43137"/>
                  </a:srgbClr>
                </a:outerShdw>
              </a:effectLst>
            </a:endParaRPr>
          </a:p>
          <a:p>
            <a:pPr algn="ctr"/>
            <a:endParaRPr lang="en-US" sz="1400" b="1" dirty="0" smtClean="0">
              <a:effectLst>
                <a:outerShdw blurRad="38100" dist="38100" dir="2700000" algn="tl">
                  <a:srgbClr val="000000">
                    <a:alpha val="43137"/>
                  </a:srgbClr>
                </a:outerShdw>
              </a:effectLst>
            </a:endParaRPr>
          </a:p>
          <a:p>
            <a:pPr algn="ctr"/>
            <a:r>
              <a:rPr lang="en-US" sz="1400" b="1" dirty="0" smtClean="0">
                <a:effectLst>
                  <a:outerShdw blurRad="38100" dist="38100" dir="2700000" algn="tl">
                    <a:srgbClr val="000000">
                      <a:alpha val="43137"/>
                    </a:srgbClr>
                  </a:outerShdw>
                </a:effectLst>
              </a:rPr>
              <a:t>Enroll and Search</a:t>
            </a:r>
          </a:p>
          <a:p>
            <a:pPr algn="ctr"/>
            <a:endParaRPr lang="en-US" sz="1400" b="1" dirty="0" smtClean="0">
              <a:effectLst>
                <a:outerShdw blurRad="38100" dist="38100" dir="2700000" algn="tl">
                  <a:srgbClr val="000000">
                    <a:alpha val="43137"/>
                  </a:srgbClr>
                </a:outerShdw>
              </a:effectLst>
            </a:endParaRPr>
          </a:p>
          <a:p>
            <a:pPr algn="ctr"/>
            <a:endParaRPr lang="en-US" sz="1400" b="1" dirty="0" smtClean="0">
              <a:effectLst>
                <a:outerShdw blurRad="38100" dist="38100" dir="2700000" algn="tl">
                  <a:srgbClr val="000000">
                    <a:alpha val="43137"/>
                  </a:srgbClr>
                </a:outerShdw>
              </a:effectLst>
            </a:endParaRPr>
          </a:p>
          <a:p>
            <a:pPr algn="ctr"/>
            <a:r>
              <a:rPr lang="en-US" sz="1400" b="1" dirty="0" smtClean="0">
                <a:effectLst>
                  <a:outerShdw blurRad="38100" dist="38100" dir="2700000" algn="tl">
                    <a:srgbClr val="000000">
                      <a:alpha val="43137"/>
                    </a:srgbClr>
                  </a:outerShdw>
                </a:effectLst>
              </a:rPr>
              <a:t>Class Search and Enroll</a:t>
            </a:r>
          </a:p>
          <a:p>
            <a:pPr algn="ctr"/>
            <a:endParaRPr lang="en-US" sz="1400" b="1" dirty="0" smtClean="0">
              <a:effectLst>
                <a:outerShdw blurRad="38100" dist="38100" dir="2700000" algn="tl">
                  <a:srgbClr val="000000">
                    <a:alpha val="43137"/>
                  </a:srgbClr>
                </a:outerShdw>
              </a:effectLst>
            </a:endParaRPr>
          </a:p>
          <a:p>
            <a:pPr algn="ctr"/>
            <a:endParaRPr lang="en-US" sz="1400" b="1" dirty="0" smtClean="0">
              <a:effectLst>
                <a:outerShdw blurRad="38100" dist="38100" dir="2700000" algn="tl">
                  <a:srgbClr val="000000">
                    <a:alpha val="43137"/>
                  </a:srgbClr>
                </a:outerShdw>
              </a:effectLst>
            </a:endParaRPr>
          </a:p>
          <a:p>
            <a:pPr algn="ctr"/>
            <a:r>
              <a:rPr lang="en-US" sz="1400" b="1" dirty="0" smtClean="0">
                <a:effectLst>
                  <a:outerShdw blurRad="38100" dist="38100" dir="2700000" algn="tl">
                    <a:srgbClr val="000000">
                      <a:alpha val="43137"/>
                    </a:srgbClr>
                  </a:outerShdw>
                </a:effectLst>
              </a:rPr>
              <a:t>Select Term</a:t>
            </a:r>
          </a:p>
          <a:p>
            <a:pPr algn="ctr"/>
            <a:endParaRPr lang="en-US" sz="1400" b="1" dirty="0" smtClean="0">
              <a:effectLst>
                <a:outerShdw blurRad="38100" dist="38100" dir="2700000" algn="tl">
                  <a:srgbClr val="000000">
                    <a:alpha val="43137"/>
                  </a:srgbClr>
                </a:outerShdw>
              </a:effectLst>
            </a:endParaRPr>
          </a:p>
          <a:p>
            <a:pPr algn="ctr"/>
            <a:endParaRPr lang="en-US" sz="1400" b="1" dirty="0" smtClean="0">
              <a:effectLst>
                <a:outerShdw blurRad="38100" dist="38100" dir="2700000" algn="tl">
                  <a:srgbClr val="000000">
                    <a:alpha val="43137"/>
                  </a:srgbClr>
                </a:outerShdw>
              </a:effectLst>
            </a:endParaRPr>
          </a:p>
          <a:p>
            <a:pPr algn="ctr"/>
            <a:r>
              <a:rPr lang="en-US" sz="1400" b="1" dirty="0" smtClean="0">
                <a:effectLst>
                  <a:outerShdw blurRad="38100" dist="38100" dir="2700000" algn="tl">
                    <a:srgbClr val="000000">
                      <a:alpha val="43137"/>
                    </a:srgbClr>
                  </a:outerShdw>
                </a:effectLst>
              </a:rPr>
              <a:t>Search Class</a:t>
            </a:r>
          </a:p>
          <a:p>
            <a:pPr algn="ctr"/>
            <a:endParaRPr lang="en-US" sz="1400" b="1" dirty="0" smtClean="0">
              <a:effectLst>
                <a:outerShdw blurRad="38100" dist="38100" dir="2700000" algn="tl">
                  <a:srgbClr val="000000">
                    <a:alpha val="43137"/>
                  </a:srgbClr>
                </a:outerShdw>
              </a:effectLst>
            </a:endParaRPr>
          </a:p>
          <a:p>
            <a:pPr algn="ctr"/>
            <a:endParaRPr lang="en-US" sz="1400" b="1" dirty="0" smtClean="0">
              <a:effectLst>
                <a:outerShdw blurRad="38100" dist="38100" dir="2700000" algn="tl">
                  <a:srgbClr val="000000">
                    <a:alpha val="43137"/>
                  </a:srgbClr>
                </a:outerShdw>
              </a:effectLst>
            </a:endParaRPr>
          </a:p>
          <a:p>
            <a:pPr algn="ctr"/>
            <a:r>
              <a:rPr lang="en-US" sz="1400" b="1" dirty="0" smtClean="0">
                <a:effectLst>
                  <a:outerShdw blurRad="38100" dist="38100" dir="2700000" algn="tl">
                    <a:srgbClr val="000000">
                      <a:alpha val="43137"/>
                    </a:srgbClr>
                  </a:outerShdw>
                </a:effectLst>
              </a:rPr>
              <a:t>Select the Class</a:t>
            </a:r>
          </a:p>
          <a:p>
            <a:pPr algn="ctr"/>
            <a:endParaRPr lang="en-US" sz="1400" b="1" dirty="0" smtClean="0">
              <a:effectLst>
                <a:outerShdw blurRad="38100" dist="38100" dir="2700000" algn="tl">
                  <a:srgbClr val="000000">
                    <a:alpha val="43137"/>
                  </a:srgbClr>
                </a:outerShdw>
              </a:effectLst>
            </a:endParaRPr>
          </a:p>
          <a:p>
            <a:pPr algn="ctr"/>
            <a:endParaRPr lang="en-US" sz="1400" b="1" dirty="0" smtClean="0">
              <a:effectLst>
                <a:outerShdw blurRad="38100" dist="38100" dir="2700000" algn="tl">
                  <a:srgbClr val="000000">
                    <a:alpha val="43137"/>
                  </a:srgbClr>
                </a:outerShdw>
              </a:effectLst>
            </a:endParaRPr>
          </a:p>
          <a:p>
            <a:pPr algn="ctr"/>
            <a:r>
              <a:rPr lang="en-US" sz="1400" b="1" dirty="0" smtClean="0">
                <a:effectLst>
                  <a:outerShdw blurRad="38100" dist="38100" dir="2700000" algn="tl">
                    <a:srgbClr val="000000">
                      <a:alpha val="43137"/>
                    </a:srgbClr>
                  </a:outerShdw>
                </a:effectLst>
              </a:rPr>
              <a:t> Enrollment Info</a:t>
            </a:r>
          </a:p>
        </p:txBody>
      </p:sp>
      <p:sp>
        <p:nvSpPr>
          <p:cNvPr id="9" name="Down Arrow 8"/>
          <p:cNvSpPr/>
          <p:nvPr/>
        </p:nvSpPr>
        <p:spPr>
          <a:xfrm>
            <a:off x="2716012" y="2007917"/>
            <a:ext cx="252248" cy="41370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2716012" y="2626477"/>
            <a:ext cx="252248" cy="41370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2716012" y="1358838"/>
            <a:ext cx="252248" cy="41370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2716012" y="4557468"/>
            <a:ext cx="252248" cy="41370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2716012" y="3945238"/>
            <a:ext cx="252248" cy="41370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2716012" y="3263646"/>
            <a:ext cx="252248" cy="41370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288603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311" y="-599490"/>
            <a:ext cx="10018713" cy="1752599"/>
          </a:xfrm>
        </p:spPr>
        <p:txBody>
          <a:bodyPr/>
          <a:lstStyle/>
          <a:p>
            <a:r>
              <a:rPr lang="en-US" dirty="0" smtClean="0">
                <a:ln w="0"/>
                <a:effectLst>
                  <a:outerShdw blurRad="38100" dist="19050" dir="2700000" algn="tl" rotWithShape="0">
                    <a:schemeClr val="dk1">
                      <a:alpha val="40000"/>
                    </a:schemeClr>
                  </a:outerShdw>
                </a:effectLst>
              </a:rPr>
              <a:t>RESTRICTIONS</a:t>
            </a:r>
            <a:endParaRPr lang="en-US" dirty="0">
              <a:ln w="0"/>
              <a:effectLst>
                <a:outerShdw blurRad="38100" dist="19050" dir="2700000" algn="tl" rotWithShape="0">
                  <a:schemeClr val="dk1">
                    <a:alpha val="40000"/>
                  </a:schemeClr>
                </a:outerShdw>
              </a:effectLst>
            </a:endParaRPr>
          </a:p>
        </p:txBody>
      </p:sp>
      <p:sp>
        <p:nvSpPr>
          <p:cNvPr id="5" name="Rectangle 4"/>
          <p:cNvSpPr/>
          <p:nvPr/>
        </p:nvSpPr>
        <p:spPr>
          <a:xfrm>
            <a:off x="3351352" y="5542939"/>
            <a:ext cx="6096000" cy="1200329"/>
          </a:xfrm>
          <a:prstGeom prst="rect">
            <a:avLst/>
          </a:prstGeom>
          <a:ln w="38100">
            <a:solidFill>
              <a:schemeClr val="accent1">
                <a:lumMod val="75000"/>
              </a:schemeClr>
            </a:solidFill>
          </a:ln>
        </p:spPr>
        <p:txBody>
          <a:bodyPr>
            <a:spAutoFit/>
          </a:bodyPr>
          <a:lstStyle/>
          <a:p>
            <a:pPr algn="ctr"/>
            <a:r>
              <a:rPr lang="en-US" dirty="0" smtClean="0">
                <a:ln w="0"/>
                <a:effectLst>
                  <a:outerShdw blurRad="38100" dist="19050" dir="2700000" algn="tl" rotWithShape="0">
                    <a:schemeClr val="dk1">
                      <a:alpha val="40000"/>
                    </a:schemeClr>
                  </a:outerShdw>
                </a:effectLst>
              </a:rPr>
              <a:t>All SE courses are initially restricted to SE students and other programs that require certain SE courses. Please be sure to enroll and secure your seat in SE courses as soon as you can before restrictions lift and seats are opened up to non-majors. </a:t>
            </a:r>
          </a:p>
        </p:txBody>
      </p:sp>
      <p:pic>
        <p:nvPicPr>
          <p:cNvPr id="4" name="Picture 3"/>
          <p:cNvPicPr>
            <a:picLocks noChangeAspect="1"/>
          </p:cNvPicPr>
          <p:nvPr/>
        </p:nvPicPr>
        <p:blipFill>
          <a:blip r:embed="rId2"/>
          <a:stretch>
            <a:fillRect/>
          </a:stretch>
        </p:blipFill>
        <p:spPr>
          <a:xfrm>
            <a:off x="2959330" y="764771"/>
            <a:ext cx="6880044" cy="4680738"/>
          </a:xfrm>
          <a:prstGeom prst="rect">
            <a:avLst/>
          </a:prstGeom>
        </p:spPr>
      </p:pic>
      <p:sp>
        <p:nvSpPr>
          <p:cNvPr id="8" name="TextBox 7"/>
          <p:cNvSpPr txBox="1"/>
          <p:nvPr/>
        </p:nvSpPr>
        <p:spPr>
          <a:xfrm>
            <a:off x="5968538" y="4281055"/>
            <a:ext cx="2410691" cy="369332"/>
          </a:xfrm>
          <a:prstGeom prst="rect">
            <a:avLst/>
          </a:prstGeom>
          <a:solidFill>
            <a:schemeClr val="accent1">
              <a:lumMod val="60000"/>
              <a:lumOff val="40000"/>
            </a:schemeClr>
          </a:solidFill>
        </p:spPr>
        <p:txBody>
          <a:bodyPr wrap="square" rtlCol="0">
            <a:spAutoFit/>
          </a:bodyPr>
          <a:lstStyle/>
          <a:p>
            <a:r>
              <a:rPr lang="en-US" dirty="0" smtClean="0"/>
              <a:t>You are SOFTENG-BS!</a:t>
            </a:r>
            <a:endParaRPr lang="en-US" dirty="0"/>
          </a:p>
        </p:txBody>
      </p:sp>
    </p:spTree>
    <p:extLst>
      <p:ext uri="{BB962C8B-B14F-4D97-AF65-F5344CB8AC3E}">
        <p14:creationId xmlns:p14="http://schemas.microsoft.com/office/powerpoint/2010/main" val="2900043649"/>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restrictions</a:t>
            </a:r>
            <a:endParaRPr lang="en-US" dirty="0"/>
          </a:p>
        </p:txBody>
      </p:sp>
      <p:sp>
        <p:nvSpPr>
          <p:cNvPr id="3" name="Text Placeholder 2"/>
          <p:cNvSpPr>
            <a:spLocks noGrp="1"/>
          </p:cNvSpPr>
          <p:nvPr>
            <p:ph type="body" idx="1"/>
          </p:nvPr>
        </p:nvSpPr>
        <p:spPr>
          <a:xfrm>
            <a:off x="1484311" y="1862137"/>
            <a:ext cx="4607188" cy="576262"/>
          </a:xfrm>
        </p:spPr>
        <p:txBody>
          <a:bodyPr/>
          <a:lstStyle/>
          <a:p>
            <a:r>
              <a:rPr lang="en-US" dirty="0" smtClean="0"/>
              <a:t>RIT </a:t>
            </a:r>
            <a:r>
              <a:rPr lang="en-US" dirty="0" smtClean="0"/>
              <a:t>Global Campuses</a:t>
            </a:r>
            <a:r>
              <a:rPr lang="en-US" dirty="0" smtClean="0"/>
              <a:t>	</a:t>
            </a:r>
            <a:endParaRPr lang="en-US" dirty="0"/>
          </a:p>
        </p:txBody>
      </p:sp>
      <p:pic>
        <p:nvPicPr>
          <p:cNvPr id="8" name="Picture 7"/>
          <p:cNvPicPr>
            <a:picLocks noChangeAspect="1"/>
          </p:cNvPicPr>
          <p:nvPr/>
        </p:nvPicPr>
        <p:blipFill>
          <a:blip r:embed="rId2"/>
          <a:stretch>
            <a:fillRect/>
          </a:stretch>
        </p:blipFill>
        <p:spPr>
          <a:xfrm>
            <a:off x="1716879" y="2438399"/>
            <a:ext cx="9553575" cy="5343525"/>
          </a:xfrm>
          <a:prstGeom prst="rect">
            <a:avLst/>
          </a:prstGeom>
        </p:spPr>
      </p:pic>
    </p:spTree>
    <p:extLst>
      <p:ext uri="{BB962C8B-B14F-4D97-AF65-F5344CB8AC3E}">
        <p14:creationId xmlns:p14="http://schemas.microsoft.com/office/powerpoint/2010/main" val="38647085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restrictions</a:t>
            </a:r>
            <a:endParaRPr lang="en-US" dirty="0"/>
          </a:p>
        </p:txBody>
      </p:sp>
      <p:sp>
        <p:nvSpPr>
          <p:cNvPr id="5" name="Text Placeholder 4"/>
          <p:cNvSpPr>
            <a:spLocks noGrp="1"/>
          </p:cNvSpPr>
          <p:nvPr>
            <p:ph type="body" sz="quarter" idx="3"/>
          </p:nvPr>
        </p:nvSpPr>
        <p:spPr>
          <a:xfrm>
            <a:off x="1484311" y="2053046"/>
            <a:ext cx="7884613" cy="576262"/>
          </a:xfrm>
        </p:spPr>
        <p:txBody>
          <a:bodyPr/>
          <a:lstStyle/>
          <a:p>
            <a:r>
              <a:rPr lang="en-US" dirty="0" smtClean="0"/>
              <a:t>NTID Supported Students only</a:t>
            </a:r>
            <a:endParaRPr lang="en-US" dirty="0"/>
          </a:p>
        </p:txBody>
      </p:sp>
      <p:pic>
        <p:nvPicPr>
          <p:cNvPr id="8" name="Picture 7"/>
          <p:cNvPicPr>
            <a:picLocks noChangeAspect="1"/>
          </p:cNvPicPr>
          <p:nvPr/>
        </p:nvPicPr>
        <p:blipFill>
          <a:blip r:embed="rId2"/>
          <a:stretch>
            <a:fillRect/>
          </a:stretch>
        </p:blipFill>
        <p:spPr>
          <a:xfrm>
            <a:off x="1716879" y="2629308"/>
            <a:ext cx="9553575" cy="5248275"/>
          </a:xfrm>
          <a:prstGeom prst="rect">
            <a:avLst/>
          </a:prstGeom>
        </p:spPr>
      </p:pic>
    </p:spTree>
    <p:extLst>
      <p:ext uri="{BB962C8B-B14F-4D97-AF65-F5344CB8AC3E}">
        <p14:creationId xmlns:p14="http://schemas.microsoft.com/office/powerpoint/2010/main" val="9320428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8CE50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872663" cy="6858000"/>
          </a:xfrm>
          <a:prstGeom prst="rect">
            <a:avLst/>
          </a:prstGeom>
        </p:spPr>
      </p:pic>
      <p:sp>
        <p:nvSpPr>
          <p:cNvPr id="5" name="TextBox 4"/>
          <p:cNvSpPr txBox="1"/>
          <p:nvPr/>
        </p:nvSpPr>
        <p:spPr>
          <a:xfrm>
            <a:off x="10210800" y="88900"/>
            <a:ext cx="1714500" cy="1200329"/>
          </a:xfrm>
          <a:prstGeom prst="rect">
            <a:avLst/>
          </a:prstGeom>
          <a:noFill/>
        </p:spPr>
        <p:txBody>
          <a:bodyPr wrap="square" rtlCol="0">
            <a:spAutoFit/>
          </a:bodyPr>
          <a:lstStyle/>
          <a:p>
            <a:r>
              <a:rPr lang="en-US" sz="3600" b="1" dirty="0" smtClean="0">
                <a:ln w="0"/>
                <a:effectLst>
                  <a:outerShdw blurRad="38100" dist="19050" dir="2700000" algn="tl" rotWithShape="0">
                    <a:schemeClr val="dk1">
                      <a:alpha val="40000"/>
                    </a:schemeClr>
                  </a:outerShdw>
                </a:effectLst>
              </a:rPr>
              <a:t>How to Enroll </a:t>
            </a:r>
            <a:endParaRPr lang="en-US" sz="3600" b="1" dirty="0">
              <a:ln w="0"/>
              <a:effectLst>
                <a:outerShdw blurRad="38100" dist="19050" dir="2700000" algn="tl" rotWithShape="0">
                  <a:schemeClr val="dk1">
                    <a:alpha val="40000"/>
                  </a:schemeClr>
                </a:outerShdw>
              </a:effectLst>
            </a:endParaRPr>
          </a:p>
        </p:txBody>
      </p:sp>
      <p:pic>
        <p:nvPicPr>
          <p:cNvPr id="2" name="how to enroll">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763250" y="6134100"/>
            <a:ext cx="609600" cy="609600"/>
          </a:xfrm>
          <a:prstGeom prst="rect">
            <a:avLst/>
          </a:prstGeom>
        </p:spPr>
      </p:pic>
      <p:sp>
        <p:nvSpPr>
          <p:cNvPr id="4" name="TextBox 3"/>
          <p:cNvSpPr txBox="1"/>
          <p:nvPr/>
        </p:nvSpPr>
        <p:spPr>
          <a:xfrm>
            <a:off x="0" y="5515570"/>
            <a:ext cx="9872663" cy="923330"/>
          </a:xfrm>
          <a:prstGeom prst="rect">
            <a:avLst/>
          </a:prstGeom>
          <a:solidFill>
            <a:schemeClr val="bg1">
              <a:lumMod val="95000"/>
            </a:schemeClr>
          </a:solidFill>
        </p:spPr>
        <p:txBody>
          <a:bodyPr wrap="square" rtlCol="0">
            <a:spAutoFit/>
          </a:bodyPr>
          <a:lstStyle/>
          <a:p>
            <a:r>
              <a:rPr lang="en-US" b="1" dirty="0"/>
              <a:t>Start of by selecting enroll and search, on the left hand side select shopping cart, select the class you want to add to your schedule, hit enroll, hit yes, and you have successfully put that class on your schedule</a:t>
            </a:r>
          </a:p>
        </p:txBody>
      </p:sp>
      <p:sp>
        <p:nvSpPr>
          <p:cNvPr id="6" name="Rectangle 5"/>
          <p:cNvSpPr/>
          <p:nvPr/>
        </p:nvSpPr>
        <p:spPr>
          <a:xfrm>
            <a:off x="10330962" y="4765376"/>
            <a:ext cx="1594338" cy="1015663"/>
          </a:xfrm>
          <a:prstGeom prst="rect">
            <a:avLst/>
          </a:prstGeom>
        </p:spPr>
        <p:txBody>
          <a:bodyPr wrap="square">
            <a:spAutoFit/>
          </a:bodyPr>
          <a:lstStyle/>
          <a:p>
            <a:r>
              <a:rPr lang="en-US" dirty="0">
                <a:solidFill>
                  <a:srgbClr val="FF0000"/>
                </a:solidFill>
              </a:rPr>
              <a:t>Please click to learn more</a:t>
            </a:r>
          </a:p>
          <a:p>
            <a:r>
              <a:rPr lang="en-US" sz="2400" b="1" dirty="0">
                <a:solidFill>
                  <a:srgbClr val="FF0000"/>
                </a:solidFill>
                <a:sym typeface="Symbol" panose="05050102010706020507" pitchFamily="18" charset="2"/>
              </a:rPr>
              <a:t>         </a:t>
            </a:r>
            <a:endParaRPr lang="en-US" sz="2400" b="1" dirty="0">
              <a:solidFill>
                <a:srgbClr val="FF0000"/>
              </a:solidFill>
            </a:endParaRPr>
          </a:p>
        </p:txBody>
      </p:sp>
    </p:spTree>
    <p:extLst>
      <p:ext uri="{BB962C8B-B14F-4D97-AF65-F5344CB8AC3E}">
        <p14:creationId xmlns:p14="http://schemas.microsoft.com/office/powerpoint/2010/main" val="3679593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48" fill="hold"/>
                                        <p:tgtEl>
                                          <p:spTgt spid="2"/>
                                        </p:tgtEl>
                                      </p:cBhvr>
                                    </p:cmd>
                                  </p:childTnLst>
                                </p:cTn>
                              </p:par>
                              <p:par>
                                <p:cTn id="7" presetID="1" presetClass="mediacall" presetSubtype="0" fill="hold" nodeType="withEffect">
                                  <p:stCondLst>
                                    <p:cond delay="0"/>
                                  </p:stCondLst>
                                  <p:childTnLst>
                                    <p:cmd type="call" cmd="playFrom(0.0)">
                                      <p:cBhvr>
                                        <p:cTn id="8" dur="15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71154" y="843407"/>
            <a:ext cx="4848305" cy="285355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spcAft>
                <a:spcPts val="600"/>
              </a:spcAft>
            </a:pPr>
            <a:r>
              <a:rPr lang="en-US" dirty="0">
                <a:latin typeface="Calibri" panose="020F0502020204030204" pitchFamily="34" charset="0"/>
                <a:ea typeface="Times New Roman" panose="02020603050405020304" pitchFamily="18" charset="0"/>
                <a:cs typeface="Times New Roman" panose="02020603050405020304" pitchFamily="18" charset="0"/>
              </a:rPr>
              <a:t>If a class is full, you may be able to add yourself to a wait list in case seats become available in the future, as long as the particular course has an active wait list that is not yet full. </a:t>
            </a:r>
          </a:p>
        </p:txBody>
      </p:sp>
      <p:sp>
        <p:nvSpPr>
          <p:cNvPr id="5" name="Rounded Rectangle 4"/>
          <p:cNvSpPr/>
          <p:nvPr/>
        </p:nvSpPr>
        <p:spPr>
          <a:xfrm>
            <a:off x="6030419" y="843407"/>
            <a:ext cx="5517147" cy="285355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spcAft>
                <a:spcPts val="600"/>
              </a:spcAft>
            </a:pPr>
            <a:r>
              <a:rPr lang="en-US" dirty="0">
                <a:latin typeface="Calibri" panose="020F0502020204030204" pitchFamily="34" charset="0"/>
                <a:ea typeface="Times New Roman" panose="02020603050405020304" pitchFamily="18" charset="0"/>
                <a:cs typeface="Times New Roman" panose="02020603050405020304" pitchFamily="18" charset="0"/>
              </a:rPr>
              <a:t>When you enroll in a class, select the </a:t>
            </a:r>
            <a:r>
              <a:rPr lang="en-US" i="1" dirty="0">
                <a:latin typeface="Calibri" panose="020F0502020204030204" pitchFamily="34" charset="0"/>
                <a:ea typeface="Times New Roman" panose="02020603050405020304" pitchFamily="18" charset="0"/>
                <a:cs typeface="Times New Roman" panose="02020603050405020304" pitchFamily="18" charset="0"/>
              </a:rPr>
              <a:t>Wait List Class if Full </a:t>
            </a:r>
            <a:r>
              <a:rPr lang="en-US" dirty="0">
                <a:latin typeface="Calibri" panose="020F0502020204030204" pitchFamily="34" charset="0"/>
                <a:ea typeface="Times New Roman" panose="02020603050405020304" pitchFamily="18" charset="0"/>
                <a:cs typeface="Times New Roman" panose="02020603050405020304" pitchFamily="18" charset="0"/>
              </a:rPr>
              <a:t>checkbox when adding a class to your shopping cart</a:t>
            </a:r>
            <a:r>
              <a:rPr lang="en-US" dirty="0" smtClean="0">
                <a:latin typeface="Calibri" panose="020F0502020204030204" pitchFamily="34" charset="0"/>
                <a:ea typeface="Times New Roman" panose="02020603050405020304" pitchFamily="18" charset="0"/>
                <a:cs typeface="Times New Roman" panose="02020603050405020304" pitchFamily="18" charset="0"/>
              </a:rPr>
              <a:t>. </a:t>
            </a:r>
            <a:r>
              <a:rPr lang="en-US" dirty="0">
                <a:latin typeface="Calibri" panose="020F0502020204030204" pitchFamily="34" charset="0"/>
                <a:ea typeface="Times New Roman" panose="02020603050405020304" pitchFamily="18" charset="0"/>
                <a:cs typeface="Times New Roman" panose="02020603050405020304" pitchFamily="18" charset="0"/>
              </a:rPr>
              <a:t>You will be assigned a number that shows your position on the wait list. </a:t>
            </a:r>
          </a:p>
        </p:txBody>
      </p:sp>
      <p:sp>
        <p:nvSpPr>
          <p:cNvPr id="6" name="Rounded Rectangle 5"/>
          <p:cNvSpPr/>
          <p:nvPr/>
        </p:nvSpPr>
        <p:spPr>
          <a:xfrm>
            <a:off x="6030418" y="3803407"/>
            <a:ext cx="5517148" cy="305459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spcAft>
                <a:spcPts val="600"/>
              </a:spcAft>
            </a:pPr>
            <a:r>
              <a:rPr lang="en-US" dirty="0">
                <a:latin typeface="Calibri" panose="020F0502020204030204" pitchFamily="34" charset="0"/>
                <a:ea typeface="Times New Roman" panose="02020603050405020304" pitchFamily="18" charset="0"/>
                <a:cs typeface="Times New Roman" panose="02020603050405020304" pitchFamily="18" charset="0"/>
              </a:rPr>
              <a:t>Placing your name on a wait list does not guarantee you will be enrolled in that class, but it helps your chances</a:t>
            </a:r>
            <a:r>
              <a:rPr lang="en-US" dirty="0">
                <a:latin typeface="Calibri" panose="020F0502020204030204" pitchFamily="34" charset="0"/>
                <a:ea typeface="Times New Roman" panose="02020603050405020304" pitchFamily="18" charset="0"/>
                <a:cs typeface="Times New Roman" panose="02020603050405020304" pitchFamily="18" charset="0"/>
              </a:rPr>
              <a:t>.</a:t>
            </a:r>
          </a:p>
          <a:p>
            <a:pPr algn="ctr">
              <a:spcAft>
                <a:spcPts val="600"/>
              </a:spcAft>
            </a:pPr>
            <a:r>
              <a:rPr lang="en-US" dirty="0">
                <a:latin typeface="Calibri" panose="020F0502020204030204" pitchFamily="34" charset="0"/>
                <a:ea typeface="Times New Roman" panose="02020603050405020304" pitchFamily="18" charset="0"/>
                <a:cs typeface="Times New Roman" panose="02020603050405020304" pitchFamily="18" charset="0"/>
              </a:rPr>
              <a:t>We recommend enrolling in a back-up class and then using the swap feature to waitlist your preferred class. You cannot set up a swap once you are already on a waitlist without losing your place in line</a:t>
            </a:r>
            <a:r>
              <a:rPr lang="en-US" dirty="0">
                <a:latin typeface="Calibri" panose="020F0502020204030204" pitchFamily="34" charset="0"/>
                <a:ea typeface="Times New Roman" panose="02020603050405020304" pitchFamily="18" charset="0"/>
                <a:cs typeface="Times New Roman" panose="02020603050405020304" pitchFamily="18" charset="0"/>
              </a:rPr>
              <a:t>.</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ounded Rectangle 6"/>
          <p:cNvSpPr/>
          <p:nvPr/>
        </p:nvSpPr>
        <p:spPr>
          <a:xfrm>
            <a:off x="1071154" y="3803407"/>
            <a:ext cx="4848304" cy="305459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latin typeface="Calibri" panose="020F0502020204030204" pitchFamily="34" charset="0"/>
                <a:ea typeface="Times New Roman" panose="02020603050405020304" pitchFamily="18" charset="0"/>
                <a:cs typeface="Times New Roman" panose="02020603050405020304" pitchFamily="18" charset="0"/>
              </a:rPr>
              <a:t>If </a:t>
            </a:r>
            <a:r>
              <a:rPr lang="en-US" dirty="0">
                <a:latin typeface="Calibri" panose="020F0502020204030204" pitchFamily="34" charset="0"/>
                <a:ea typeface="Times New Roman" panose="02020603050405020304" pitchFamily="18" charset="0"/>
                <a:cs typeface="Times New Roman" panose="02020603050405020304" pitchFamily="18" charset="0"/>
              </a:rPr>
              <a:t>you are going to add yourself to the wait list for a course, please be sure that you have cleared all time conflicts and maximum course units allowed*, otherwise the wait list cannot automatically enroll you should you be the next in line for an open seat. </a:t>
            </a:r>
            <a:endParaRPr lang="en-US" dirty="0"/>
          </a:p>
        </p:txBody>
      </p:sp>
      <p:sp>
        <p:nvSpPr>
          <p:cNvPr id="9" name="TextBox 8"/>
          <p:cNvSpPr txBox="1"/>
          <p:nvPr/>
        </p:nvSpPr>
        <p:spPr>
          <a:xfrm>
            <a:off x="4507696" y="57420"/>
            <a:ext cx="3238579" cy="707886"/>
          </a:xfrm>
          <a:prstGeom prst="rect">
            <a:avLst/>
          </a:prstGeom>
          <a:noFill/>
        </p:spPr>
        <p:txBody>
          <a:bodyPr wrap="square" rtlCol="0">
            <a:spAutoFit/>
          </a:bodyPr>
          <a:lstStyle/>
          <a:p>
            <a:pPr algn="ctr"/>
            <a:r>
              <a:rPr lang="en-US" sz="4000" b="1" dirty="0" smtClean="0">
                <a:ln w="0"/>
                <a:effectLst>
                  <a:outerShdw blurRad="38100" dist="19050" dir="2700000" algn="tl" rotWithShape="0">
                    <a:schemeClr val="dk1">
                      <a:alpha val="40000"/>
                    </a:schemeClr>
                  </a:outerShdw>
                </a:effectLst>
              </a:rPr>
              <a:t>WAITLISTS</a:t>
            </a:r>
            <a:endParaRPr lang="en-US" sz="4000" b="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9694426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71154" y="3803407"/>
            <a:ext cx="4848304" cy="305459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latin typeface="Calibri" panose="020F0502020204030204" pitchFamily="34" charset="0"/>
                <a:ea typeface="Times New Roman" panose="02020603050405020304" pitchFamily="18" charset="0"/>
                <a:cs typeface="Times New Roman" panose="02020603050405020304" pitchFamily="18" charset="0"/>
              </a:rPr>
              <a:t>If </a:t>
            </a:r>
            <a:r>
              <a:rPr lang="en-US" dirty="0">
                <a:latin typeface="Calibri" panose="020F0502020204030204" pitchFamily="34" charset="0"/>
                <a:ea typeface="Times New Roman" panose="02020603050405020304" pitchFamily="18" charset="0"/>
                <a:cs typeface="Times New Roman" panose="02020603050405020304" pitchFamily="18" charset="0"/>
              </a:rPr>
              <a:t>you are going to add yourself to the wait list for a course, please be sure that you have cleared all time conflicts and maximum course units allowed*, otherwise the wait list cannot automatically enroll you should you be the next in line for an open seat. </a:t>
            </a:r>
            <a:endParaRPr lang="en-US" dirty="0"/>
          </a:p>
        </p:txBody>
      </p:sp>
      <p:sp>
        <p:nvSpPr>
          <p:cNvPr id="9" name="TextBox 8"/>
          <p:cNvSpPr txBox="1"/>
          <p:nvPr/>
        </p:nvSpPr>
        <p:spPr>
          <a:xfrm>
            <a:off x="4507696" y="57420"/>
            <a:ext cx="3238579" cy="707886"/>
          </a:xfrm>
          <a:prstGeom prst="rect">
            <a:avLst/>
          </a:prstGeom>
          <a:noFill/>
        </p:spPr>
        <p:txBody>
          <a:bodyPr wrap="square" rtlCol="0">
            <a:spAutoFit/>
          </a:bodyPr>
          <a:lstStyle/>
          <a:p>
            <a:pPr algn="ctr"/>
            <a:r>
              <a:rPr lang="en-US" sz="4000" b="1" dirty="0" smtClean="0">
                <a:ln w="0"/>
                <a:effectLst>
                  <a:outerShdw blurRad="38100" dist="19050" dir="2700000" algn="tl" rotWithShape="0">
                    <a:schemeClr val="dk1">
                      <a:alpha val="40000"/>
                    </a:schemeClr>
                  </a:outerShdw>
                </a:effectLst>
              </a:rPr>
              <a:t>WAITLISTS</a:t>
            </a:r>
            <a:endParaRPr lang="en-US" sz="4000" b="1" dirty="0">
              <a:ln w="0"/>
              <a:effectLst>
                <a:outerShdw blurRad="38100" dist="19050" dir="2700000" algn="tl" rotWithShape="0">
                  <a:schemeClr val="dk1">
                    <a:alpha val="40000"/>
                  </a:schemeClr>
                </a:outerShdw>
              </a:effectLst>
            </a:endParaRPr>
          </a:p>
        </p:txBody>
      </p:sp>
      <p:sp>
        <p:nvSpPr>
          <p:cNvPr id="2" name="TextBox 1"/>
          <p:cNvSpPr txBox="1"/>
          <p:nvPr/>
        </p:nvSpPr>
        <p:spPr>
          <a:xfrm>
            <a:off x="4885508" y="966650"/>
            <a:ext cx="7720149" cy="3539430"/>
          </a:xfrm>
          <a:prstGeom prst="rect">
            <a:avLst/>
          </a:prstGeom>
          <a:noFill/>
        </p:spPr>
        <p:txBody>
          <a:bodyPr wrap="square" rtlCol="0">
            <a:spAutoFit/>
          </a:bodyPr>
          <a:lstStyle/>
          <a:p>
            <a:r>
              <a:rPr lang="en-US" sz="3200" dirty="0" smtClean="0"/>
              <a:t>Reasons a waitlist will not work: </a:t>
            </a:r>
          </a:p>
          <a:p>
            <a:endParaRPr lang="en-US" sz="3200" dirty="0"/>
          </a:p>
          <a:p>
            <a:pPr marL="2628900" lvl="5" indent="-342900">
              <a:buAutoNum type="arabicPeriod"/>
            </a:pPr>
            <a:r>
              <a:rPr lang="en-US" sz="3200" dirty="0" smtClean="0"/>
              <a:t>You are already enrolled in the SAME course number</a:t>
            </a:r>
          </a:p>
          <a:p>
            <a:pPr marL="2628900" lvl="5" indent="-342900">
              <a:buAutoNum type="arabicPeriod"/>
            </a:pPr>
            <a:r>
              <a:rPr lang="en-US" sz="3200" dirty="0" smtClean="0"/>
              <a:t>You have a time conflict</a:t>
            </a:r>
          </a:p>
          <a:p>
            <a:pPr marL="2628900" lvl="5" indent="-342900">
              <a:buAutoNum type="arabicPeriod"/>
            </a:pPr>
            <a:r>
              <a:rPr lang="en-US" sz="3200" dirty="0" smtClean="0"/>
              <a:t>Adding this course would exceed 18 credit hours</a:t>
            </a:r>
            <a:endParaRPr lang="en-US" sz="3200" dirty="0"/>
          </a:p>
        </p:txBody>
      </p:sp>
    </p:spTree>
    <p:extLst>
      <p:ext uri="{BB962C8B-B14F-4D97-AF65-F5344CB8AC3E}">
        <p14:creationId xmlns:p14="http://schemas.microsoft.com/office/powerpoint/2010/main" val="1749916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500"/>
                                  </p:stCondLst>
                                  <p:childTnLst>
                                    <p:animScale>
                                      <p:cBhvr>
                                        <p:cTn id="6" dur="4000" fill="hold"/>
                                        <p:tgtEl>
                                          <p:spTgt spid="7"/>
                                        </p:tgtEl>
                                      </p:cBhvr>
                                      <p:by x="150000" y="150000"/>
                                    </p:animScale>
                                  </p:childTnLst>
                                </p:cTn>
                              </p:par>
                              <p:par>
                                <p:cTn id="7" presetID="2" presetClass="entr" presetSubtype="6" fill="hold" grpId="0" nodeType="withEffect">
                                  <p:stCondLst>
                                    <p:cond delay="50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1500" fill="hold"/>
                                        <p:tgtEl>
                                          <p:spTgt spid="2"/>
                                        </p:tgtEl>
                                        <p:attrNameLst>
                                          <p:attrName>ppt_x</p:attrName>
                                        </p:attrNameLst>
                                      </p:cBhvr>
                                      <p:tavLst>
                                        <p:tav tm="0">
                                          <p:val>
                                            <p:strVal val="1+#ppt_w/2"/>
                                          </p:val>
                                        </p:tav>
                                        <p:tav tm="100000">
                                          <p:val>
                                            <p:strVal val="#ppt_x"/>
                                          </p:val>
                                        </p:tav>
                                      </p:tavLst>
                                    </p:anim>
                                    <p:anim calcmode="lin" valueType="num">
                                      <p:cBhvr additive="base">
                                        <p:cTn id="10"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10747" y="1075133"/>
            <a:ext cx="2953871" cy="4867040"/>
          </a:xfrm>
          <a:ln>
            <a:solidFill>
              <a:schemeClr val="accent1"/>
            </a:solidFill>
          </a:ln>
        </p:spPr>
        <p:txBody>
          <a:bodyPr>
            <a:normAutofit fontScale="62500" lnSpcReduction="20000"/>
          </a:bodyPr>
          <a:lstStyle/>
          <a:p>
            <a:endParaRPr lang="en-US" dirty="0" smtClean="0"/>
          </a:p>
          <a:p>
            <a:pPr marL="0" indent="0">
              <a:buNone/>
            </a:pPr>
            <a:r>
              <a:rPr lang="en-US" b="1" dirty="0" smtClean="0">
                <a:ln w="0"/>
                <a:effectLst>
                  <a:outerShdw blurRad="38100" dist="19050" dir="2700000" algn="tl" rotWithShape="0">
                    <a:schemeClr val="dk1">
                      <a:alpha val="40000"/>
                    </a:schemeClr>
                  </a:outerShdw>
                </a:effectLst>
                <a:latin typeface="Constantia" panose="02030602050306030303" pitchFamily="18" charset="0"/>
              </a:rPr>
              <a:t>NOTE:</a:t>
            </a:r>
            <a:endParaRPr lang="en-US" b="1" dirty="0">
              <a:ln w="0"/>
              <a:effectLst>
                <a:outerShdw blurRad="38100" dist="19050" dir="2700000" algn="tl" rotWithShape="0">
                  <a:schemeClr val="dk1">
                    <a:alpha val="40000"/>
                  </a:schemeClr>
                </a:outerShdw>
              </a:effectLst>
              <a:latin typeface="Constantia" panose="02030602050306030303" pitchFamily="18" charset="0"/>
            </a:endParaRPr>
          </a:p>
          <a:p>
            <a:r>
              <a:rPr lang="en-US" dirty="0" smtClean="0">
                <a:latin typeface="Constantia" panose="02030602050306030303" pitchFamily="18" charset="0"/>
              </a:rPr>
              <a:t>After </a:t>
            </a:r>
            <a:r>
              <a:rPr lang="en-US" dirty="0">
                <a:latin typeface="Constantia" panose="02030602050306030303" pitchFamily="18" charset="0"/>
              </a:rPr>
              <a:t>you click </a:t>
            </a:r>
            <a:r>
              <a:rPr lang="en-US" i="1" dirty="0">
                <a:latin typeface="Constantia" panose="02030602050306030303" pitchFamily="18" charset="0"/>
              </a:rPr>
              <a:t>Finish Swapping</a:t>
            </a:r>
            <a:r>
              <a:rPr lang="en-US" dirty="0">
                <a:latin typeface="Constantia" panose="02030602050306030303" pitchFamily="18" charset="0"/>
              </a:rPr>
              <a:t>, you may receive a message confirming the class has been replaced successfully. However, if the class has a wait list, the message will indicate your position in the wait list line.  If the class is closed or you do not have the prerequisites, the message will indicate that you cannot make the swap.</a:t>
            </a:r>
          </a:p>
          <a:p>
            <a:r>
              <a:rPr lang="en-US" dirty="0" smtClean="0">
                <a:latin typeface="Constantia" panose="02030602050306030303" pitchFamily="18" charset="0"/>
              </a:rPr>
              <a:t>If </a:t>
            </a:r>
            <a:r>
              <a:rPr lang="en-US" dirty="0">
                <a:latin typeface="Constantia" panose="02030602050306030303" pitchFamily="18" charset="0"/>
              </a:rPr>
              <a:t>the swap was made, your updated schedule will be displayed when you click </a:t>
            </a:r>
            <a:r>
              <a:rPr lang="en-US" i="1" dirty="0">
                <a:latin typeface="Constantia" panose="02030602050306030303" pitchFamily="18" charset="0"/>
              </a:rPr>
              <a:t>My Class Schedule</a:t>
            </a:r>
            <a:r>
              <a:rPr lang="en-US" dirty="0">
                <a:latin typeface="Constantia" panose="02030602050306030303" pitchFamily="18" charset="0"/>
              </a:rPr>
              <a:t>. If you set up a swap to a class with a wait list, it will show you are still enrolled in the original class and on the wait list for the new class</a:t>
            </a:r>
            <a:r>
              <a:rPr lang="en-US" dirty="0" smtClean="0">
                <a:latin typeface="Constantia" panose="02030602050306030303" pitchFamily="18" charset="0"/>
              </a:rPr>
              <a:t>.</a:t>
            </a:r>
            <a:endParaRPr lang="en-US" dirty="0">
              <a:latin typeface="Constantia" panose="02030602050306030303" pitchFamily="18" charset="0"/>
            </a:endParaRPr>
          </a:p>
        </p:txBody>
      </p:sp>
      <p:sp>
        <p:nvSpPr>
          <p:cNvPr id="4" name="TextBox 3"/>
          <p:cNvSpPr txBox="1"/>
          <p:nvPr/>
        </p:nvSpPr>
        <p:spPr>
          <a:xfrm>
            <a:off x="1492622" y="0"/>
            <a:ext cx="7745506" cy="7263527"/>
          </a:xfrm>
          <a:prstGeom prst="rect">
            <a:avLst/>
          </a:prstGeom>
          <a:noFill/>
        </p:spPr>
        <p:txBody>
          <a:bodyPr wrap="square" rtlCol="0">
            <a:spAutoFit/>
          </a:bodyPr>
          <a:lstStyle/>
          <a:p>
            <a:pPr algn="ctr"/>
            <a:r>
              <a:rPr lang="en-US" sz="1600" dirty="0" smtClean="0">
                <a:latin typeface="Constantia" panose="02030602050306030303" pitchFamily="18" charset="0"/>
              </a:rPr>
              <a:t>SIS    </a:t>
            </a:r>
          </a:p>
          <a:p>
            <a:pPr algn="ctr"/>
            <a:endParaRPr lang="en-US" sz="1600" dirty="0" smtClean="0">
              <a:latin typeface="Constantia" panose="02030602050306030303" pitchFamily="18" charset="0"/>
            </a:endParaRPr>
          </a:p>
          <a:p>
            <a:pPr algn="ctr"/>
            <a:r>
              <a:rPr lang="en-US" sz="1600" dirty="0" smtClean="0">
                <a:latin typeface="Constantia" panose="02030602050306030303" pitchFamily="18" charset="0"/>
              </a:rPr>
              <a:t>      </a:t>
            </a:r>
          </a:p>
          <a:p>
            <a:pPr algn="ctr"/>
            <a:r>
              <a:rPr lang="en-US" sz="1600" dirty="0" smtClean="0">
                <a:latin typeface="Constantia" panose="02030602050306030303" pitchFamily="18" charset="0"/>
              </a:rPr>
              <a:t>Enroll and Search        </a:t>
            </a:r>
          </a:p>
          <a:p>
            <a:pPr algn="ctr"/>
            <a:endParaRPr lang="en-US" sz="1600" dirty="0">
              <a:latin typeface="Constantia" panose="02030602050306030303" pitchFamily="18" charset="0"/>
            </a:endParaRPr>
          </a:p>
          <a:p>
            <a:pPr algn="ctr"/>
            <a:r>
              <a:rPr lang="en-US" sz="1600" dirty="0" smtClean="0">
                <a:latin typeface="Constantia" panose="02030602050306030303" pitchFamily="18" charset="0"/>
              </a:rPr>
              <a:t>        </a:t>
            </a:r>
          </a:p>
          <a:p>
            <a:pPr algn="ctr"/>
            <a:r>
              <a:rPr lang="en-US" sz="1600" dirty="0" smtClean="0">
                <a:latin typeface="Constantia" panose="02030602050306030303" pitchFamily="18" charset="0"/>
              </a:rPr>
              <a:t>Swap Classes      </a:t>
            </a:r>
          </a:p>
          <a:p>
            <a:pPr algn="ctr"/>
            <a:endParaRPr lang="en-US" sz="1600" dirty="0">
              <a:latin typeface="Constantia" panose="02030602050306030303" pitchFamily="18" charset="0"/>
            </a:endParaRPr>
          </a:p>
          <a:p>
            <a:pPr algn="ctr"/>
            <a:r>
              <a:rPr lang="en-US" sz="1600" dirty="0" smtClean="0">
                <a:latin typeface="Constantia" panose="02030602050306030303" pitchFamily="18" charset="0"/>
              </a:rPr>
              <a:t>                            </a:t>
            </a:r>
          </a:p>
          <a:p>
            <a:pPr algn="ctr"/>
            <a:r>
              <a:rPr lang="en-US" sz="1600" dirty="0" smtClean="0">
                <a:latin typeface="Constantia" panose="02030602050306030303" pitchFamily="18" charset="0"/>
              </a:rPr>
              <a:t>Select Term  </a:t>
            </a:r>
            <a:r>
              <a:rPr lang="en-US" sz="1600" dirty="0">
                <a:latin typeface="Constantia" panose="02030602050306030303" pitchFamily="18" charset="0"/>
              </a:rPr>
              <a:t> </a:t>
            </a:r>
            <a:r>
              <a:rPr lang="en-US" sz="1600" dirty="0" smtClean="0">
                <a:latin typeface="Constantia" panose="02030602050306030303" pitchFamily="18" charset="0"/>
              </a:rPr>
              <a:t>       </a:t>
            </a:r>
          </a:p>
          <a:p>
            <a:pPr algn="ctr"/>
            <a:endParaRPr lang="en-US" sz="1600" dirty="0">
              <a:latin typeface="Constantia" panose="02030602050306030303" pitchFamily="18" charset="0"/>
            </a:endParaRPr>
          </a:p>
          <a:p>
            <a:pPr algn="ctr"/>
            <a:r>
              <a:rPr lang="en-US" sz="1600" dirty="0" smtClean="0">
                <a:latin typeface="Constantia" panose="02030602050306030303" pitchFamily="18" charset="0"/>
              </a:rPr>
              <a:t>           </a:t>
            </a:r>
          </a:p>
          <a:p>
            <a:pPr algn="ctr"/>
            <a:r>
              <a:rPr lang="en-US" sz="1600" dirty="0" smtClean="0">
                <a:latin typeface="Constantia" panose="02030602050306030303" pitchFamily="18" charset="0"/>
              </a:rPr>
              <a:t>Under </a:t>
            </a:r>
            <a:r>
              <a:rPr lang="en-US" sz="1600" i="1" dirty="0" smtClean="0">
                <a:latin typeface="Constantia" panose="02030602050306030303" pitchFamily="18" charset="0"/>
              </a:rPr>
              <a:t>Swap This Class</a:t>
            </a:r>
            <a:r>
              <a:rPr lang="en-US" sz="1600" dirty="0" smtClean="0">
                <a:latin typeface="Constantia" panose="02030602050306030303" pitchFamily="18" charset="0"/>
              </a:rPr>
              <a:t>, select the class you no longer want to take </a:t>
            </a:r>
            <a:r>
              <a:rPr lang="en-US" sz="1600" b="1" dirty="0" smtClean="0">
                <a:latin typeface="Constantia" panose="02030602050306030303" pitchFamily="18" charset="0"/>
              </a:rPr>
              <a:t>that you are currently enrolled in. </a:t>
            </a:r>
          </a:p>
          <a:p>
            <a:pPr algn="ctr"/>
            <a:endParaRPr lang="en-US" sz="1600" dirty="0" smtClean="0">
              <a:latin typeface="Constantia" panose="02030602050306030303" pitchFamily="18" charset="0"/>
            </a:endParaRPr>
          </a:p>
          <a:p>
            <a:pPr algn="ctr"/>
            <a:endParaRPr lang="en-US" sz="1600" dirty="0" smtClean="0">
              <a:latin typeface="Constantia" panose="02030602050306030303" pitchFamily="18" charset="0"/>
            </a:endParaRPr>
          </a:p>
          <a:p>
            <a:pPr algn="ctr"/>
            <a:r>
              <a:rPr lang="en-US" sz="1600" dirty="0" smtClean="0">
                <a:latin typeface="Constantia" panose="02030602050306030303" pitchFamily="18" charset="0"/>
              </a:rPr>
              <a:t>Under </a:t>
            </a:r>
            <a:r>
              <a:rPr lang="en-US" sz="1600" i="1" dirty="0" smtClean="0">
                <a:latin typeface="Constantia" panose="02030602050306030303" pitchFamily="18" charset="0"/>
              </a:rPr>
              <a:t>With This Class</a:t>
            </a:r>
            <a:r>
              <a:rPr lang="en-US" sz="1600" dirty="0" smtClean="0">
                <a:latin typeface="Constantia" panose="02030602050306030303" pitchFamily="18" charset="0"/>
              </a:rPr>
              <a:t> you have three options:</a:t>
            </a:r>
          </a:p>
          <a:p>
            <a:pPr lvl="1" algn="ctr"/>
            <a:r>
              <a:rPr lang="en-US" sz="1600" dirty="0" smtClean="0">
                <a:latin typeface="Constantia" panose="02030602050306030303" pitchFamily="18" charset="0"/>
              </a:rPr>
              <a:t>    *Select a class that is in your shopping cart</a:t>
            </a:r>
          </a:p>
          <a:p>
            <a:pPr lvl="2" algn="ctr"/>
            <a:r>
              <a:rPr lang="en-US" sz="1600" dirty="0" smtClean="0">
                <a:latin typeface="Constantia" panose="02030602050306030303" pitchFamily="18" charset="0"/>
              </a:rPr>
              <a:t>  *Search for a class to add to your shopping cart </a:t>
            </a:r>
          </a:p>
          <a:p>
            <a:pPr lvl="2" algn="ctr"/>
            <a:r>
              <a:rPr lang="en-US" sz="1600" b="1" dirty="0" smtClean="0">
                <a:latin typeface="Constantia" panose="02030602050306030303" pitchFamily="18" charset="0"/>
              </a:rPr>
              <a:t>(Select waitlist if class is full!!)</a:t>
            </a:r>
          </a:p>
          <a:p>
            <a:pPr lvl="1" algn="ctr"/>
            <a:r>
              <a:rPr lang="en-US" sz="1600" dirty="0" smtClean="0">
                <a:latin typeface="Constantia" panose="02030602050306030303" pitchFamily="18" charset="0"/>
              </a:rPr>
              <a:t> *Enter the 5-digit class ID if you know it. </a:t>
            </a:r>
          </a:p>
          <a:p>
            <a:pPr lvl="1" algn="ctr"/>
            <a:endParaRPr lang="en-US" sz="1600" dirty="0" smtClean="0">
              <a:latin typeface="Constantia" panose="02030602050306030303" pitchFamily="18" charset="0"/>
            </a:endParaRPr>
          </a:p>
          <a:p>
            <a:pPr algn="ctr"/>
            <a:endParaRPr lang="en-US" sz="1600" dirty="0">
              <a:latin typeface="Constantia" panose="02030602050306030303" pitchFamily="18" charset="0"/>
            </a:endParaRPr>
          </a:p>
          <a:p>
            <a:pPr algn="ctr"/>
            <a:r>
              <a:rPr lang="en-US" sz="1600" dirty="0" smtClean="0">
                <a:latin typeface="Constantia" panose="02030602050306030303" pitchFamily="18" charset="0"/>
              </a:rPr>
              <a:t>Click the button to the right of the new class to continue the swap. </a:t>
            </a:r>
          </a:p>
          <a:p>
            <a:pPr algn="ctr"/>
            <a:endParaRPr lang="en-US" sz="1600" dirty="0" smtClean="0">
              <a:latin typeface="Constantia" panose="02030602050306030303" pitchFamily="18" charset="0"/>
            </a:endParaRPr>
          </a:p>
          <a:p>
            <a:pPr algn="ctr"/>
            <a:endParaRPr lang="en-US" sz="1600" dirty="0">
              <a:latin typeface="Constantia" panose="02030602050306030303" pitchFamily="18" charset="0"/>
            </a:endParaRPr>
          </a:p>
          <a:p>
            <a:pPr algn="ctr"/>
            <a:r>
              <a:rPr lang="en-US" sz="1600" dirty="0" smtClean="0">
                <a:latin typeface="Constantia" panose="02030602050306030303" pitchFamily="18" charset="0"/>
              </a:rPr>
              <a:t>This brings you to the confirmation page where you can click either </a:t>
            </a:r>
            <a:r>
              <a:rPr lang="en-US" sz="1600" i="1" dirty="0" smtClean="0">
                <a:latin typeface="Constantia" panose="02030602050306030303" pitchFamily="18" charset="0"/>
              </a:rPr>
              <a:t>Finish Swapping</a:t>
            </a:r>
            <a:r>
              <a:rPr lang="en-US" sz="1600" dirty="0" smtClean="0">
                <a:latin typeface="Constantia" panose="02030602050306030303" pitchFamily="18" charset="0"/>
              </a:rPr>
              <a:t> to confirm or </a:t>
            </a:r>
            <a:r>
              <a:rPr lang="en-US" sz="1600" i="1" dirty="0" smtClean="0">
                <a:latin typeface="Constantia" panose="02030602050306030303" pitchFamily="18" charset="0"/>
              </a:rPr>
              <a:t>Cancel</a:t>
            </a:r>
            <a:r>
              <a:rPr lang="en-US" sz="1600" dirty="0" smtClean="0">
                <a:latin typeface="Constantia" panose="02030602050306030303" pitchFamily="18" charset="0"/>
              </a:rPr>
              <a:t> if you no longer want to swap.  </a:t>
            </a:r>
          </a:p>
          <a:p>
            <a:r>
              <a:rPr lang="en-US" dirty="0" smtClean="0"/>
              <a:t>                         </a:t>
            </a:r>
            <a:endParaRPr lang="en-US" dirty="0"/>
          </a:p>
        </p:txBody>
      </p:sp>
      <p:sp>
        <p:nvSpPr>
          <p:cNvPr id="5" name="Down Arrow 4"/>
          <p:cNvSpPr/>
          <p:nvPr/>
        </p:nvSpPr>
        <p:spPr>
          <a:xfrm>
            <a:off x="5204010" y="357202"/>
            <a:ext cx="322730" cy="4551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5204010" y="1012489"/>
            <a:ext cx="322730" cy="4551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5204010" y="1735012"/>
            <a:ext cx="322730" cy="4551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5204010" y="2498533"/>
            <a:ext cx="322730" cy="4551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5204010" y="3508653"/>
            <a:ext cx="322730" cy="4551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5204010" y="5216324"/>
            <a:ext cx="322730" cy="4551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5204010" y="5975675"/>
            <a:ext cx="322730" cy="4551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111187" y="64814"/>
            <a:ext cx="2474259" cy="830997"/>
          </a:xfrm>
          <a:prstGeom prst="rect">
            <a:avLst/>
          </a:prstGeom>
          <a:noFill/>
        </p:spPr>
        <p:txBody>
          <a:bodyPr wrap="square" rtlCol="0">
            <a:spAutoFit/>
          </a:bodyPr>
          <a:lstStyle/>
          <a:p>
            <a:r>
              <a:rPr lang="en-US" sz="4800" b="1" dirty="0" smtClean="0">
                <a:ln w="0"/>
                <a:solidFill>
                  <a:schemeClr val="accent1"/>
                </a:solidFill>
                <a:effectLst>
                  <a:outerShdw blurRad="38100" dist="25400" dir="5400000" algn="ctr" rotWithShape="0">
                    <a:srgbClr val="6E747A">
                      <a:alpha val="43000"/>
                    </a:srgbClr>
                  </a:outerShdw>
                </a:effectLst>
                <a:latin typeface="Constantia" panose="02030602050306030303" pitchFamily="18" charset="0"/>
              </a:rPr>
              <a:t>SWAPS:</a:t>
            </a:r>
            <a:endParaRPr lang="en-US" sz="2000" b="1" dirty="0">
              <a:ln w="0"/>
              <a:solidFill>
                <a:schemeClr val="accent1"/>
              </a:solidFill>
              <a:effectLst>
                <a:outerShdw blurRad="38100" dist="25400" dir="5400000" algn="ctr" rotWithShape="0">
                  <a:srgbClr val="6E747A">
                    <a:alpha val="43000"/>
                  </a:srgbClr>
                </a:outerShdw>
              </a:effectLst>
              <a:latin typeface="Constantia" panose="02030602050306030303" pitchFamily="18" charset="0"/>
            </a:endParaRPr>
          </a:p>
        </p:txBody>
      </p:sp>
    </p:spTree>
    <p:extLst>
      <p:ext uri="{BB962C8B-B14F-4D97-AF65-F5344CB8AC3E}">
        <p14:creationId xmlns:p14="http://schemas.microsoft.com/office/powerpoint/2010/main" val="157896738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7187" y="0"/>
            <a:ext cx="6596109" cy="1123922"/>
          </a:xfrm>
        </p:spPr>
        <p:txBody>
          <a:bodyPr>
            <a:normAutofit/>
          </a:bodyPr>
          <a:lstStyle/>
          <a:p>
            <a:r>
              <a:rPr lang="en-US" sz="4800" b="1" dirty="0" smtClean="0">
                <a:ln w="0"/>
                <a:solidFill>
                  <a:schemeClr val="accent1"/>
                </a:solidFill>
                <a:effectLst>
                  <a:outerShdw blurRad="38100" dist="25400" dir="5400000" algn="ctr" rotWithShape="0">
                    <a:srgbClr val="6E747A">
                      <a:alpha val="43000"/>
                    </a:srgbClr>
                  </a:outerShdw>
                </a:effectLst>
                <a:latin typeface="Constantia" panose="02030602050306030303" pitchFamily="18" charset="0"/>
              </a:rPr>
              <a:t>Full time status:</a:t>
            </a:r>
            <a:endParaRPr lang="en-US" sz="4800" b="1" dirty="0">
              <a:ln w="0"/>
              <a:solidFill>
                <a:schemeClr val="accent1"/>
              </a:solidFill>
              <a:effectLst>
                <a:outerShdw blurRad="38100" dist="25400" dir="5400000" algn="ctr" rotWithShape="0">
                  <a:srgbClr val="6E747A">
                    <a:alpha val="43000"/>
                  </a:srgbClr>
                </a:outerShdw>
              </a:effectLst>
              <a:latin typeface="Constantia" panose="02030602050306030303" pitchFamily="18" charset="0"/>
            </a:endParaRPr>
          </a:p>
        </p:txBody>
      </p:sp>
      <p:sp>
        <p:nvSpPr>
          <p:cNvPr id="11" name="Rounded Rectangle 10"/>
          <p:cNvSpPr/>
          <p:nvPr/>
        </p:nvSpPr>
        <p:spPr>
          <a:xfrm>
            <a:off x="7671801" y="2427738"/>
            <a:ext cx="3807434" cy="21089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ln w="0"/>
                <a:solidFill>
                  <a:schemeClr val="accent1">
                    <a:lumMod val="50000"/>
                  </a:schemeClr>
                </a:solidFill>
                <a:effectLst>
                  <a:outerShdw blurRad="38100" dist="25400" dir="5400000" algn="ctr" rotWithShape="0">
                    <a:srgbClr val="6E747A">
                      <a:alpha val="43000"/>
                    </a:srgbClr>
                  </a:outerShdw>
                </a:effectLst>
              </a:rPr>
              <a:t>If you do not have enough credits to be full-time, utilize Wait Lists and Swaps.</a:t>
            </a:r>
            <a:endParaRPr lang="en-US" dirty="0">
              <a:ln w="0"/>
              <a:solidFill>
                <a:schemeClr val="accent1">
                  <a:lumMod val="50000"/>
                </a:schemeClr>
              </a:solidFill>
              <a:effectLst>
                <a:outerShdw blurRad="38100" dist="25400" dir="5400000" algn="ctr" rotWithShape="0">
                  <a:srgbClr val="6E747A">
                    <a:alpha val="43000"/>
                  </a:srgbClr>
                </a:outerShdw>
              </a:effectLst>
            </a:endParaRPr>
          </a:p>
        </p:txBody>
      </p:sp>
      <p:sp>
        <p:nvSpPr>
          <p:cNvPr id="12" name="Rounded Rectangle 11"/>
          <p:cNvSpPr/>
          <p:nvPr/>
        </p:nvSpPr>
        <p:spPr>
          <a:xfrm>
            <a:off x="1404889" y="1123922"/>
            <a:ext cx="3052482" cy="16270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w="0"/>
                <a:solidFill>
                  <a:schemeClr val="accent1">
                    <a:lumMod val="50000"/>
                  </a:schemeClr>
                </a:solidFill>
                <a:effectLst>
                  <a:outerShdw blurRad="38100" dist="25400" dir="5400000" algn="ctr" rotWithShape="0">
                    <a:srgbClr val="6E747A">
                      <a:alpha val="43000"/>
                    </a:srgbClr>
                  </a:outerShdw>
                </a:effectLst>
              </a:rPr>
              <a:t>Undergraduate students, full-time is between 12-18 credits.</a:t>
            </a:r>
            <a:endParaRPr lang="en-US" dirty="0">
              <a:ln w="0"/>
              <a:solidFill>
                <a:schemeClr val="accent1">
                  <a:lumMod val="50000"/>
                </a:schemeClr>
              </a:solidFill>
              <a:effectLst>
                <a:outerShdw blurRad="38100" dist="25400" dir="5400000" algn="ctr" rotWithShape="0">
                  <a:srgbClr val="6E747A">
                    <a:alpha val="43000"/>
                  </a:srgbClr>
                </a:outerShdw>
              </a:effectLst>
            </a:endParaRPr>
          </a:p>
        </p:txBody>
      </p:sp>
      <p:sp>
        <p:nvSpPr>
          <p:cNvPr id="13" name="Rounded Rectangle 12"/>
          <p:cNvSpPr/>
          <p:nvPr/>
        </p:nvSpPr>
        <p:spPr>
          <a:xfrm>
            <a:off x="2096150" y="4536685"/>
            <a:ext cx="3556747" cy="19184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w="0"/>
                <a:solidFill>
                  <a:schemeClr val="accent1">
                    <a:lumMod val="50000"/>
                  </a:schemeClr>
                </a:solidFill>
                <a:effectLst>
                  <a:outerShdw blurRad="38100" dist="25400" dir="5400000" algn="ctr" rotWithShape="0">
                    <a:srgbClr val="6E747A">
                      <a:alpha val="43000"/>
                    </a:srgbClr>
                  </a:outerShdw>
                </a:effectLst>
              </a:rPr>
              <a:t>It is important to be full-time to stay in status, to work and live on campus, and for Financial Aid and Scholarships to post.</a:t>
            </a:r>
            <a:endParaRPr lang="en-US" dirty="0">
              <a:ln w="0"/>
              <a:solidFill>
                <a:schemeClr val="accent1">
                  <a:lumMod val="50000"/>
                </a:schemeClr>
              </a:solidFill>
              <a:effectLst>
                <a:outerShdw blurRad="38100" dist="25400" dir="5400000" algn="ctr" rotWithShape="0">
                  <a:srgbClr val="6E747A">
                    <a:alpha val="43000"/>
                  </a:srgbClr>
                </a:outerShdw>
              </a:effectLst>
            </a:endParaRPr>
          </a:p>
        </p:txBody>
      </p:sp>
      <p:cxnSp>
        <p:nvCxnSpPr>
          <p:cNvPr id="15" name="Curved Connector 14"/>
          <p:cNvCxnSpPr/>
          <p:nvPr/>
        </p:nvCxnSpPr>
        <p:spPr>
          <a:xfrm rot="16200000" flipH="1">
            <a:off x="2577889" y="3040403"/>
            <a:ext cx="1648108" cy="1156778"/>
          </a:xfrm>
          <a:prstGeom prst="curvedConnector3">
            <a:avLst>
              <a:gd name="adj1" fmla="val 50000"/>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p:cNvCxnSpPr/>
          <p:nvPr/>
        </p:nvCxnSpPr>
        <p:spPr>
          <a:xfrm flipV="1">
            <a:off x="5652897" y="3494547"/>
            <a:ext cx="1944691" cy="1896595"/>
          </a:xfrm>
          <a:prstGeom prst="curvedConnector3">
            <a:avLst>
              <a:gd name="adj1" fmla="val 50000"/>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4407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Starring ….  </a:t>
            </a:r>
            <a:endParaRPr lang="en-US" dirty="0"/>
          </a:p>
        </p:txBody>
      </p:sp>
      <p:pic>
        <p:nvPicPr>
          <p:cNvPr id="3" name="Picture 2"/>
          <p:cNvPicPr>
            <a:picLocks noChangeAspect="1"/>
          </p:cNvPicPr>
          <p:nvPr/>
        </p:nvPicPr>
        <p:blipFill>
          <a:blip r:embed="rId2"/>
          <a:stretch>
            <a:fillRect/>
          </a:stretch>
        </p:blipFill>
        <p:spPr>
          <a:xfrm rot="20733229">
            <a:off x="1981403" y="1004161"/>
            <a:ext cx="8695096" cy="508717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98080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style.rotation</p:attrName>
                                        </p:attrNameLst>
                                      </p:cBhvr>
                                      <p:tavLst>
                                        <p:tav tm="0">
                                          <p:val>
                                            <p:fltVal val="90"/>
                                          </p:val>
                                        </p:tav>
                                        <p:tav tm="100000">
                                          <p:val>
                                            <p:fltVal val="0"/>
                                          </p:val>
                                        </p:tav>
                                      </p:tavLst>
                                    </p:anim>
                                    <p:animEffect transition="in" filter="fade">
                                      <p:cBhvr>
                                        <p:cTn id="10" dur="2000"/>
                                        <p:tgtEl>
                                          <p:spTgt spid="3"/>
                                        </p:tgtEl>
                                      </p:cBhvr>
                                    </p:animEffect>
                                  </p:childTnLst>
                                </p:cTn>
                              </p:par>
                              <p:par>
                                <p:cTn id="11" presetID="31" presetClass="exit" presetSubtype="0" fill="hold" nodeType="withEffect">
                                  <p:stCondLst>
                                    <p:cond delay="7000"/>
                                  </p:stCondLst>
                                  <p:childTnLst>
                                    <p:anim calcmode="lin" valueType="num">
                                      <p:cBhvr>
                                        <p:cTn id="12" dur="2000"/>
                                        <p:tgtEl>
                                          <p:spTgt spid="3"/>
                                        </p:tgtEl>
                                        <p:attrNameLst>
                                          <p:attrName>ppt_w</p:attrName>
                                        </p:attrNameLst>
                                      </p:cBhvr>
                                      <p:tavLst>
                                        <p:tav tm="0">
                                          <p:val>
                                            <p:strVal val="ppt_w"/>
                                          </p:val>
                                        </p:tav>
                                        <p:tav tm="100000">
                                          <p:val>
                                            <p:fltVal val="0"/>
                                          </p:val>
                                        </p:tav>
                                      </p:tavLst>
                                    </p:anim>
                                    <p:anim calcmode="lin" valueType="num">
                                      <p:cBhvr>
                                        <p:cTn id="13" dur="2000"/>
                                        <p:tgtEl>
                                          <p:spTgt spid="3"/>
                                        </p:tgtEl>
                                        <p:attrNameLst>
                                          <p:attrName>ppt_h</p:attrName>
                                        </p:attrNameLst>
                                      </p:cBhvr>
                                      <p:tavLst>
                                        <p:tav tm="0">
                                          <p:val>
                                            <p:strVal val="ppt_h"/>
                                          </p:val>
                                        </p:tav>
                                        <p:tav tm="100000">
                                          <p:val>
                                            <p:fltVal val="0"/>
                                          </p:val>
                                        </p:tav>
                                      </p:tavLst>
                                    </p:anim>
                                    <p:anim calcmode="lin" valueType="num">
                                      <p:cBhvr>
                                        <p:cTn id="14" dur="2000"/>
                                        <p:tgtEl>
                                          <p:spTgt spid="3"/>
                                        </p:tgtEl>
                                        <p:attrNameLst>
                                          <p:attrName>style.rotation</p:attrName>
                                        </p:attrNameLst>
                                      </p:cBhvr>
                                      <p:tavLst>
                                        <p:tav tm="0">
                                          <p:val>
                                            <p:fltVal val="0"/>
                                          </p:val>
                                        </p:tav>
                                        <p:tav tm="100000">
                                          <p:val>
                                            <p:fltVal val="90"/>
                                          </p:val>
                                        </p:tav>
                                      </p:tavLst>
                                    </p:anim>
                                    <p:animEffect transition="out" filter="fade">
                                      <p:cBhvr>
                                        <p:cTn id="15" dur="2000"/>
                                        <p:tgtEl>
                                          <p:spTgt spid="3"/>
                                        </p:tgtEl>
                                      </p:cBhvr>
                                    </p:animEffect>
                                    <p:set>
                                      <p:cBhvr>
                                        <p:cTn id="16"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result for everything will work ou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3930" y="1221441"/>
            <a:ext cx="4749799" cy="46375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92082" y="201706"/>
            <a:ext cx="7113494" cy="769441"/>
          </a:xfrm>
          <a:prstGeom prst="rect">
            <a:avLst/>
          </a:prstGeom>
          <a:noFill/>
        </p:spPr>
        <p:txBody>
          <a:bodyPr wrap="square" rtlCol="0">
            <a:spAutoFit/>
          </a:bodyPr>
          <a:lstStyle/>
          <a:p>
            <a:pPr algn="ctr"/>
            <a:r>
              <a:rPr lang="en-US" sz="4400" dirty="0" smtClean="0">
                <a:latin typeface="Constantia" panose="02030602050306030303" pitchFamily="18" charset="0"/>
              </a:rPr>
              <a:t>TRUST THE PROCESS</a:t>
            </a:r>
            <a:endParaRPr lang="en-US" sz="4400" dirty="0">
              <a:latin typeface="Constantia" panose="02030602050306030303" pitchFamily="18" charset="0"/>
            </a:endParaRPr>
          </a:p>
        </p:txBody>
      </p:sp>
    </p:spTree>
    <p:extLst>
      <p:ext uri="{BB962C8B-B14F-4D97-AF65-F5344CB8AC3E}">
        <p14:creationId xmlns:p14="http://schemas.microsoft.com/office/powerpoint/2010/main" val="32057874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4565" y="0"/>
            <a:ext cx="6023086" cy="1003300"/>
          </a:xfrm>
        </p:spPr>
        <p:txBody>
          <a:bodyPr/>
          <a:lstStyle/>
          <a:p>
            <a:r>
              <a:rPr lang="en-US" b="1" dirty="0" smtClean="0">
                <a:ln w="0"/>
                <a:effectLst>
                  <a:outerShdw blurRad="38100" dist="19050" dir="2700000" algn="tl" rotWithShape="0">
                    <a:schemeClr val="dk1">
                      <a:alpha val="40000"/>
                    </a:schemeClr>
                  </a:outerShdw>
                </a:effectLst>
              </a:rPr>
              <a:t>Agenda</a:t>
            </a:r>
            <a:endParaRPr lang="en-US" b="1" dirty="0">
              <a:ln w="0"/>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a:xfrm>
            <a:off x="2146463" y="628073"/>
            <a:ext cx="3403000" cy="5834116"/>
          </a:xfrm>
        </p:spPr>
        <p:txBody>
          <a:bodyPr>
            <a:normAutofit fontScale="85000" lnSpcReduction="20000"/>
          </a:bodyPr>
          <a:lstStyle/>
          <a:p>
            <a:endParaRPr lang="en-US" dirty="0" smtClean="0"/>
          </a:p>
          <a:p>
            <a:pPr>
              <a:buFont typeface="Courier New" panose="02070309020205020404" pitchFamily="49" charset="0"/>
              <a:buChar char="o"/>
            </a:pPr>
            <a:r>
              <a:rPr lang="en-US" b="1" dirty="0" smtClean="0">
                <a:effectLst>
                  <a:outerShdw blurRad="38100" dist="38100" dir="2700000" algn="tl">
                    <a:srgbClr val="000000">
                      <a:alpha val="43137"/>
                    </a:srgbClr>
                  </a:outerShdw>
                </a:effectLst>
              </a:rPr>
              <a:t>Introduction</a:t>
            </a:r>
          </a:p>
          <a:p>
            <a:pPr>
              <a:buFont typeface="Courier New" panose="02070309020205020404" pitchFamily="49" charset="0"/>
              <a:buChar char="o"/>
            </a:pPr>
            <a:r>
              <a:rPr lang="en-US" b="1" strike="dblStrike" dirty="0" smtClean="0">
                <a:solidFill>
                  <a:srgbClr val="FF0000"/>
                </a:solidFill>
                <a:effectLst>
                  <a:outerShdw blurRad="38100" dist="38100" dir="2700000" algn="tl">
                    <a:srgbClr val="000000">
                      <a:alpha val="43137"/>
                    </a:srgbClr>
                  </a:outerShdw>
                </a:effectLst>
                <a:hlinkClick r:id="rId2" action="ppaction://hlinksldjump"/>
              </a:rPr>
              <a:t>CS</a:t>
            </a:r>
            <a:r>
              <a:rPr lang="en-US" b="1" dirty="0" smtClean="0">
                <a:effectLst>
                  <a:outerShdw blurRad="38100" dist="38100" dir="2700000" algn="tl">
                    <a:srgbClr val="000000">
                      <a:alpha val="43137"/>
                    </a:srgbClr>
                  </a:outerShdw>
                </a:effectLst>
                <a:hlinkClick r:id="rId2" action="ppaction://hlinksldjump"/>
              </a:rPr>
              <a:t> SE Curriculum/Flowchart</a:t>
            </a:r>
            <a:endParaRPr lang="en-US" b="1" dirty="0" smtClean="0">
              <a:effectLst>
                <a:outerShdw blurRad="38100" dist="38100" dir="2700000" algn="tl">
                  <a:srgbClr val="000000">
                    <a:alpha val="43137"/>
                  </a:srgbClr>
                </a:outerShdw>
              </a:effectLst>
            </a:endParaRPr>
          </a:p>
          <a:p>
            <a:pPr>
              <a:buFont typeface="Courier New" panose="02070309020205020404" pitchFamily="49" charset="0"/>
              <a:buChar char="o"/>
            </a:pPr>
            <a:r>
              <a:rPr lang="en-US" b="1" dirty="0" smtClean="0">
                <a:effectLst>
                  <a:outerShdw blurRad="38100" dist="38100" dir="2700000" algn="tl">
                    <a:srgbClr val="000000">
                      <a:alpha val="43137"/>
                    </a:srgbClr>
                  </a:outerShdw>
                </a:effectLst>
                <a:hlinkClick r:id="rId3" action="ppaction://hlinksldjump"/>
              </a:rPr>
              <a:t>Immersion</a:t>
            </a:r>
            <a:endParaRPr lang="en-US" b="1" dirty="0" smtClean="0">
              <a:effectLst>
                <a:outerShdw blurRad="38100" dist="38100" dir="2700000" algn="tl">
                  <a:srgbClr val="000000">
                    <a:alpha val="43137"/>
                  </a:srgbClr>
                </a:outerShdw>
              </a:effectLst>
            </a:endParaRPr>
          </a:p>
          <a:p>
            <a:pPr>
              <a:buFont typeface="Courier New" panose="02070309020205020404" pitchFamily="49" charset="0"/>
              <a:buChar char="o"/>
            </a:pPr>
            <a:r>
              <a:rPr lang="en-US" b="1" dirty="0" smtClean="0">
                <a:effectLst>
                  <a:outerShdw blurRad="38100" dist="38100" dir="2700000" algn="tl">
                    <a:srgbClr val="000000">
                      <a:alpha val="43137"/>
                    </a:srgbClr>
                  </a:outerShdw>
                </a:effectLst>
                <a:hlinkClick r:id="rId4" action="ppaction://hlinksldjump"/>
              </a:rPr>
              <a:t>Classes to Take/AAR</a:t>
            </a:r>
            <a:endParaRPr lang="en-US" b="1" dirty="0" smtClean="0">
              <a:effectLst>
                <a:outerShdw blurRad="38100" dist="38100" dir="2700000" algn="tl">
                  <a:srgbClr val="000000">
                    <a:alpha val="43137"/>
                  </a:srgbClr>
                </a:outerShdw>
              </a:effectLst>
            </a:endParaRPr>
          </a:p>
          <a:p>
            <a:pPr>
              <a:buFont typeface="Courier New" panose="02070309020205020404" pitchFamily="49" charset="0"/>
              <a:buChar char="o"/>
            </a:pPr>
            <a:r>
              <a:rPr lang="en-US" b="1" dirty="0" smtClean="0">
                <a:effectLst>
                  <a:outerShdw blurRad="38100" dist="38100" dir="2700000" algn="tl">
                    <a:srgbClr val="000000">
                      <a:alpha val="43137"/>
                    </a:srgbClr>
                  </a:outerShdw>
                </a:effectLst>
              </a:rPr>
              <a:t>SIS</a:t>
            </a:r>
          </a:p>
          <a:p>
            <a:pPr lvl="1">
              <a:buFont typeface="Courier New" panose="02070309020205020404" pitchFamily="49" charset="0"/>
              <a:buChar char="o"/>
            </a:pPr>
            <a:r>
              <a:rPr lang="en-US" b="1" dirty="0" smtClean="0">
                <a:effectLst>
                  <a:outerShdw blurRad="38100" dist="38100" dir="2700000" algn="tl">
                    <a:srgbClr val="000000">
                      <a:alpha val="43137"/>
                    </a:srgbClr>
                  </a:outerShdw>
                </a:effectLst>
                <a:hlinkClick r:id="rId3" action="ppaction://hlinksldjump"/>
              </a:rPr>
              <a:t>Shopping Cart/Enrollment Dates</a:t>
            </a:r>
            <a:endParaRPr lang="en-US" b="1" dirty="0" smtClean="0">
              <a:effectLst>
                <a:outerShdw blurRad="38100" dist="38100" dir="2700000" algn="tl">
                  <a:srgbClr val="000000">
                    <a:alpha val="43137"/>
                  </a:srgbClr>
                </a:outerShdw>
              </a:effectLst>
            </a:endParaRPr>
          </a:p>
          <a:p>
            <a:pPr lvl="1">
              <a:buFont typeface="Courier New" panose="02070309020205020404" pitchFamily="49" charset="0"/>
              <a:buChar char="o"/>
            </a:pPr>
            <a:r>
              <a:rPr lang="en-US" b="1" dirty="0" smtClean="0">
                <a:effectLst>
                  <a:outerShdw blurRad="38100" dist="38100" dir="2700000" algn="tl">
                    <a:srgbClr val="000000">
                      <a:alpha val="43137"/>
                    </a:srgbClr>
                  </a:outerShdw>
                </a:effectLst>
                <a:hlinkClick r:id="rId5" action="ppaction://hlinksldjump"/>
              </a:rPr>
              <a:t>Navigating Shopping Cart</a:t>
            </a:r>
            <a:endParaRPr lang="en-US" b="1" dirty="0" smtClean="0">
              <a:effectLst>
                <a:outerShdw blurRad="38100" dist="38100" dir="2700000" algn="tl">
                  <a:srgbClr val="000000">
                    <a:alpha val="43137"/>
                  </a:srgbClr>
                </a:outerShdw>
              </a:effectLst>
            </a:endParaRPr>
          </a:p>
          <a:p>
            <a:pPr lvl="1">
              <a:buFont typeface="Courier New" panose="02070309020205020404" pitchFamily="49" charset="0"/>
              <a:buChar char="o"/>
            </a:pPr>
            <a:r>
              <a:rPr lang="en-US" b="1" dirty="0" smtClean="0">
                <a:effectLst>
                  <a:outerShdw blurRad="38100" dist="38100" dir="2700000" algn="tl">
                    <a:srgbClr val="000000">
                      <a:alpha val="43137"/>
                    </a:srgbClr>
                  </a:outerShdw>
                </a:effectLst>
                <a:hlinkClick r:id="rId6" action="ppaction://hlinksldjump"/>
              </a:rPr>
              <a:t>Restrictions and Prerequisites in SIS</a:t>
            </a:r>
            <a:endParaRPr lang="en-US" b="1" dirty="0" smtClean="0">
              <a:effectLst>
                <a:outerShdw blurRad="38100" dist="38100" dir="2700000" algn="tl">
                  <a:srgbClr val="000000">
                    <a:alpha val="43137"/>
                  </a:srgbClr>
                </a:outerShdw>
              </a:effectLst>
            </a:endParaRPr>
          </a:p>
          <a:p>
            <a:pPr lvl="1">
              <a:buFont typeface="Courier New" panose="02070309020205020404" pitchFamily="49" charset="0"/>
              <a:buChar char="o"/>
            </a:pPr>
            <a:r>
              <a:rPr lang="en-US" b="1" dirty="0" smtClean="0">
                <a:effectLst>
                  <a:outerShdw blurRad="38100" dist="38100" dir="2700000" algn="tl">
                    <a:srgbClr val="000000">
                      <a:alpha val="43137"/>
                    </a:srgbClr>
                  </a:outerShdw>
                </a:effectLst>
                <a:hlinkClick r:id="rId7" action="ppaction://hlinksldjump"/>
              </a:rPr>
              <a:t>Enrolling</a:t>
            </a:r>
            <a:endParaRPr lang="en-US" b="1" dirty="0" smtClean="0">
              <a:effectLst>
                <a:outerShdw blurRad="38100" dist="38100" dir="2700000" algn="tl">
                  <a:srgbClr val="000000">
                    <a:alpha val="43137"/>
                  </a:srgbClr>
                </a:outerShdw>
              </a:effectLst>
            </a:endParaRPr>
          </a:p>
          <a:p>
            <a:pPr lvl="1">
              <a:buFont typeface="Courier New" panose="02070309020205020404" pitchFamily="49" charset="0"/>
              <a:buChar char="o"/>
            </a:pPr>
            <a:r>
              <a:rPr lang="en-US" b="1" dirty="0" smtClean="0">
                <a:effectLst>
                  <a:outerShdw blurRad="38100" dist="38100" dir="2700000" algn="tl">
                    <a:srgbClr val="000000">
                      <a:alpha val="43137"/>
                    </a:srgbClr>
                  </a:outerShdw>
                </a:effectLst>
                <a:hlinkClick r:id="rId8" action="ppaction://hlinksldjump"/>
              </a:rPr>
              <a:t>Dropping a Class</a:t>
            </a:r>
            <a:endParaRPr lang="en-US" b="1" dirty="0" smtClean="0">
              <a:effectLst>
                <a:outerShdw blurRad="38100" dist="38100" dir="2700000" algn="tl">
                  <a:srgbClr val="000000">
                    <a:alpha val="43137"/>
                  </a:srgbClr>
                </a:outerShdw>
              </a:effectLst>
            </a:endParaRPr>
          </a:p>
          <a:p>
            <a:pPr lvl="1">
              <a:buFont typeface="Courier New" panose="02070309020205020404" pitchFamily="49" charset="0"/>
              <a:buChar char="o"/>
            </a:pPr>
            <a:r>
              <a:rPr lang="en-US" b="1" dirty="0" smtClean="0">
                <a:effectLst>
                  <a:outerShdw blurRad="38100" dist="38100" dir="2700000" algn="tl">
                    <a:srgbClr val="000000">
                      <a:alpha val="43137"/>
                    </a:srgbClr>
                  </a:outerShdw>
                </a:effectLst>
                <a:hlinkClick r:id="rId9" action="ppaction://hlinksldjump"/>
              </a:rPr>
              <a:t>Waitlists</a:t>
            </a:r>
            <a:endParaRPr lang="en-US" b="1" dirty="0" smtClean="0">
              <a:effectLst>
                <a:outerShdw blurRad="38100" dist="38100" dir="2700000" algn="tl">
                  <a:srgbClr val="000000">
                    <a:alpha val="43137"/>
                  </a:srgbClr>
                </a:outerShdw>
              </a:effectLst>
            </a:endParaRPr>
          </a:p>
          <a:p>
            <a:pPr lvl="1">
              <a:buFont typeface="Courier New" panose="02070309020205020404" pitchFamily="49" charset="0"/>
              <a:buChar char="o"/>
            </a:pPr>
            <a:r>
              <a:rPr lang="en-US" b="1" dirty="0" smtClean="0">
                <a:effectLst>
                  <a:outerShdw blurRad="38100" dist="38100" dir="2700000" algn="tl">
                    <a:srgbClr val="000000">
                      <a:alpha val="43137"/>
                    </a:srgbClr>
                  </a:outerShdw>
                </a:effectLst>
                <a:hlinkClick r:id="rId10" action="ppaction://hlinksldjump"/>
              </a:rPr>
              <a:t>Swaps</a:t>
            </a:r>
            <a:endParaRPr lang="en-US" b="1" dirty="0" smtClean="0">
              <a:effectLst>
                <a:outerShdw blurRad="38100" dist="38100" dir="2700000" algn="tl">
                  <a:srgbClr val="000000">
                    <a:alpha val="43137"/>
                  </a:srgbClr>
                </a:outerShdw>
              </a:effectLst>
            </a:endParaRPr>
          </a:p>
          <a:p>
            <a:pPr>
              <a:buFont typeface="Courier New" panose="02070309020205020404" pitchFamily="49" charset="0"/>
              <a:buChar char="o"/>
            </a:pPr>
            <a:r>
              <a:rPr lang="en-US" b="1" dirty="0" smtClean="0">
                <a:effectLst>
                  <a:outerShdw blurRad="38100" dist="38100" dir="2700000" algn="tl">
                    <a:srgbClr val="000000">
                      <a:alpha val="43137"/>
                    </a:srgbClr>
                  </a:outerShdw>
                </a:effectLst>
                <a:hlinkClick r:id="rId11" action="ppaction://hlinksldjump"/>
              </a:rPr>
              <a:t>Full-Time Status</a:t>
            </a:r>
            <a:endParaRPr lang="en-US" b="1" dirty="0" smtClean="0">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12">
            <a:extLst>
              <a:ext uri="{28A0092B-C50C-407E-A947-70E740481C1C}">
                <a14:useLocalDpi xmlns:a14="http://schemas.microsoft.com/office/drawing/2010/main" val="0"/>
              </a:ext>
            </a:extLst>
          </a:blip>
          <a:srcRect t="7438"/>
          <a:stretch/>
        </p:blipFill>
        <p:spPr>
          <a:xfrm>
            <a:off x="5549463" y="1743174"/>
            <a:ext cx="6314582" cy="4527788"/>
          </a:xfrm>
          <a:prstGeom prst="rect">
            <a:avLst/>
          </a:prstGeom>
        </p:spPr>
      </p:pic>
      <p:sp>
        <p:nvSpPr>
          <p:cNvPr id="5" name="TextBox 4"/>
          <p:cNvSpPr txBox="1"/>
          <p:nvPr/>
        </p:nvSpPr>
        <p:spPr>
          <a:xfrm>
            <a:off x="7334250" y="241300"/>
            <a:ext cx="4529795"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b="1" dirty="0" smtClean="0"/>
              <a:t>Please review this presentation as a slide show so you can see and hear the videos.  There is captioning for the videos.</a:t>
            </a:r>
            <a:endParaRPr lang="en-US" sz="2000" b="1" dirty="0"/>
          </a:p>
        </p:txBody>
      </p:sp>
    </p:spTree>
    <p:extLst>
      <p:ext uri="{BB962C8B-B14F-4D97-AF65-F5344CB8AC3E}">
        <p14:creationId xmlns:p14="http://schemas.microsoft.com/office/powerpoint/2010/main" val="960285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17" y="3789483"/>
            <a:ext cx="4191533" cy="1769653"/>
          </a:xfrm>
        </p:spPr>
        <p:txBody>
          <a:bodyPr>
            <a:normAutofit/>
          </a:bodyPr>
          <a:lstStyle/>
          <a:p>
            <a:r>
              <a:rPr lang="en-US" dirty="0" smtClean="0"/>
              <a:t>2019-2020 </a:t>
            </a:r>
            <a:br>
              <a:rPr lang="en-US" dirty="0" smtClean="0"/>
            </a:br>
            <a:r>
              <a:rPr lang="en-US" dirty="0" smtClean="0"/>
              <a:t>Flowchart</a:t>
            </a:r>
            <a:endParaRPr lang="en-US" dirty="0"/>
          </a:p>
        </p:txBody>
      </p:sp>
      <p:pic>
        <p:nvPicPr>
          <p:cNvPr id="4" name="Picture 3"/>
          <p:cNvPicPr>
            <a:picLocks noChangeAspect="1"/>
          </p:cNvPicPr>
          <p:nvPr/>
        </p:nvPicPr>
        <p:blipFill>
          <a:blip r:embed="rId2"/>
          <a:stretch>
            <a:fillRect/>
          </a:stretch>
        </p:blipFill>
        <p:spPr>
          <a:xfrm>
            <a:off x="3574472" y="135082"/>
            <a:ext cx="8560497" cy="663546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448" y="2019300"/>
            <a:ext cx="2333670" cy="2247900"/>
          </a:xfrm>
          <a:prstGeom prst="rect">
            <a:avLst/>
          </a:prstGeom>
        </p:spPr>
      </p:pic>
    </p:spTree>
    <p:extLst>
      <p:ext uri="{BB962C8B-B14F-4D97-AF65-F5344CB8AC3E}">
        <p14:creationId xmlns:p14="http://schemas.microsoft.com/office/powerpoint/2010/main" val="15701265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591" y="130787"/>
            <a:ext cx="10515600" cy="1340211"/>
          </a:xfrm>
        </p:spPr>
        <p:txBody>
          <a:bodyPr>
            <a:normAutofit/>
          </a:bodyPr>
          <a:lstStyle/>
          <a:p>
            <a:pPr algn="ctr"/>
            <a:r>
              <a:rPr lang="en-US" b="1" dirty="0" smtClean="0">
                <a:ln w="0"/>
                <a:effectLst>
                  <a:outerShdw blurRad="38100" dist="19050" dir="2700000" algn="tl" rotWithShape="0">
                    <a:schemeClr val="dk1">
                      <a:alpha val="40000"/>
                    </a:schemeClr>
                  </a:outerShdw>
                </a:effectLst>
                <a:latin typeface="Constantia" panose="02030602050306030303" pitchFamily="18" charset="0"/>
              </a:rPr>
              <a:t>Academic Advising Report (AAR)</a:t>
            </a:r>
            <a:endParaRPr lang="en-US" b="1" dirty="0">
              <a:ln w="0"/>
              <a:effectLst>
                <a:outerShdw blurRad="38100" dist="19050" dir="2700000" algn="tl" rotWithShape="0">
                  <a:schemeClr val="dk1">
                    <a:alpha val="40000"/>
                  </a:schemeClr>
                </a:outerShdw>
              </a:effectLst>
              <a:latin typeface="Constantia" panose="02030602050306030303" pitchFamily="18" charset="0"/>
            </a:endParaRPr>
          </a:p>
        </p:txBody>
      </p:sp>
      <p:sp>
        <p:nvSpPr>
          <p:cNvPr id="3" name="Content Placeholder 2"/>
          <p:cNvSpPr>
            <a:spLocks noGrp="1"/>
          </p:cNvSpPr>
          <p:nvPr>
            <p:ph idx="1"/>
          </p:nvPr>
        </p:nvSpPr>
        <p:spPr>
          <a:xfrm>
            <a:off x="1077192" y="2181874"/>
            <a:ext cx="2788227" cy="4444928"/>
          </a:xfrm>
        </p:spPr>
        <p:txBody>
          <a:bodyPr/>
          <a:lstStyle/>
          <a:p>
            <a:pPr marL="0" indent="0" algn="ctr">
              <a:buNone/>
            </a:pPr>
            <a:r>
              <a:rPr lang="en-US" dirty="0" smtClean="0">
                <a:latin typeface="Constantia" panose="02030602050306030303" pitchFamily="18" charset="0"/>
              </a:rPr>
              <a:t>SIS                </a:t>
            </a:r>
          </a:p>
          <a:p>
            <a:pPr marL="0" indent="0" algn="ctr">
              <a:buNone/>
            </a:pPr>
            <a:endParaRPr lang="en-US" dirty="0">
              <a:latin typeface="Constantia" panose="02030602050306030303" pitchFamily="18" charset="0"/>
            </a:endParaRPr>
          </a:p>
          <a:p>
            <a:pPr marL="0" indent="0" algn="ctr">
              <a:buNone/>
            </a:pPr>
            <a:endParaRPr lang="en-US" dirty="0" smtClean="0">
              <a:latin typeface="Constantia" panose="02030602050306030303" pitchFamily="18" charset="0"/>
            </a:endParaRPr>
          </a:p>
          <a:p>
            <a:pPr marL="0" indent="0" algn="ctr">
              <a:buNone/>
            </a:pPr>
            <a:r>
              <a:rPr lang="en-US" dirty="0" smtClean="0">
                <a:latin typeface="Constantia" panose="02030602050306030303" pitchFamily="18" charset="0"/>
              </a:rPr>
              <a:t>Academic Records</a:t>
            </a:r>
          </a:p>
          <a:p>
            <a:pPr marL="0" indent="0" algn="ctr">
              <a:buNone/>
            </a:pPr>
            <a:r>
              <a:rPr lang="en-US" dirty="0" smtClean="0">
                <a:latin typeface="Constantia" panose="02030602050306030303" pitchFamily="18" charset="0"/>
              </a:rPr>
              <a:t>               </a:t>
            </a:r>
          </a:p>
          <a:p>
            <a:pPr marL="0" indent="0" algn="ctr">
              <a:buNone/>
            </a:pPr>
            <a:endParaRPr lang="en-US" dirty="0" smtClean="0">
              <a:latin typeface="Constantia" panose="02030602050306030303" pitchFamily="18" charset="0"/>
            </a:endParaRPr>
          </a:p>
          <a:p>
            <a:pPr marL="0" indent="0" algn="ctr">
              <a:buNone/>
            </a:pPr>
            <a:r>
              <a:rPr lang="en-US" dirty="0" smtClean="0">
                <a:latin typeface="Constantia" panose="02030602050306030303" pitchFamily="18" charset="0"/>
              </a:rPr>
              <a:t>My Academic Requirements</a:t>
            </a:r>
          </a:p>
          <a:p>
            <a:pPr marL="0" indent="0" algn="ctr">
              <a:buNone/>
            </a:pPr>
            <a:endParaRPr lang="en-US" dirty="0">
              <a:latin typeface="Constantia" panose="02030602050306030303" pitchFamily="18" charset="0"/>
            </a:endParaRPr>
          </a:p>
        </p:txBody>
      </p:sp>
      <p:sp>
        <p:nvSpPr>
          <p:cNvPr id="4" name="Right Arrow 3"/>
          <p:cNvSpPr/>
          <p:nvPr/>
        </p:nvSpPr>
        <p:spPr>
          <a:xfrm rot="5400000">
            <a:off x="2052205" y="3051785"/>
            <a:ext cx="838200" cy="242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5400000">
            <a:off x="2090305" y="4662487"/>
            <a:ext cx="762000" cy="242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4964" y="1420674"/>
            <a:ext cx="7394497" cy="5313127"/>
          </a:xfrm>
          <a:prstGeom prst="rect">
            <a:avLst/>
          </a:prstGeom>
        </p:spPr>
      </p:pic>
    </p:spTree>
    <p:extLst>
      <p:ext uri="{BB962C8B-B14F-4D97-AF65-F5344CB8AC3E}">
        <p14:creationId xmlns:p14="http://schemas.microsoft.com/office/powerpoint/2010/main" val="29436684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7158" y="928407"/>
            <a:ext cx="3932237" cy="812800"/>
          </a:xfrm>
        </p:spPr>
        <p:txBody>
          <a:bodyPr>
            <a:noAutofit/>
          </a:bodyPr>
          <a:lstStyle/>
          <a:p>
            <a:r>
              <a:rPr lang="en-US" sz="4000" b="1" dirty="0" smtClean="0">
                <a:ln w="0"/>
                <a:solidFill>
                  <a:schemeClr val="accent1"/>
                </a:solidFill>
                <a:effectLst>
                  <a:outerShdw blurRad="38100" dist="25400" dir="5400000" algn="ctr" rotWithShape="0">
                    <a:srgbClr val="6E747A">
                      <a:alpha val="43000"/>
                    </a:srgbClr>
                  </a:outerShdw>
                </a:effectLst>
                <a:latin typeface="Constantia" panose="02030602050306030303" pitchFamily="18" charset="0"/>
              </a:rPr>
              <a:t>Shopping Cart </a:t>
            </a:r>
            <a:r>
              <a:rPr lang="en-US" sz="4000" b="1" dirty="0">
                <a:ln w="0"/>
                <a:solidFill>
                  <a:schemeClr val="accent1"/>
                </a:solidFill>
                <a:effectLst>
                  <a:outerShdw blurRad="38100" dist="25400" dir="5400000" algn="ctr" rotWithShape="0">
                    <a:srgbClr val="6E747A">
                      <a:alpha val="43000"/>
                    </a:srgbClr>
                  </a:outerShdw>
                </a:effectLst>
                <a:latin typeface="Constantia" panose="02030602050306030303" pitchFamily="18" charset="0"/>
              </a:rPr>
              <a:t>O</a:t>
            </a:r>
            <a:r>
              <a:rPr lang="en-US" sz="4000" b="1" dirty="0" smtClean="0">
                <a:ln w="0"/>
                <a:solidFill>
                  <a:schemeClr val="accent1"/>
                </a:solidFill>
                <a:effectLst>
                  <a:outerShdw blurRad="38100" dist="25400" dir="5400000" algn="ctr" rotWithShape="0">
                    <a:srgbClr val="6E747A">
                      <a:alpha val="43000"/>
                    </a:srgbClr>
                  </a:outerShdw>
                </a:effectLst>
                <a:latin typeface="Constantia" panose="02030602050306030303" pitchFamily="18" charset="0"/>
              </a:rPr>
              <a:t>pens</a:t>
            </a:r>
            <a:endParaRPr lang="en-US" sz="4000" b="1" dirty="0">
              <a:ln w="0"/>
              <a:solidFill>
                <a:schemeClr val="accent1"/>
              </a:solidFill>
              <a:effectLst>
                <a:outerShdw blurRad="38100" dist="25400" dir="5400000" algn="ctr" rotWithShape="0">
                  <a:srgbClr val="6E747A">
                    <a:alpha val="43000"/>
                  </a:srgbClr>
                </a:outerShdw>
              </a:effectLst>
              <a:latin typeface="Constantia" panose="02030602050306030303" pitchFamily="18" charset="0"/>
            </a:endParaRPr>
          </a:p>
        </p:txBody>
      </p:sp>
      <p:sp>
        <p:nvSpPr>
          <p:cNvPr id="3" name="Content Placeholder 2"/>
          <p:cNvSpPr>
            <a:spLocks noGrp="1"/>
          </p:cNvSpPr>
          <p:nvPr>
            <p:ph type="body" sz="half" idx="2"/>
          </p:nvPr>
        </p:nvSpPr>
        <p:spPr>
          <a:xfrm>
            <a:off x="1317158" y="1959068"/>
            <a:ext cx="3932237" cy="3811588"/>
          </a:xfrm>
          <a:ln>
            <a:solidFill>
              <a:schemeClr val="bg1"/>
            </a:solidFill>
          </a:ln>
        </p:spPr>
        <p:style>
          <a:lnRef idx="2">
            <a:schemeClr val="accent1"/>
          </a:lnRef>
          <a:fillRef idx="1">
            <a:schemeClr val="lt1"/>
          </a:fillRef>
          <a:effectRef idx="0">
            <a:schemeClr val="accent1"/>
          </a:effectRef>
          <a:fontRef idx="minor">
            <a:schemeClr val="dk1"/>
          </a:fontRef>
        </p:style>
        <p:txBody>
          <a:bodyPr>
            <a:normAutofit/>
          </a:bodyPr>
          <a:lstStyle/>
          <a:p>
            <a:r>
              <a:rPr lang="en-US" sz="2800" dirty="0" smtClean="0">
                <a:ln w="0"/>
                <a:effectLst>
                  <a:outerShdw blurRad="38100" dist="19050" dir="2700000" algn="tl" rotWithShape="0">
                    <a:schemeClr val="dk1">
                      <a:alpha val="40000"/>
                    </a:schemeClr>
                  </a:outerShdw>
                </a:effectLst>
                <a:latin typeface="Constantia" panose="02030602050306030303" pitchFamily="18" charset="0"/>
                <a:cs typeface="Consolas" panose="020B0609020204030204" pitchFamily="49" charset="0"/>
              </a:rPr>
              <a:t>Before </a:t>
            </a:r>
            <a:r>
              <a:rPr lang="en-US" sz="2800" dirty="0">
                <a:ln w="0"/>
                <a:effectLst>
                  <a:outerShdw blurRad="38100" dist="19050" dir="2700000" algn="tl" rotWithShape="0">
                    <a:schemeClr val="dk1">
                      <a:alpha val="40000"/>
                    </a:schemeClr>
                  </a:outerShdw>
                </a:effectLst>
                <a:latin typeface="Constantia" panose="02030602050306030303" pitchFamily="18" charset="0"/>
                <a:cs typeface="Consolas" panose="020B0609020204030204" pitchFamily="49" charset="0"/>
              </a:rPr>
              <a:t>your enrollment appointment begins, your shopping cart allows you to create a list of classes you would like to take for the next semester.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9021" y="-38065"/>
            <a:ext cx="3802979" cy="220021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9021" y="2200215"/>
            <a:ext cx="3802979" cy="23645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9021" y="4564715"/>
            <a:ext cx="3802979" cy="2293285"/>
          </a:xfrm>
          <a:prstGeom prst="rect">
            <a:avLst/>
          </a:prstGeom>
        </p:spPr>
      </p:pic>
      <p:sp>
        <p:nvSpPr>
          <p:cNvPr id="8" name="TextBox 7"/>
          <p:cNvSpPr txBox="1"/>
          <p:nvPr/>
        </p:nvSpPr>
        <p:spPr>
          <a:xfrm>
            <a:off x="6062619" y="554300"/>
            <a:ext cx="1434662" cy="369332"/>
          </a:xfrm>
          <a:prstGeom prst="rect">
            <a:avLst/>
          </a:prstGeom>
          <a:noFill/>
        </p:spPr>
        <p:txBody>
          <a:bodyPr wrap="square" rtlCol="0">
            <a:spAutoFit/>
          </a:bodyPr>
          <a:lstStyle/>
          <a:p>
            <a:r>
              <a:rPr lang="en-US" dirty="0" smtClean="0">
                <a:ln w="0"/>
                <a:effectLst>
                  <a:outerShdw blurRad="38100" dist="19050" dir="2700000" algn="tl" rotWithShape="0">
                    <a:schemeClr val="dk1">
                      <a:alpha val="40000"/>
                    </a:schemeClr>
                  </a:outerShdw>
                </a:effectLst>
              </a:rPr>
              <a:t>Login to SIS </a:t>
            </a:r>
            <a:endParaRPr lang="en-US" dirty="0">
              <a:ln w="0"/>
              <a:effectLst>
                <a:outerShdw blurRad="38100" dist="19050" dir="2700000" algn="tl" rotWithShape="0">
                  <a:schemeClr val="dk1">
                    <a:alpha val="40000"/>
                  </a:schemeClr>
                </a:outerShdw>
              </a:effectLst>
            </a:endParaRPr>
          </a:p>
        </p:txBody>
      </p:sp>
      <p:sp>
        <p:nvSpPr>
          <p:cNvPr id="9" name="TextBox 8"/>
          <p:cNvSpPr txBox="1"/>
          <p:nvPr/>
        </p:nvSpPr>
        <p:spPr>
          <a:xfrm>
            <a:off x="6086708" y="1813976"/>
            <a:ext cx="1544399" cy="646331"/>
          </a:xfrm>
          <a:prstGeom prst="rect">
            <a:avLst/>
          </a:prstGeom>
          <a:noFill/>
        </p:spPr>
        <p:txBody>
          <a:bodyPr wrap="square" rtlCol="0">
            <a:spAutoFit/>
          </a:bodyPr>
          <a:lstStyle/>
          <a:p>
            <a:r>
              <a:rPr lang="en-US" dirty="0" smtClean="0">
                <a:ln w="0"/>
                <a:effectLst>
                  <a:outerShdw blurRad="38100" dist="19050" dir="2700000" algn="tl" rotWithShape="0">
                    <a:schemeClr val="dk1">
                      <a:alpha val="40000"/>
                    </a:schemeClr>
                  </a:outerShdw>
                </a:effectLst>
              </a:rPr>
              <a:t>Select Enroll and Search</a:t>
            </a:r>
            <a:endParaRPr lang="en-US" dirty="0">
              <a:ln w="0"/>
              <a:effectLst>
                <a:outerShdw blurRad="38100" dist="19050" dir="2700000" algn="tl" rotWithShape="0">
                  <a:schemeClr val="dk1">
                    <a:alpha val="40000"/>
                  </a:schemeClr>
                </a:outerShdw>
              </a:effectLst>
            </a:endParaRPr>
          </a:p>
        </p:txBody>
      </p:sp>
      <p:sp>
        <p:nvSpPr>
          <p:cNvPr id="10" name="TextBox 9"/>
          <p:cNvSpPr txBox="1"/>
          <p:nvPr/>
        </p:nvSpPr>
        <p:spPr>
          <a:xfrm>
            <a:off x="6087045" y="3169323"/>
            <a:ext cx="1827556" cy="923330"/>
          </a:xfrm>
          <a:prstGeom prst="rect">
            <a:avLst/>
          </a:prstGeom>
          <a:noFill/>
        </p:spPr>
        <p:txBody>
          <a:bodyPr wrap="square" rtlCol="0">
            <a:spAutoFit/>
          </a:bodyPr>
          <a:lstStyle/>
          <a:p>
            <a:r>
              <a:rPr lang="en-US" dirty="0" smtClean="0">
                <a:ln w="0"/>
                <a:effectLst>
                  <a:outerShdw blurRad="38100" dist="19050" dir="2700000" algn="tl" rotWithShape="0">
                    <a:schemeClr val="dk1">
                      <a:alpha val="40000"/>
                    </a:schemeClr>
                  </a:outerShdw>
                </a:effectLst>
              </a:rPr>
              <a:t>Select Enrollment Dates on left side</a:t>
            </a:r>
            <a:endParaRPr lang="en-US" dirty="0">
              <a:ln w="0"/>
              <a:effectLst>
                <a:outerShdw blurRad="38100" dist="19050" dir="2700000" algn="tl" rotWithShape="0">
                  <a:schemeClr val="dk1">
                    <a:alpha val="40000"/>
                  </a:schemeClr>
                </a:outerShdw>
              </a:effectLst>
            </a:endParaRPr>
          </a:p>
        </p:txBody>
      </p:sp>
      <p:sp>
        <p:nvSpPr>
          <p:cNvPr id="11" name="TextBox 10"/>
          <p:cNvSpPr txBox="1"/>
          <p:nvPr/>
        </p:nvSpPr>
        <p:spPr>
          <a:xfrm>
            <a:off x="6101877" y="4965576"/>
            <a:ext cx="2096192" cy="369332"/>
          </a:xfrm>
          <a:prstGeom prst="rect">
            <a:avLst/>
          </a:prstGeom>
          <a:noFill/>
        </p:spPr>
        <p:txBody>
          <a:bodyPr wrap="square" rtlCol="0">
            <a:spAutoFit/>
          </a:bodyPr>
          <a:lstStyle/>
          <a:p>
            <a:r>
              <a:rPr lang="en-US" dirty="0" smtClean="0">
                <a:ln w="0"/>
                <a:effectLst>
                  <a:outerShdw blurRad="38100" dist="19050" dir="2700000" algn="tl" rotWithShape="0">
                    <a:schemeClr val="dk1">
                      <a:alpha val="40000"/>
                    </a:schemeClr>
                  </a:outerShdw>
                </a:effectLst>
              </a:rPr>
              <a:t>Select Term</a:t>
            </a:r>
            <a:endParaRPr lang="en-US" dirty="0">
              <a:ln w="0"/>
              <a:effectLst>
                <a:outerShdw blurRad="38100" dist="19050" dir="2700000" algn="tl" rotWithShape="0">
                  <a:schemeClr val="dk1">
                    <a:alpha val="40000"/>
                  </a:schemeClr>
                </a:outerShdw>
              </a:effectLst>
            </a:endParaRPr>
          </a:p>
        </p:txBody>
      </p:sp>
      <p:sp>
        <p:nvSpPr>
          <p:cNvPr id="12" name="Down Arrow 11"/>
          <p:cNvSpPr/>
          <p:nvPr/>
        </p:nvSpPr>
        <p:spPr>
          <a:xfrm>
            <a:off x="6583193" y="1022370"/>
            <a:ext cx="395070" cy="7639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6582415" y="4161761"/>
            <a:ext cx="395070" cy="7639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6582415" y="2455753"/>
            <a:ext cx="395070" cy="7639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6582415" y="5414586"/>
            <a:ext cx="395070" cy="7639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127653" y="6258240"/>
            <a:ext cx="1746339" cy="369332"/>
          </a:xfrm>
          <a:prstGeom prst="rect">
            <a:avLst/>
          </a:prstGeom>
          <a:noFill/>
        </p:spPr>
        <p:txBody>
          <a:bodyPr wrap="square" rtlCol="0">
            <a:spAutoFit/>
          </a:bodyPr>
          <a:lstStyle/>
          <a:p>
            <a:r>
              <a:rPr lang="en-US" dirty="0" smtClean="0">
                <a:ln w="0"/>
                <a:effectLst>
                  <a:outerShdw blurRad="38100" dist="19050" dir="2700000" algn="tl" rotWithShape="0">
                    <a:schemeClr val="dk1">
                      <a:alpha val="40000"/>
                    </a:schemeClr>
                  </a:outerShdw>
                </a:effectLst>
              </a:rPr>
              <a:t>View Dates </a:t>
            </a:r>
            <a:endParaRPr lang="en-US"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4990136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056" y="95509"/>
            <a:ext cx="4991100" cy="1004944"/>
          </a:xfrm>
        </p:spPr>
        <p:txBody>
          <a:bodyPr/>
          <a:lstStyle/>
          <a:p>
            <a:r>
              <a:rPr lang="en-US" dirty="0" smtClean="0">
                <a:ln w="0"/>
                <a:effectLst>
                  <a:outerShdw blurRad="38100" dist="19050" dir="2700000" algn="tl" rotWithShape="0">
                    <a:schemeClr val="dk1">
                      <a:alpha val="40000"/>
                    </a:schemeClr>
                  </a:outerShdw>
                </a:effectLst>
              </a:rPr>
              <a:t>Enrollment date</a:t>
            </a:r>
            <a:endParaRPr lang="en-US" dirty="0">
              <a:ln w="0"/>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a:xfrm>
            <a:off x="2084853" y="1224175"/>
            <a:ext cx="4844303" cy="2612315"/>
          </a:xfrm>
          <a:ln>
            <a:solidFill>
              <a:srgbClr val="002060"/>
            </a:solidFill>
          </a:ln>
        </p:spPr>
        <p:txBody>
          <a:bodyPr>
            <a:normAutofit/>
          </a:bodyPr>
          <a:lstStyle/>
          <a:p>
            <a:pPr marL="0" indent="0">
              <a:buNone/>
            </a:pPr>
            <a:r>
              <a:rPr lang="en-US" dirty="0" smtClean="0"/>
              <a:t>All </a:t>
            </a:r>
            <a:r>
              <a:rPr lang="en-US" dirty="0"/>
              <a:t>matriculated students are assigned an </a:t>
            </a:r>
            <a:r>
              <a:rPr lang="en-US" dirty="0" smtClean="0"/>
              <a:t>online enrollment </a:t>
            </a:r>
            <a:r>
              <a:rPr lang="en-US" dirty="0"/>
              <a:t>appointment, a specific date and time when you can begin enrolling in classes for the next semester. </a:t>
            </a:r>
          </a:p>
          <a:p>
            <a:pPr marL="0" indent="0">
              <a:buNone/>
            </a:pPr>
            <a:endParaRPr lang="en-US" dirty="0"/>
          </a:p>
        </p:txBody>
      </p:sp>
      <p:sp>
        <p:nvSpPr>
          <p:cNvPr id="4" name="Down Arrow Callout 3"/>
          <p:cNvSpPr/>
          <p:nvPr/>
        </p:nvSpPr>
        <p:spPr>
          <a:xfrm>
            <a:off x="7834032" y="147918"/>
            <a:ext cx="2095500" cy="85702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SIS</a:t>
            </a:r>
            <a:endParaRPr lang="en-US" dirty="0"/>
          </a:p>
        </p:txBody>
      </p:sp>
      <p:sp>
        <p:nvSpPr>
          <p:cNvPr id="5" name="Down Arrow Callout 4"/>
          <p:cNvSpPr/>
          <p:nvPr/>
        </p:nvSpPr>
        <p:spPr>
          <a:xfrm>
            <a:off x="7834032" y="1004944"/>
            <a:ext cx="2095500" cy="93958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Enroll and Search</a:t>
            </a:r>
            <a:endParaRPr lang="en-US" dirty="0"/>
          </a:p>
        </p:txBody>
      </p:sp>
      <p:sp>
        <p:nvSpPr>
          <p:cNvPr id="6" name="Down Arrow Callout 5"/>
          <p:cNvSpPr/>
          <p:nvPr/>
        </p:nvSpPr>
        <p:spPr>
          <a:xfrm>
            <a:off x="7834032" y="1944524"/>
            <a:ext cx="2095500" cy="92417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Enrollment Dates</a:t>
            </a:r>
            <a:endParaRPr lang="en-US" dirty="0"/>
          </a:p>
        </p:txBody>
      </p:sp>
      <p:sp>
        <p:nvSpPr>
          <p:cNvPr id="7" name="Down Arrow Callout 6"/>
          <p:cNvSpPr/>
          <p:nvPr/>
        </p:nvSpPr>
        <p:spPr>
          <a:xfrm>
            <a:off x="7834032" y="2868698"/>
            <a:ext cx="2095500" cy="87139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Select Term</a:t>
            </a:r>
            <a:endParaRPr lang="en-US" dirty="0"/>
          </a:p>
        </p:txBody>
      </p:sp>
      <p:sp>
        <p:nvSpPr>
          <p:cNvPr id="10" name="Down Arrow Callout 9"/>
          <p:cNvSpPr/>
          <p:nvPr/>
        </p:nvSpPr>
        <p:spPr>
          <a:xfrm>
            <a:off x="7834032" y="3739844"/>
            <a:ext cx="2095500" cy="94008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Continue</a:t>
            </a:r>
            <a:endParaRPr lang="en-US" dirty="0"/>
          </a:p>
        </p:txBody>
      </p:sp>
      <p:sp>
        <p:nvSpPr>
          <p:cNvPr id="11" name="5-Point Star 10"/>
          <p:cNvSpPr/>
          <p:nvPr/>
        </p:nvSpPr>
        <p:spPr>
          <a:xfrm>
            <a:off x="7098926" y="4679674"/>
            <a:ext cx="3591486" cy="21783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Be prepared to enroll on that date.</a:t>
            </a:r>
            <a:endParaRPr lang="en-US" dirty="0"/>
          </a:p>
        </p:txBody>
      </p:sp>
      <p:sp>
        <p:nvSpPr>
          <p:cNvPr id="12" name="TextBox 11"/>
          <p:cNvSpPr txBox="1"/>
          <p:nvPr/>
        </p:nvSpPr>
        <p:spPr>
          <a:xfrm>
            <a:off x="2084852" y="4218009"/>
            <a:ext cx="4844303" cy="923330"/>
          </a:xfrm>
          <a:prstGeom prst="rect">
            <a:avLst/>
          </a:prstGeom>
          <a:noFill/>
          <a:ln>
            <a:solidFill>
              <a:srgbClr val="002060"/>
            </a:solidFill>
          </a:ln>
        </p:spPr>
        <p:txBody>
          <a:bodyPr wrap="square" rtlCol="0">
            <a:spAutoFit/>
          </a:bodyPr>
          <a:lstStyle/>
          <a:p>
            <a:r>
              <a:rPr lang="en-US" b="1" dirty="0" smtClean="0"/>
              <a:t>Note:</a:t>
            </a:r>
            <a:r>
              <a:rPr lang="en-US" dirty="0" smtClean="0"/>
              <a:t> Early Enrollment Appointments are noted in SIS for Honors, Cross-registered students, and Varsity Athletes.  </a:t>
            </a:r>
            <a:endParaRPr lang="en-US" dirty="0"/>
          </a:p>
        </p:txBody>
      </p:sp>
    </p:spTree>
    <p:extLst>
      <p:ext uri="{BB962C8B-B14F-4D97-AF65-F5344CB8AC3E}">
        <p14:creationId xmlns:p14="http://schemas.microsoft.com/office/powerpoint/2010/main" val="891054454"/>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343929" y="1429553"/>
            <a:ext cx="1277007" cy="1200329"/>
          </a:xfrm>
          <a:prstGeom prst="rect">
            <a:avLst/>
          </a:prstGeom>
          <a:noFill/>
        </p:spPr>
        <p:txBody>
          <a:bodyPr wrap="square" rtlCol="0">
            <a:spAutoFit/>
          </a:bodyPr>
          <a:lstStyle/>
          <a:p>
            <a:pPr algn="ctr"/>
            <a:r>
              <a:rPr lang="en-US" sz="2400" dirty="0" smtClean="0">
                <a:ln w="0"/>
                <a:effectLst>
                  <a:outerShdw blurRad="38100" dist="19050" dir="2700000" algn="tl" rotWithShape="0">
                    <a:schemeClr val="dk1">
                      <a:alpha val="40000"/>
                    </a:schemeClr>
                  </a:outerShdw>
                </a:effectLst>
              </a:rPr>
              <a:t>Viewing Course Info</a:t>
            </a:r>
            <a:endParaRPr lang="en-US" sz="2400" dirty="0">
              <a:ln w="0"/>
              <a:effectLst>
                <a:outerShdw blurRad="38100" dist="19050" dir="2700000" algn="tl" rotWithShape="0">
                  <a:schemeClr val="dk1">
                    <a:alpha val="40000"/>
                  </a:schemeClr>
                </a:outerShdw>
              </a:effectLst>
            </a:endParaRPr>
          </a:p>
        </p:txBody>
      </p:sp>
      <p:sp>
        <p:nvSpPr>
          <p:cNvPr id="11" name="TextBox 10"/>
          <p:cNvSpPr txBox="1"/>
          <p:nvPr/>
        </p:nvSpPr>
        <p:spPr>
          <a:xfrm>
            <a:off x="9642364" y="102582"/>
            <a:ext cx="2680139" cy="954107"/>
          </a:xfrm>
          <a:prstGeom prst="rect">
            <a:avLst/>
          </a:prstGeom>
          <a:noFill/>
        </p:spPr>
        <p:txBody>
          <a:bodyPr wrap="square" rtlCol="0">
            <a:spAutoFit/>
          </a:bodyPr>
          <a:lstStyle/>
          <a:p>
            <a:pPr algn="ctr"/>
            <a:r>
              <a:rPr lang="en-US" sz="2800" dirty="0" smtClean="0">
                <a:ln w="0"/>
                <a:effectLst>
                  <a:outerShdw blurRad="38100" dist="19050" dir="2700000" algn="tl" rotWithShape="0">
                    <a:schemeClr val="dk1">
                      <a:alpha val="40000"/>
                    </a:schemeClr>
                  </a:outerShdw>
                </a:effectLst>
              </a:rPr>
              <a:t>Navigating Shopping Cart</a:t>
            </a:r>
            <a:endParaRPr lang="en-US" sz="2800" dirty="0">
              <a:ln w="0"/>
              <a:effectLst>
                <a:outerShdw blurRad="38100" dist="19050" dir="2700000" algn="tl" rotWithShape="0">
                  <a:schemeClr val="dk1">
                    <a:alpha val="40000"/>
                  </a:schemeClr>
                </a:outerShdw>
              </a:effectLst>
            </a:endParaRPr>
          </a:p>
        </p:txBody>
      </p:sp>
      <p:pic>
        <p:nvPicPr>
          <p:cNvPr id="13" name="04CE57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95275" y="0"/>
            <a:ext cx="9144000" cy="6858000"/>
          </a:xfrm>
        </p:spPr>
      </p:pic>
      <p:pic>
        <p:nvPicPr>
          <p:cNvPr id="2" name="viewing course inf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608676" y="5943600"/>
            <a:ext cx="609600" cy="609600"/>
          </a:xfrm>
          <a:prstGeom prst="rect">
            <a:avLst/>
          </a:prstGeom>
        </p:spPr>
      </p:pic>
      <p:sp>
        <p:nvSpPr>
          <p:cNvPr id="3" name="TextBox 2"/>
          <p:cNvSpPr txBox="1"/>
          <p:nvPr/>
        </p:nvSpPr>
        <p:spPr>
          <a:xfrm>
            <a:off x="-68955" y="5620434"/>
            <a:ext cx="9872315" cy="923330"/>
          </a:xfrm>
          <a:prstGeom prst="rect">
            <a:avLst/>
          </a:prstGeom>
          <a:solidFill>
            <a:schemeClr val="bg1">
              <a:lumMod val="95000"/>
            </a:schemeClr>
          </a:solidFill>
        </p:spPr>
        <p:txBody>
          <a:bodyPr wrap="square" rtlCol="0">
            <a:spAutoFit/>
          </a:bodyPr>
          <a:lstStyle/>
          <a:p>
            <a:r>
              <a:rPr lang="en-US" b="1" dirty="0"/>
              <a:t>Login to </a:t>
            </a:r>
            <a:r>
              <a:rPr lang="en-US" b="1" dirty="0" smtClean="0"/>
              <a:t>sis, </a:t>
            </a:r>
            <a:r>
              <a:rPr lang="en-US" b="1" dirty="0"/>
              <a:t>click enroll and </a:t>
            </a:r>
            <a:r>
              <a:rPr lang="en-US" b="1" dirty="0" smtClean="0"/>
              <a:t>search, </a:t>
            </a:r>
            <a:r>
              <a:rPr lang="en-US" b="1" dirty="0"/>
              <a:t>on the left hand side click class search and </a:t>
            </a:r>
            <a:r>
              <a:rPr lang="en-US" b="1" dirty="0" smtClean="0"/>
              <a:t>enroll, </a:t>
            </a:r>
            <a:r>
              <a:rPr lang="en-US" b="1" dirty="0"/>
              <a:t>select the term you’re planning on enrolling </a:t>
            </a:r>
            <a:r>
              <a:rPr lang="en-US" b="1" dirty="0" smtClean="0"/>
              <a:t>in, </a:t>
            </a:r>
            <a:r>
              <a:rPr lang="en-US" b="1" dirty="0"/>
              <a:t>type in whatever class you’re looking </a:t>
            </a:r>
            <a:r>
              <a:rPr lang="en-US" b="1" dirty="0" smtClean="0"/>
              <a:t>for, </a:t>
            </a:r>
            <a:r>
              <a:rPr lang="en-US" b="1" dirty="0"/>
              <a:t>in this case its csci 101 select </a:t>
            </a:r>
          </a:p>
        </p:txBody>
      </p:sp>
      <p:sp>
        <p:nvSpPr>
          <p:cNvPr id="4" name="TextBox 3"/>
          <p:cNvSpPr txBox="1"/>
          <p:nvPr/>
        </p:nvSpPr>
        <p:spPr>
          <a:xfrm>
            <a:off x="-30857" y="5620434"/>
            <a:ext cx="9872315" cy="923330"/>
          </a:xfrm>
          <a:prstGeom prst="rect">
            <a:avLst/>
          </a:prstGeom>
          <a:solidFill>
            <a:schemeClr val="bg1">
              <a:lumMod val="95000"/>
            </a:schemeClr>
          </a:solidFill>
        </p:spPr>
        <p:txBody>
          <a:bodyPr wrap="square" rtlCol="0">
            <a:spAutoFit/>
          </a:bodyPr>
          <a:lstStyle/>
          <a:p>
            <a:r>
              <a:rPr lang="en-US" b="1" dirty="0"/>
              <a:t>the </a:t>
            </a:r>
            <a:r>
              <a:rPr lang="en-US" b="1" dirty="0" smtClean="0"/>
              <a:t>class, </a:t>
            </a:r>
            <a:r>
              <a:rPr lang="en-US" b="1" dirty="0"/>
              <a:t>this will bring us to our </a:t>
            </a:r>
            <a:r>
              <a:rPr lang="en-US" b="1" dirty="0" smtClean="0"/>
              <a:t>options, </a:t>
            </a:r>
            <a:r>
              <a:rPr lang="en-US" b="1" dirty="0"/>
              <a:t>we have three we can select the one that you’re </a:t>
            </a:r>
            <a:r>
              <a:rPr lang="en-US" b="1" dirty="0" smtClean="0"/>
              <a:t>interested in, </a:t>
            </a:r>
            <a:r>
              <a:rPr lang="en-US" b="1" dirty="0"/>
              <a:t>here you can view class details, it shows you meeting information </a:t>
            </a:r>
            <a:r>
              <a:rPr lang="en-US" b="1" dirty="0" smtClean="0"/>
              <a:t>again, </a:t>
            </a:r>
            <a:r>
              <a:rPr lang="en-US" b="1" dirty="0"/>
              <a:t>enrollment </a:t>
            </a:r>
            <a:r>
              <a:rPr lang="en-US" b="1" dirty="0" smtClean="0"/>
              <a:t>information, </a:t>
            </a:r>
            <a:r>
              <a:rPr lang="en-US" b="1" dirty="0"/>
              <a:t>which is where </a:t>
            </a:r>
          </a:p>
        </p:txBody>
      </p:sp>
      <p:sp>
        <p:nvSpPr>
          <p:cNvPr id="5" name="TextBox 4"/>
          <p:cNvSpPr txBox="1"/>
          <p:nvPr/>
        </p:nvSpPr>
        <p:spPr>
          <a:xfrm>
            <a:off x="-68955" y="5620434"/>
            <a:ext cx="9803359" cy="923330"/>
          </a:xfrm>
          <a:prstGeom prst="rect">
            <a:avLst/>
          </a:prstGeom>
          <a:solidFill>
            <a:schemeClr val="bg1">
              <a:lumMod val="95000"/>
            </a:schemeClr>
          </a:solidFill>
        </p:spPr>
        <p:txBody>
          <a:bodyPr wrap="square" rtlCol="0">
            <a:spAutoFit/>
          </a:bodyPr>
          <a:lstStyle/>
          <a:p>
            <a:r>
              <a:rPr lang="en-US" b="1" dirty="0"/>
              <a:t>we can find enrollment requirements if there were </a:t>
            </a:r>
            <a:r>
              <a:rPr lang="en-US" b="1" dirty="0" smtClean="0"/>
              <a:t>any, </a:t>
            </a:r>
            <a:r>
              <a:rPr lang="en-US" b="1" dirty="0"/>
              <a:t>class </a:t>
            </a:r>
            <a:r>
              <a:rPr lang="en-US" b="1" dirty="0" smtClean="0"/>
              <a:t>availability, and </a:t>
            </a:r>
            <a:r>
              <a:rPr lang="en-US" b="1" dirty="0"/>
              <a:t>textbook </a:t>
            </a:r>
            <a:r>
              <a:rPr lang="en-US" b="1" dirty="0" smtClean="0"/>
              <a:t>information, </a:t>
            </a:r>
            <a:r>
              <a:rPr lang="en-US" b="1" dirty="0"/>
              <a:t>in this case there isn’t a textbook provided yet but eventually there will </a:t>
            </a:r>
            <a:r>
              <a:rPr lang="en-US" b="1" dirty="0" smtClean="0"/>
              <a:t>be, </a:t>
            </a:r>
            <a:r>
              <a:rPr lang="en-US" b="1" dirty="0"/>
              <a:t>and this is where you would find it.</a:t>
            </a:r>
          </a:p>
        </p:txBody>
      </p:sp>
      <p:sp>
        <p:nvSpPr>
          <p:cNvPr id="7" name="Rectangle 6"/>
          <p:cNvSpPr/>
          <p:nvPr/>
        </p:nvSpPr>
        <p:spPr>
          <a:xfrm>
            <a:off x="10201945" y="4776263"/>
            <a:ext cx="1721973" cy="1015663"/>
          </a:xfrm>
          <a:prstGeom prst="rect">
            <a:avLst/>
          </a:prstGeom>
        </p:spPr>
        <p:txBody>
          <a:bodyPr wrap="square">
            <a:spAutoFit/>
          </a:bodyPr>
          <a:lstStyle/>
          <a:p>
            <a:r>
              <a:rPr lang="en-US" dirty="0">
                <a:solidFill>
                  <a:srgbClr val="FF0000"/>
                </a:solidFill>
              </a:rPr>
              <a:t>Please click to learn more</a:t>
            </a:r>
          </a:p>
          <a:p>
            <a:r>
              <a:rPr lang="en-US" sz="2400" b="1" dirty="0">
                <a:solidFill>
                  <a:srgbClr val="FF0000"/>
                </a:solidFill>
                <a:sym typeface="Symbol" panose="05050102010706020507" pitchFamily="18" charset="2"/>
              </a:rPr>
              <a:t>         </a:t>
            </a:r>
            <a:endParaRPr lang="en-US" sz="2400" b="1" dirty="0">
              <a:solidFill>
                <a:srgbClr val="FF0000"/>
              </a:solidFill>
            </a:endParaRPr>
          </a:p>
        </p:txBody>
      </p:sp>
    </p:spTree>
    <p:extLst>
      <p:ext uri="{BB962C8B-B14F-4D97-AF65-F5344CB8AC3E}">
        <p14:creationId xmlns:p14="http://schemas.microsoft.com/office/powerpoint/2010/main" val="308765722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115" fill="hold"/>
                                        <p:tgtEl>
                                          <p:spTgt spid="2"/>
                                        </p:tgtEl>
                                      </p:cBhvr>
                                    </p:cmd>
                                  </p:childTnLst>
                                </p:cTn>
                              </p:par>
                              <p:par>
                                <p:cTn id="7" presetID="1" presetClass="mediacall" presetSubtype="0" fill="hold" nodeType="withEffect">
                                  <p:stCondLst>
                                    <p:cond delay="0"/>
                                  </p:stCondLst>
                                  <p:childTnLst>
                                    <p:cmd type="call" cmd="playFrom(0.0)">
                                      <p:cBhvr>
                                        <p:cTn id="8" dur="62000" fill="hold"/>
                                        <p:tgtEl>
                                          <p:spTgt spid="13"/>
                                        </p:tgtEl>
                                      </p:cBhvr>
                                    </p:cmd>
                                  </p:childTnLst>
                                </p:cTn>
                              </p:par>
                              <p:par>
                                <p:cTn id="9" presetID="1" presetClass="entr" presetSubtype="0" fill="hold" grpId="0" nodeType="withEffect">
                                  <p:stCondLst>
                                    <p:cond delay="0"/>
                                  </p:stCondLst>
                                  <p:childTnLst>
                                    <p:set>
                                      <p:cBhvr>
                                        <p:cTn id="10" dur="1" fill="hold">
                                          <p:stCondLst>
                                            <p:cond delay="9"/>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17249"/>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29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video>
              <p:cMediaNode vol="100000">
                <p:cTn id="16" fill="hold" display="0">
                  <p:stCondLst>
                    <p:cond delay="indefinite"/>
                  </p:stCondLst>
                </p:cTn>
                <p:tgtEl>
                  <p:spTgt spid="13"/>
                </p:tgtEl>
              </p:cMediaNode>
            </p:video>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withEffect">
                                  <p:stCondLst>
                                    <p:cond delay="0"/>
                                  </p:stCondLst>
                                  <p:childTnLst>
                                    <p:cmd type="call" cmd="togglePause">
                                      <p:cBhvr>
                                        <p:cTn id="21" dur="1" fill="hold"/>
                                        <p:tgtEl>
                                          <p:spTgt spid="13"/>
                                        </p:tgtEl>
                                      </p:cBhvr>
                                    </p:cmd>
                                  </p:childTnLst>
                                </p:cTn>
                              </p:par>
                            </p:childTnLst>
                          </p:cTn>
                        </p:par>
                      </p:childTnLst>
                    </p:cTn>
                  </p:par>
                </p:childTnLst>
              </p:cTn>
              <p:nextCondLst>
                <p:cond evt="onClick" delay="0">
                  <p:tgtEl>
                    <p:spTgt spid="13"/>
                  </p:tgtEl>
                </p:cond>
              </p:nextCondLst>
            </p:seq>
          </p:childTnLst>
        </p:cTn>
      </p:par>
    </p:tnLst>
    <p:bldLst>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EC6DF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9538" y="0"/>
            <a:ext cx="10248900" cy="6858000"/>
          </a:xfrm>
          <a:prstGeom prst="rect">
            <a:avLst/>
          </a:prstGeom>
        </p:spPr>
      </p:pic>
      <p:sp>
        <p:nvSpPr>
          <p:cNvPr id="4" name="TextBox 3"/>
          <p:cNvSpPr txBox="1"/>
          <p:nvPr/>
        </p:nvSpPr>
        <p:spPr>
          <a:xfrm>
            <a:off x="10139362" y="469900"/>
            <a:ext cx="2052638" cy="1200329"/>
          </a:xfrm>
          <a:prstGeom prst="rect">
            <a:avLst/>
          </a:prstGeom>
          <a:noFill/>
        </p:spPr>
        <p:txBody>
          <a:bodyPr wrap="square" rtlCol="0">
            <a:spAutoFit/>
          </a:bodyPr>
          <a:lstStyle/>
          <a:p>
            <a:pPr algn="ctr"/>
            <a:r>
              <a:rPr lang="en-US" sz="2400" b="1" dirty="0" smtClean="0">
                <a:ln w="0"/>
                <a:effectLst>
                  <a:outerShdw blurRad="38100" dist="19050" dir="2700000" algn="tl" rotWithShape="0">
                    <a:schemeClr val="dk1">
                      <a:alpha val="40000"/>
                    </a:schemeClr>
                  </a:outerShdw>
                </a:effectLst>
              </a:rPr>
              <a:t>Adding Classes to shopping cart</a:t>
            </a:r>
            <a:endParaRPr lang="en-US" sz="2400" b="1" dirty="0">
              <a:ln w="0"/>
              <a:effectLst>
                <a:outerShdw blurRad="38100" dist="19050" dir="2700000" algn="tl" rotWithShape="0">
                  <a:schemeClr val="dk1">
                    <a:alpha val="40000"/>
                  </a:schemeClr>
                </a:outerShdw>
              </a:effectLst>
            </a:endParaRPr>
          </a:p>
        </p:txBody>
      </p:sp>
      <p:pic>
        <p:nvPicPr>
          <p:cNvPr id="2" name="adding classes to shopping car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41062" y="6063734"/>
            <a:ext cx="609600" cy="609600"/>
          </a:xfrm>
          <a:prstGeom prst="rect">
            <a:avLst/>
          </a:prstGeom>
        </p:spPr>
      </p:pic>
      <p:sp>
        <p:nvSpPr>
          <p:cNvPr id="5" name="TextBox 4"/>
          <p:cNvSpPr txBox="1"/>
          <p:nvPr/>
        </p:nvSpPr>
        <p:spPr>
          <a:xfrm>
            <a:off x="-109538" y="5989071"/>
            <a:ext cx="10485438" cy="646331"/>
          </a:xfrm>
          <a:prstGeom prst="rect">
            <a:avLst/>
          </a:prstGeom>
          <a:solidFill>
            <a:schemeClr val="bg1">
              <a:lumMod val="95000"/>
            </a:schemeClr>
          </a:solidFill>
        </p:spPr>
        <p:txBody>
          <a:bodyPr wrap="square" rtlCol="0">
            <a:spAutoFit/>
          </a:bodyPr>
          <a:lstStyle/>
          <a:p>
            <a:r>
              <a:rPr lang="en-US" b="1" dirty="0"/>
              <a:t>This time we are going to actually add the course to our shopping cart so it’s going to start off the same by typing in the course and selecting csci </a:t>
            </a:r>
            <a:r>
              <a:rPr lang="en-US" b="1" dirty="0" smtClean="0"/>
              <a:t>101, </a:t>
            </a:r>
            <a:r>
              <a:rPr lang="en-US" b="1" dirty="0"/>
              <a:t>we are then gonna look for the class that first best to us, at </a:t>
            </a:r>
          </a:p>
        </p:txBody>
      </p:sp>
      <p:sp>
        <p:nvSpPr>
          <p:cNvPr id="6" name="TextBox 5"/>
          <p:cNvSpPr txBox="1"/>
          <p:nvPr/>
        </p:nvSpPr>
        <p:spPr>
          <a:xfrm>
            <a:off x="-227807" y="5999803"/>
            <a:ext cx="10485438" cy="646331"/>
          </a:xfrm>
          <a:prstGeom prst="rect">
            <a:avLst/>
          </a:prstGeom>
          <a:solidFill>
            <a:schemeClr val="bg1">
              <a:lumMod val="95000"/>
            </a:schemeClr>
          </a:solidFill>
        </p:spPr>
        <p:txBody>
          <a:bodyPr wrap="square" rtlCol="0">
            <a:spAutoFit/>
          </a:bodyPr>
          <a:lstStyle/>
          <a:p>
            <a:r>
              <a:rPr lang="en-US" b="1" dirty="0"/>
              <a:t>this point well hit next in the top right corner, we do want to add it to the waitlist if the class is full, </a:t>
            </a:r>
            <a:r>
              <a:rPr lang="en-US" b="1" dirty="0" smtClean="0"/>
              <a:t>we’ll </a:t>
            </a:r>
            <a:r>
              <a:rPr lang="en-US" b="1" dirty="0"/>
              <a:t>hit </a:t>
            </a:r>
            <a:r>
              <a:rPr lang="en-US" b="1" dirty="0" smtClean="0"/>
              <a:t>accept, </a:t>
            </a:r>
            <a:r>
              <a:rPr lang="en-US" b="1" dirty="0"/>
              <a:t>we want to hit add to shopping cart because </a:t>
            </a:r>
          </a:p>
        </p:txBody>
      </p:sp>
      <p:sp>
        <p:nvSpPr>
          <p:cNvPr id="7" name="TextBox 6"/>
          <p:cNvSpPr txBox="1"/>
          <p:nvPr/>
        </p:nvSpPr>
        <p:spPr>
          <a:xfrm>
            <a:off x="-227807" y="6010535"/>
            <a:ext cx="10485438" cy="646331"/>
          </a:xfrm>
          <a:prstGeom prst="rect">
            <a:avLst/>
          </a:prstGeom>
          <a:solidFill>
            <a:schemeClr val="bg1">
              <a:lumMod val="95000"/>
            </a:schemeClr>
          </a:solidFill>
        </p:spPr>
        <p:txBody>
          <a:bodyPr wrap="square" rtlCol="0">
            <a:spAutoFit/>
          </a:bodyPr>
          <a:lstStyle/>
          <a:p>
            <a:r>
              <a:rPr lang="en-US" b="1" dirty="0"/>
              <a:t>we aren’t quite ready to enroll yet, hit next, review the information and click submit, hit yes, and now csci 101, principles of computing is in our shopping cart.</a:t>
            </a:r>
          </a:p>
        </p:txBody>
      </p:sp>
      <p:sp>
        <p:nvSpPr>
          <p:cNvPr id="8" name="Rectangle 7"/>
          <p:cNvSpPr/>
          <p:nvPr/>
        </p:nvSpPr>
        <p:spPr>
          <a:xfrm>
            <a:off x="10592654" y="4633491"/>
            <a:ext cx="1506415" cy="1015663"/>
          </a:xfrm>
          <a:prstGeom prst="rect">
            <a:avLst/>
          </a:prstGeom>
        </p:spPr>
        <p:txBody>
          <a:bodyPr wrap="square">
            <a:spAutoFit/>
          </a:bodyPr>
          <a:lstStyle/>
          <a:p>
            <a:r>
              <a:rPr lang="en-US" dirty="0">
                <a:solidFill>
                  <a:srgbClr val="FF0000"/>
                </a:solidFill>
              </a:rPr>
              <a:t>Please click to learn more</a:t>
            </a:r>
          </a:p>
          <a:p>
            <a:r>
              <a:rPr lang="en-US" sz="2400" b="1" dirty="0">
                <a:solidFill>
                  <a:srgbClr val="FF0000"/>
                </a:solidFill>
                <a:sym typeface="Symbol" panose="05050102010706020507" pitchFamily="18" charset="2"/>
              </a:rPr>
              <a:t>         </a:t>
            </a:r>
            <a:endParaRPr lang="en-US" sz="2400" b="1" dirty="0">
              <a:solidFill>
                <a:srgbClr val="FF0000"/>
              </a:solidFill>
            </a:endParaRPr>
          </a:p>
        </p:txBody>
      </p:sp>
    </p:spTree>
    <p:extLst>
      <p:ext uri="{BB962C8B-B14F-4D97-AF65-F5344CB8AC3E}">
        <p14:creationId xmlns:p14="http://schemas.microsoft.com/office/powerpoint/2010/main" val="363045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130" fill="hold"/>
                                        <p:tgtEl>
                                          <p:spTgt spid="2"/>
                                        </p:tgtEl>
                                      </p:cBhvr>
                                    </p:cmd>
                                  </p:childTnLst>
                                </p:cTn>
                              </p:par>
                              <p:par>
                                <p:cTn id="7" presetID="1" presetClass="mediacall" presetSubtype="0" fill="hold" nodeType="withEffect">
                                  <p:stCondLst>
                                    <p:cond delay="0"/>
                                  </p:stCondLst>
                                  <p:childTnLst>
                                    <p:cmd type="call" cmd="playFrom(0.0)">
                                      <p:cBhvr>
                                        <p:cTn id="8" dur="49800" fill="hold"/>
                                        <p:tgtEl>
                                          <p:spTgt spid="3"/>
                                        </p:tgtEl>
                                      </p:cBhvr>
                                    </p:cmd>
                                  </p:childTnLst>
                                </p:cTn>
                              </p:par>
                              <p:par>
                                <p:cTn id="9" presetID="1" presetClass="entr" presetSubtype="0" fill="hold" grpId="0" nodeType="withEffect">
                                  <p:stCondLst>
                                    <p:cond delay="0"/>
                                  </p:stCondLst>
                                  <p:childTnLst>
                                    <p:set>
                                      <p:cBhvr>
                                        <p:cTn id="10" dur="1" fill="hold">
                                          <p:stCondLst>
                                            <p:cond delay="20999"/>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329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with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animBg="1"/>
      <p:bldP spid="6" grpId="0" animBg="1"/>
      <p:bldP spid="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2277</TotalTime>
  <Words>1345</Words>
  <Application>Microsoft Office PowerPoint</Application>
  <PresentationFormat>Widescreen</PresentationFormat>
  <Paragraphs>146</Paragraphs>
  <Slides>20</Slides>
  <Notes>1</Notes>
  <HiddenSlides>0</HiddenSlides>
  <MMClips>8</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Calibri</vt:lpstr>
      <vt:lpstr>Cambria</vt:lpstr>
      <vt:lpstr>Consolas</vt:lpstr>
      <vt:lpstr>Constantia</vt:lpstr>
      <vt:lpstr>Corbel</vt:lpstr>
      <vt:lpstr>Courier New</vt:lpstr>
      <vt:lpstr>Symbol</vt:lpstr>
      <vt:lpstr>Times New Roman</vt:lpstr>
      <vt:lpstr>Parallax</vt:lpstr>
      <vt:lpstr>Tips for SUCCESSFUL Enrollment in SIS </vt:lpstr>
      <vt:lpstr>Starring ….  </vt:lpstr>
      <vt:lpstr>Agenda</vt:lpstr>
      <vt:lpstr>2019-2020  Flowchart</vt:lpstr>
      <vt:lpstr>Academic Advising Report (AAR)</vt:lpstr>
      <vt:lpstr>Shopping Cart Opens</vt:lpstr>
      <vt:lpstr>Enrollment date</vt:lpstr>
      <vt:lpstr>PowerPoint Presentation</vt:lpstr>
      <vt:lpstr>PowerPoint Presentation</vt:lpstr>
      <vt:lpstr>How to drop a class</vt:lpstr>
      <vt:lpstr>PREREQUISITES</vt:lpstr>
      <vt:lpstr>RESTRICTIONS</vt:lpstr>
      <vt:lpstr>Other restrictions</vt:lpstr>
      <vt:lpstr>Other restrictions</vt:lpstr>
      <vt:lpstr>PowerPoint Presentation</vt:lpstr>
      <vt:lpstr>PowerPoint Presentation</vt:lpstr>
      <vt:lpstr>PowerPoint Presentation</vt:lpstr>
      <vt:lpstr>PowerPoint Presentation</vt:lpstr>
      <vt:lpstr>Full time status:</vt:lpstr>
      <vt:lpstr>PowerPoint Presentation</vt:lpstr>
    </vt:vector>
  </TitlesOfParts>
  <Company>Rochester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DCS Student Worker</dc:creator>
  <cp:lastModifiedBy>Carrie Koneski</cp:lastModifiedBy>
  <cp:revision>139</cp:revision>
  <dcterms:created xsi:type="dcterms:W3CDTF">2019-06-19T13:00:33Z</dcterms:created>
  <dcterms:modified xsi:type="dcterms:W3CDTF">2019-11-05T17:17:31Z</dcterms:modified>
  <cp:contentStatus/>
</cp:coreProperties>
</file>