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4"/>
  </p:notesMasterIdLst>
  <p:sldIdLst>
    <p:sldId id="256" r:id="rId2"/>
    <p:sldId id="265" r:id="rId3"/>
    <p:sldId id="257" r:id="rId4"/>
    <p:sldId id="261" r:id="rId5"/>
    <p:sldId id="258" r:id="rId6"/>
    <p:sldId id="264" r:id="rId7"/>
    <p:sldId id="259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1596E1-BD36-4164-B8E0-8F27ADFEAEA0}" v="5" dt="2024-01-10T19:04:51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6" autoAdjust="0"/>
  </p:normalViewPr>
  <p:slideViewPr>
    <p:cSldViewPr>
      <p:cViewPr varScale="1">
        <p:scale>
          <a:sx n="69" d="100"/>
          <a:sy n="69" d="100"/>
        </p:scale>
        <p:origin x="545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8EC3D970-478B-4308-BB6A-FC6052AE6398}"/>
    <pc:docChg chg="undo custSel addSld modSld">
      <pc:chgData name="Kal Rabb" userId="3edf06299a4717ec" providerId="LiveId" clId="{8EC3D970-478B-4308-BB6A-FC6052AE6398}" dt="2018-12-05T15:29:26.527" v="288" actId="20577"/>
      <pc:docMkLst>
        <pc:docMk/>
      </pc:docMkLst>
      <pc:sldChg chg="modSp">
        <pc:chgData name="Kal Rabb" userId="3edf06299a4717ec" providerId="LiveId" clId="{8EC3D970-478B-4308-BB6A-FC6052AE6398}" dt="2018-12-02T19:08:28.378" v="51" actId="20577"/>
        <pc:sldMkLst>
          <pc:docMk/>
          <pc:sldMk cId="2371474909" sldId="259"/>
        </pc:sldMkLst>
        <pc:spChg chg="mod">
          <ac:chgData name="Kal Rabb" userId="3edf06299a4717ec" providerId="LiveId" clId="{8EC3D970-478B-4308-BB6A-FC6052AE6398}" dt="2018-12-02T19:08:28.378" v="51" actId="20577"/>
          <ac:spMkLst>
            <pc:docMk/>
            <pc:sldMk cId="2371474909" sldId="259"/>
            <ac:spMk id="3" creationId="{00000000-0000-0000-0000-000000000000}"/>
          </ac:spMkLst>
        </pc:spChg>
      </pc:sldChg>
      <pc:sldChg chg="modSp">
        <pc:chgData name="Kal Rabb" userId="3edf06299a4717ec" providerId="LiveId" clId="{8EC3D970-478B-4308-BB6A-FC6052AE6398}" dt="2018-12-02T19:07:48.359" v="5" actId="20577"/>
        <pc:sldMkLst>
          <pc:docMk/>
          <pc:sldMk cId="1472334077" sldId="264"/>
        </pc:sldMkLst>
        <pc:spChg chg="mod">
          <ac:chgData name="Kal Rabb" userId="3edf06299a4717ec" providerId="LiveId" clId="{8EC3D970-478B-4308-BB6A-FC6052AE6398}" dt="2018-12-02T19:07:48.359" v="5" actId="20577"/>
          <ac:spMkLst>
            <pc:docMk/>
            <pc:sldMk cId="1472334077" sldId="264"/>
            <ac:spMk id="3" creationId="{00000000-0000-0000-0000-000000000000}"/>
          </ac:spMkLst>
        </pc:spChg>
      </pc:sldChg>
      <pc:sldChg chg="addSp modSp">
        <pc:chgData name="Kal Rabb" userId="3edf06299a4717ec" providerId="LiveId" clId="{8EC3D970-478B-4308-BB6A-FC6052AE6398}" dt="2018-12-02T19:09:28.593" v="97" actId="20577"/>
        <pc:sldMkLst>
          <pc:docMk/>
          <pc:sldMk cId="2177813268" sldId="266"/>
        </pc:sldMkLst>
        <pc:spChg chg="mod">
          <ac:chgData name="Kal Rabb" userId="3edf06299a4717ec" providerId="LiveId" clId="{8EC3D970-478B-4308-BB6A-FC6052AE6398}" dt="2018-12-02T19:09:01.457" v="53" actId="20577"/>
          <ac:spMkLst>
            <pc:docMk/>
            <pc:sldMk cId="2177813268" sldId="266"/>
            <ac:spMk id="2" creationId="{00000000-0000-0000-0000-000000000000}"/>
          </ac:spMkLst>
        </pc:spChg>
        <pc:spChg chg="mod">
          <ac:chgData name="Kal Rabb" userId="3edf06299a4717ec" providerId="LiveId" clId="{8EC3D970-478B-4308-BB6A-FC6052AE6398}" dt="2018-12-02T19:08:46.031" v="52" actId="6549"/>
          <ac:spMkLst>
            <pc:docMk/>
            <pc:sldMk cId="2177813268" sldId="266"/>
            <ac:spMk id="3" creationId="{00000000-0000-0000-0000-000000000000}"/>
          </ac:spMkLst>
        </pc:spChg>
        <pc:spChg chg="add mod">
          <ac:chgData name="Kal Rabb" userId="3edf06299a4717ec" providerId="LiveId" clId="{8EC3D970-478B-4308-BB6A-FC6052AE6398}" dt="2018-12-02T19:09:28.593" v="97" actId="20577"/>
          <ac:spMkLst>
            <pc:docMk/>
            <pc:sldMk cId="2177813268" sldId="266"/>
            <ac:spMk id="7" creationId="{48AAF03A-79E9-4894-B571-350AD76A76AB}"/>
          </ac:spMkLst>
        </pc:spChg>
      </pc:sldChg>
      <pc:sldChg chg="modSp">
        <pc:chgData name="Kal Rabb" userId="3edf06299a4717ec" providerId="LiveId" clId="{8EC3D970-478B-4308-BB6A-FC6052AE6398}" dt="2018-12-02T19:15:15.730" v="191" actId="20577"/>
        <pc:sldMkLst>
          <pc:docMk/>
          <pc:sldMk cId="3220407497" sldId="274"/>
        </pc:sldMkLst>
        <pc:spChg chg="mod">
          <ac:chgData name="Kal Rabb" userId="3edf06299a4717ec" providerId="LiveId" clId="{8EC3D970-478B-4308-BB6A-FC6052AE6398}" dt="2018-12-02T19:15:15.730" v="191" actId="20577"/>
          <ac:spMkLst>
            <pc:docMk/>
            <pc:sldMk cId="3220407497" sldId="274"/>
            <ac:spMk id="3" creationId="{00000000-0000-0000-0000-000000000000}"/>
          </ac:spMkLst>
        </pc:spChg>
      </pc:sldChg>
      <pc:sldChg chg="addSp delSp modSp add">
        <pc:chgData name="Kal Rabb" userId="3edf06299a4717ec" providerId="LiveId" clId="{8EC3D970-478B-4308-BB6A-FC6052AE6398}" dt="2018-12-05T15:26:00.386" v="208" actId="20577"/>
        <pc:sldMkLst>
          <pc:docMk/>
          <pc:sldMk cId="1287555699" sldId="275"/>
        </pc:sldMkLst>
        <pc:spChg chg="del">
          <ac:chgData name="Kal Rabb" userId="3edf06299a4717ec" providerId="LiveId" clId="{8EC3D970-478B-4308-BB6A-FC6052AE6398}" dt="2018-12-05T15:24:30.003" v="193"/>
          <ac:spMkLst>
            <pc:docMk/>
            <pc:sldMk cId="1287555699" sldId="275"/>
            <ac:spMk id="2" creationId="{6C76642D-7E34-4165-B85C-C5871657358B}"/>
          </ac:spMkLst>
        </pc:spChg>
        <pc:spChg chg="del">
          <ac:chgData name="Kal Rabb" userId="3edf06299a4717ec" providerId="LiveId" clId="{8EC3D970-478B-4308-BB6A-FC6052AE6398}" dt="2018-12-05T15:24:30.003" v="193"/>
          <ac:spMkLst>
            <pc:docMk/>
            <pc:sldMk cId="1287555699" sldId="275"/>
            <ac:spMk id="3" creationId="{C07CFD50-9ECA-4CCE-B0B7-761512021584}"/>
          </ac:spMkLst>
        </pc:spChg>
        <pc:spChg chg="add mod">
          <ac:chgData name="Kal Rabb" userId="3edf06299a4717ec" providerId="LiveId" clId="{8EC3D970-478B-4308-BB6A-FC6052AE6398}" dt="2018-12-05T15:26:00.386" v="208" actId="20577"/>
          <ac:spMkLst>
            <pc:docMk/>
            <pc:sldMk cId="1287555699" sldId="275"/>
            <ac:spMk id="7" creationId="{81F0B9E7-683E-4DEE-A999-51FFB9B20874}"/>
          </ac:spMkLst>
        </pc:spChg>
        <pc:spChg chg="add del mod">
          <ac:chgData name="Kal Rabb" userId="3edf06299a4717ec" providerId="LiveId" clId="{8EC3D970-478B-4308-BB6A-FC6052AE6398}" dt="2018-12-05T15:25:45.685" v="205" actId="14100"/>
          <ac:spMkLst>
            <pc:docMk/>
            <pc:sldMk cId="1287555699" sldId="275"/>
            <ac:spMk id="8" creationId="{773E4727-4380-48F7-8084-6923B082970B}"/>
          </ac:spMkLst>
        </pc:spChg>
        <pc:picChg chg="add mod">
          <ac:chgData name="Kal Rabb" userId="3edf06299a4717ec" providerId="LiveId" clId="{8EC3D970-478B-4308-BB6A-FC6052AE6398}" dt="2018-12-05T15:25:11.163" v="200" actId="1076"/>
          <ac:picMkLst>
            <pc:docMk/>
            <pc:sldMk cId="1287555699" sldId="275"/>
            <ac:picMk id="1026" creationId="{8DCB7AB9-DF39-4080-A362-38F8E6A6A6C6}"/>
          </ac:picMkLst>
        </pc:picChg>
      </pc:sldChg>
      <pc:sldChg chg="addSp modSp add">
        <pc:chgData name="Kal Rabb" userId="3edf06299a4717ec" providerId="LiveId" clId="{8EC3D970-478B-4308-BB6A-FC6052AE6398}" dt="2018-12-05T15:26:58.232" v="232" actId="1076"/>
        <pc:sldMkLst>
          <pc:docMk/>
          <pc:sldMk cId="3462961759" sldId="276"/>
        </pc:sldMkLst>
        <pc:spChg chg="mod">
          <ac:chgData name="Kal Rabb" userId="3edf06299a4717ec" providerId="LiveId" clId="{8EC3D970-478B-4308-BB6A-FC6052AE6398}" dt="2018-12-05T15:26:50.107" v="230" actId="20577"/>
          <ac:spMkLst>
            <pc:docMk/>
            <pc:sldMk cId="3462961759" sldId="276"/>
            <ac:spMk id="2" creationId="{0BD613B4-59FB-41EA-9AE5-A2897234F734}"/>
          </ac:spMkLst>
        </pc:spChg>
        <pc:spChg chg="add mod">
          <ac:chgData name="Kal Rabb" userId="3edf06299a4717ec" providerId="LiveId" clId="{8EC3D970-478B-4308-BB6A-FC6052AE6398}" dt="2018-12-05T15:26:58.232" v="232" actId="1076"/>
          <ac:spMkLst>
            <pc:docMk/>
            <pc:sldMk cId="3462961759" sldId="276"/>
            <ac:spMk id="6" creationId="{B5CA23E8-4099-46F2-8898-B394B304D814}"/>
          </ac:spMkLst>
        </pc:spChg>
      </pc:sldChg>
      <pc:sldChg chg="addSp delSp modSp add setBg">
        <pc:chgData name="Kal Rabb" userId="3edf06299a4717ec" providerId="LiveId" clId="{8EC3D970-478B-4308-BB6A-FC6052AE6398}" dt="2018-12-05T15:28:37.890" v="268" actId="20577"/>
        <pc:sldMkLst>
          <pc:docMk/>
          <pc:sldMk cId="3383816952" sldId="277"/>
        </pc:sldMkLst>
        <pc:spChg chg="mod">
          <ac:chgData name="Kal Rabb" userId="3edf06299a4717ec" providerId="LiveId" clId="{8EC3D970-478B-4308-BB6A-FC6052AE6398}" dt="2018-12-05T15:28:37.890" v="268" actId="20577"/>
          <ac:spMkLst>
            <pc:docMk/>
            <pc:sldMk cId="3383816952" sldId="277"/>
            <ac:spMk id="2" creationId="{E65E41F9-F851-4498-AC25-9F12787DE387}"/>
          </ac:spMkLst>
        </pc:spChg>
        <pc:spChg chg="add del">
          <ac:chgData name="Kal Rabb" userId="3edf06299a4717ec" providerId="LiveId" clId="{8EC3D970-478B-4308-BB6A-FC6052AE6398}" dt="2018-12-05T15:27:27.855" v="235"/>
          <ac:spMkLst>
            <pc:docMk/>
            <pc:sldMk cId="3383816952" sldId="277"/>
            <ac:spMk id="6" creationId="{17F26FDC-3A00-4531-AEE5-F25097197B80}"/>
          </ac:spMkLst>
        </pc:spChg>
        <pc:spChg chg="add del">
          <ac:chgData name="Kal Rabb" userId="3edf06299a4717ec" providerId="LiveId" clId="{8EC3D970-478B-4308-BB6A-FC6052AE6398}" dt="2018-12-05T15:27:46.177" v="237"/>
          <ac:spMkLst>
            <pc:docMk/>
            <pc:sldMk cId="3383816952" sldId="277"/>
            <ac:spMk id="7" creationId="{41824F5F-3F48-4E56-81DD-AB79DFD845C6}"/>
          </ac:spMkLst>
        </pc:spChg>
        <pc:spChg chg="add mod">
          <ac:chgData name="Kal Rabb" userId="3edf06299a4717ec" providerId="LiveId" clId="{8EC3D970-478B-4308-BB6A-FC6052AE6398}" dt="2018-12-05T15:28:06.576" v="244" actId="1076"/>
          <ac:spMkLst>
            <pc:docMk/>
            <pc:sldMk cId="3383816952" sldId="277"/>
            <ac:spMk id="8" creationId="{AFC3721E-0EDB-426D-95AA-950B3BD60836}"/>
          </ac:spMkLst>
        </pc:spChg>
        <pc:spChg chg="add mod">
          <ac:chgData name="Kal Rabb" userId="3edf06299a4717ec" providerId="LiveId" clId="{8EC3D970-478B-4308-BB6A-FC6052AE6398}" dt="2018-12-05T15:28:26.505" v="248" actId="14100"/>
          <ac:spMkLst>
            <pc:docMk/>
            <pc:sldMk cId="3383816952" sldId="277"/>
            <ac:spMk id="9" creationId="{02C73FC2-B59C-44F4-B727-EFFE1C70CE7D}"/>
          </ac:spMkLst>
        </pc:spChg>
      </pc:sldChg>
      <pc:sldChg chg="addSp modSp add">
        <pc:chgData name="Kal Rabb" userId="3edf06299a4717ec" providerId="LiveId" clId="{8EC3D970-478B-4308-BB6A-FC6052AE6398}" dt="2018-12-05T15:29:26.527" v="288" actId="20577"/>
        <pc:sldMkLst>
          <pc:docMk/>
          <pc:sldMk cId="241424690" sldId="278"/>
        </pc:sldMkLst>
        <pc:spChg chg="mod">
          <ac:chgData name="Kal Rabb" userId="3edf06299a4717ec" providerId="LiveId" clId="{8EC3D970-478B-4308-BB6A-FC6052AE6398}" dt="2018-12-05T15:29:17.001" v="285" actId="20577"/>
          <ac:spMkLst>
            <pc:docMk/>
            <pc:sldMk cId="241424690" sldId="278"/>
            <ac:spMk id="2" creationId="{3C4F2E6A-2A41-4326-8135-BDC1FD39E2C7}"/>
          </ac:spMkLst>
        </pc:spChg>
        <pc:spChg chg="add mod">
          <ac:chgData name="Kal Rabb" userId="3edf06299a4717ec" providerId="LiveId" clId="{8EC3D970-478B-4308-BB6A-FC6052AE6398}" dt="2018-12-05T15:29:26.527" v="288" actId="20577"/>
          <ac:spMkLst>
            <pc:docMk/>
            <pc:sldMk cId="241424690" sldId="278"/>
            <ac:spMk id="6" creationId="{7A9362AB-3B36-4CA2-81AB-A89AA6B50222}"/>
          </ac:spMkLst>
        </pc:spChg>
      </pc:sldChg>
    </pc:docChg>
  </pc:docChgLst>
  <pc:docChgLst>
    <pc:chgData name="Kal Rabb" userId="3edf06299a4717ec" providerId="LiveId" clId="{CF1596E1-BD36-4164-B8E0-8F27ADFEAEA0}"/>
    <pc:docChg chg="undo custSel addSld modSld">
      <pc:chgData name="Kal Rabb" userId="3edf06299a4717ec" providerId="LiveId" clId="{CF1596E1-BD36-4164-B8E0-8F27ADFEAEA0}" dt="2024-01-10T19:07:08.129" v="328" actId="1076"/>
      <pc:docMkLst>
        <pc:docMk/>
      </pc:docMkLst>
      <pc:sldChg chg="addSp delSp modSp new mod">
        <pc:chgData name="Kal Rabb" userId="3edf06299a4717ec" providerId="LiveId" clId="{CF1596E1-BD36-4164-B8E0-8F27ADFEAEA0}" dt="2024-01-10T19:07:08.129" v="328" actId="1076"/>
        <pc:sldMkLst>
          <pc:docMk/>
          <pc:sldMk cId="1321288412" sldId="279"/>
        </pc:sldMkLst>
        <pc:spChg chg="mod">
          <ac:chgData name="Kal Rabb" userId="3edf06299a4717ec" providerId="LiveId" clId="{CF1596E1-BD36-4164-B8E0-8F27ADFEAEA0}" dt="2024-01-10T19:07:06.077" v="327" actId="5793"/>
          <ac:spMkLst>
            <pc:docMk/>
            <pc:sldMk cId="1321288412" sldId="279"/>
            <ac:spMk id="2" creationId="{116B3591-1372-2606-6ECA-D9EDB3B5519B}"/>
          </ac:spMkLst>
        </pc:spChg>
        <pc:spChg chg="add mod">
          <ac:chgData name="Kal Rabb" userId="3edf06299a4717ec" providerId="LiveId" clId="{CF1596E1-BD36-4164-B8E0-8F27ADFEAEA0}" dt="2024-01-10T19:03:35.632" v="74" actId="20577"/>
          <ac:spMkLst>
            <pc:docMk/>
            <pc:sldMk cId="1321288412" sldId="279"/>
            <ac:spMk id="8" creationId="{1F5FD1BB-BA4A-5D62-1D0B-2BDDC91D0C31}"/>
          </ac:spMkLst>
        </pc:spChg>
        <pc:spChg chg="add mod">
          <ac:chgData name="Kal Rabb" userId="3edf06299a4717ec" providerId="LiveId" clId="{CF1596E1-BD36-4164-B8E0-8F27ADFEAEA0}" dt="2024-01-10T19:04:24.410" v="97" actId="20577"/>
          <ac:spMkLst>
            <pc:docMk/>
            <pc:sldMk cId="1321288412" sldId="279"/>
            <ac:spMk id="11" creationId="{20C0FD5E-7B8C-149F-C0BB-3F05ACCEB2C2}"/>
          </ac:spMkLst>
        </pc:spChg>
        <pc:spChg chg="add mod">
          <ac:chgData name="Kal Rabb" userId="3edf06299a4717ec" providerId="LiveId" clId="{CF1596E1-BD36-4164-B8E0-8F27ADFEAEA0}" dt="2024-01-10T19:05:16.410" v="135" actId="1076"/>
          <ac:spMkLst>
            <pc:docMk/>
            <pc:sldMk cId="1321288412" sldId="279"/>
            <ac:spMk id="12" creationId="{0267C92A-AFFE-FBD2-7411-4A4D6317B550}"/>
          </ac:spMkLst>
        </pc:spChg>
        <pc:spChg chg="add mod">
          <ac:chgData name="Kal Rabb" userId="3edf06299a4717ec" providerId="LiveId" clId="{CF1596E1-BD36-4164-B8E0-8F27ADFEAEA0}" dt="2024-01-10T19:05:00.940" v="116" actId="20577"/>
          <ac:spMkLst>
            <pc:docMk/>
            <pc:sldMk cId="1321288412" sldId="279"/>
            <ac:spMk id="13" creationId="{4D73C73A-83F9-7180-2791-A3544D5D0E48}"/>
          </ac:spMkLst>
        </pc:spChg>
        <pc:graphicFrameChg chg="del">
          <ac:chgData name="Kal Rabb" userId="3edf06299a4717ec" providerId="LiveId" clId="{CF1596E1-BD36-4164-B8E0-8F27ADFEAEA0}" dt="2024-01-10T18:40:45.586" v="41" actId="478"/>
          <ac:graphicFrameMkLst>
            <pc:docMk/>
            <pc:sldMk cId="1321288412" sldId="279"/>
            <ac:graphicFrameMk id="6" creationId="{BB478A6A-5101-3378-088C-222613B7A095}"/>
          </ac:graphicFrameMkLst>
        </pc:graphicFrameChg>
        <pc:graphicFrameChg chg="del">
          <ac:chgData name="Kal Rabb" userId="3edf06299a4717ec" providerId="LiveId" clId="{CF1596E1-BD36-4164-B8E0-8F27ADFEAEA0}" dt="2024-01-10T18:41:34.030" v="42" actId="478"/>
          <ac:graphicFrameMkLst>
            <pc:docMk/>
            <pc:sldMk cId="1321288412" sldId="279"/>
            <ac:graphicFrameMk id="7" creationId="{98B6AFD6-689A-08EC-F26D-92BCFBBE89AE}"/>
          </ac:graphicFrameMkLst>
        </pc:graphicFrameChg>
        <pc:picChg chg="add mod">
          <ac:chgData name="Kal Rabb" userId="3edf06299a4717ec" providerId="LiveId" clId="{CF1596E1-BD36-4164-B8E0-8F27ADFEAEA0}" dt="2024-01-10T19:07:08.129" v="328" actId="1076"/>
          <ac:picMkLst>
            <pc:docMk/>
            <pc:sldMk cId="1321288412" sldId="279"/>
            <ac:picMk id="7" creationId="{B53FA59B-3BFF-C8EE-2B65-DCB8021414C7}"/>
          </ac:picMkLst>
        </pc:picChg>
        <pc:picChg chg="add del">
          <ac:chgData name="Kal Rabb" userId="3edf06299a4717ec" providerId="LiveId" clId="{CF1596E1-BD36-4164-B8E0-8F27ADFEAEA0}" dt="2024-01-10T19:03:45.223" v="76" actId="22"/>
          <ac:picMkLst>
            <pc:docMk/>
            <pc:sldMk cId="1321288412" sldId="279"/>
            <ac:picMk id="10" creationId="{2C9C95DB-CB1D-5E43-83CD-935D9C2B80FE}"/>
          </ac:picMkLst>
        </pc:picChg>
      </pc:sldChg>
      <pc:sldChg chg="addSp modSp new mod modClrScheme chgLayout">
        <pc:chgData name="Kal Rabb" userId="3edf06299a4717ec" providerId="LiveId" clId="{CF1596E1-BD36-4164-B8E0-8F27ADFEAEA0}" dt="2024-01-10T19:06:44.770" v="304" actId="20577"/>
        <pc:sldMkLst>
          <pc:docMk/>
          <pc:sldMk cId="932951259" sldId="280"/>
        </pc:sldMkLst>
        <pc:spChg chg="mod ord">
          <ac:chgData name="Kal Rabb" userId="3edf06299a4717ec" providerId="LiveId" clId="{CF1596E1-BD36-4164-B8E0-8F27ADFEAEA0}" dt="2024-01-10T19:06:36.152" v="302" actId="20577"/>
          <ac:spMkLst>
            <pc:docMk/>
            <pc:sldMk cId="932951259" sldId="280"/>
            <ac:spMk id="2" creationId="{5D6B2A0D-74AC-B7E3-4BE7-C76C456EF8DE}"/>
          </ac:spMkLst>
        </pc:spChg>
        <pc:spChg chg="mod ord">
          <ac:chgData name="Kal Rabb" userId="3edf06299a4717ec" providerId="LiveId" clId="{CF1596E1-BD36-4164-B8E0-8F27ADFEAEA0}" dt="2024-01-10T19:05:50.359" v="174" actId="700"/>
          <ac:spMkLst>
            <pc:docMk/>
            <pc:sldMk cId="932951259" sldId="280"/>
            <ac:spMk id="3" creationId="{E98ACE93-96B8-D32D-421C-2FD3DB6E3F51}"/>
          </ac:spMkLst>
        </pc:spChg>
        <pc:spChg chg="mod ord">
          <ac:chgData name="Kal Rabb" userId="3edf06299a4717ec" providerId="LiveId" clId="{CF1596E1-BD36-4164-B8E0-8F27ADFEAEA0}" dt="2024-01-10T19:05:50.359" v="174" actId="700"/>
          <ac:spMkLst>
            <pc:docMk/>
            <pc:sldMk cId="932951259" sldId="280"/>
            <ac:spMk id="4" creationId="{F00022A8-31E8-50C5-7976-9C248F72ECA0}"/>
          </ac:spMkLst>
        </pc:spChg>
        <pc:spChg chg="mod ord">
          <ac:chgData name="Kal Rabb" userId="3edf06299a4717ec" providerId="LiveId" clId="{CF1596E1-BD36-4164-B8E0-8F27ADFEAEA0}" dt="2024-01-10T19:05:50.359" v="174" actId="700"/>
          <ac:spMkLst>
            <pc:docMk/>
            <pc:sldMk cId="932951259" sldId="280"/>
            <ac:spMk id="5" creationId="{10887EB9-9360-A1F8-66D0-2F9FA6D2294B}"/>
          </ac:spMkLst>
        </pc:spChg>
        <pc:spChg chg="add mod ord">
          <ac:chgData name="Kal Rabb" userId="3edf06299a4717ec" providerId="LiveId" clId="{CF1596E1-BD36-4164-B8E0-8F27ADFEAEA0}" dt="2024-01-10T19:06:44.770" v="304" actId="20577"/>
          <ac:spMkLst>
            <pc:docMk/>
            <pc:sldMk cId="932951259" sldId="280"/>
            <ac:spMk id="6" creationId="{5A618F1F-43E9-558B-B487-FB864C1A97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1F51D-D63E-49A2-8203-14D78F34DC1C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F94AA-5ECC-45E7-800D-ECA5D51AB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2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Appeals</a:t>
            </a:r>
            <a:r>
              <a:rPr lang="en-US" baseline="0" dirty="0"/>
              <a:t> to the controlled and confident experimentation.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52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added this because</a:t>
            </a:r>
            <a:r>
              <a:rPr lang="en-US" baseline="0" dirty="0"/>
              <a:t> GIT and CVS, the systems used in 250 and CS3, respectively, use </a:t>
            </a:r>
            <a:r>
              <a:rPr lang="en-US" baseline="0"/>
              <a:t>different approaches.</a:t>
            </a:r>
            <a:endParaRPr lang="en-US" i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you think we need something on VCS’s in a team environment?</a:t>
            </a:r>
          </a:p>
          <a:p>
            <a:r>
              <a:rPr lang="en-US" dirty="0"/>
              <a:t>I (MJL) don’t think so, as it will lead to brain</a:t>
            </a:r>
            <a:r>
              <a:rPr lang="en-US" baseline="0" dirty="0"/>
              <a:t> overload.</a:t>
            </a:r>
          </a:p>
          <a:p>
            <a:r>
              <a:rPr lang="en-US" baseline="0" dirty="0"/>
              <a:t>But that means we </a:t>
            </a:r>
            <a:r>
              <a:rPr lang="en-US" b="1" baseline="0" dirty="0"/>
              <a:t>must</a:t>
            </a:r>
            <a:r>
              <a:rPr lang="en-US" baseline="0" dirty="0"/>
              <a:t> revisit VC again in 361/261 to discuss the team aspects (e.g., locking, concurrent changes with conflict detection / resolution, etc.).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09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</a:t>
            </a:r>
            <a:r>
              <a:rPr lang="en-US" baseline="0" dirty="0"/>
              <a:t> about having to chuck everything and start over.</a:t>
            </a:r>
          </a:p>
          <a:p>
            <a:r>
              <a:rPr lang="en-US" baseline="0" dirty="0"/>
              <a:t>Aren’t there times when are least some shreds of work from the past could have been used?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1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Appeals</a:t>
            </a:r>
            <a:r>
              <a:rPr lang="en-US" baseline="0" dirty="0"/>
              <a:t> to the controlled and confident experimentation.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52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Appeals to the ability</a:t>
            </a:r>
            <a:r>
              <a:rPr lang="en-US" baseline="0" dirty="0"/>
              <a:t> to see how the system evolved, and to retrieve stuff from previous versions that are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53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here is to be able to discuss and show changes easily with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57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Changed brown to black and dog to cat. This shows the logical changes; a</a:t>
            </a:r>
            <a:r>
              <a:rPr lang="en-US" baseline="0" dirty="0"/>
              <a:t> few slides on discusses the notion of deltas.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9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a</a:t>
            </a:r>
            <a:r>
              <a:rPr lang="en-US" dirty="0"/>
              <a:t>” says place </a:t>
            </a:r>
            <a:r>
              <a:rPr lang="en-US" i="1" dirty="0" err="1"/>
              <a:t>appended_text</a:t>
            </a:r>
            <a:r>
              <a:rPr lang="en-US" dirty="0"/>
              <a:t> after line number </a:t>
            </a:r>
            <a:r>
              <a:rPr lang="en-US" i="1" dirty="0" err="1"/>
              <a:t>lno</a:t>
            </a:r>
            <a:endParaRPr lang="en-US" i="1" dirty="0"/>
          </a:p>
          <a:p>
            <a:r>
              <a:rPr lang="en-US" dirty="0"/>
              <a:t>“</a:t>
            </a:r>
            <a:r>
              <a:rPr lang="en-US" b="1" dirty="0"/>
              <a:t>d</a:t>
            </a:r>
            <a:r>
              <a:rPr lang="en-US" dirty="0"/>
              <a:t>” says delete line</a:t>
            </a:r>
            <a:r>
              <a:rPr lang="en-US" baseline="0" dirty="0"/>
              <a:t> number </a:t>
            </a:r>
            <a:r>
              <a:rPr lang="en-US" i="1" baseline="0" dirty="0" err="1"/>
              <a:t>lno</a:t>
            </a:r>
            <a:endParaRPr lang="en-US" i="0" baseline="0" dirty="0"/>
          </a:p>
          <a:p>
            <a:r>
              <a:rPr lang="en-US" i="0" baseline="0" dirty="0"/>
              <a:t>“</a:t>
            </a:r>
            <a:r>
              <a:rPr lang="en-US" b="1" i="0" baseline="0" dirty="0"/>
              <a:t>c</a:t>
            </a:r>
            <a:r>
              <a:rPr lang="en-US" i="0" baseline="0" dirty="0"/>
              <a:t>” says change text at position </a:t>
            </a:r>
            <a:r>
              <a:rPr lang="en-US" i="1" baseline="0" dirty="0"/>
              <a:t>start</a:t>
            </a:r>
            <a:r>
              <a:rPr lang="en-US" i="0" baseline="0" dirty="0"/>
              <a:t> for </a:t>
            </a:r>
            <a:r>
              <a:rPr lang="en-US" i="1" baseline="0" dirty="0"/>
              <a:t>length</a:t>
            </a:r>
            <a:r>
              <a:rPr lang="en-US" i="0" baseline="0" dirty="0"/>
              <a:t> characters on line </a:t>
            </a:r>
            <a:r>
              <a:rPr lang="en-US" i="1" baseline="0" dirty="0" err="1"/>
              <a:t>lno</a:t>
            </a:r>
            <a:r>
              <a:rPr lang="en-US" i="0" baseline="0" dirty="0"/>
              <a:t> to </a:t>
            </a:r>
            <a:r>
              <a:rPr lang="en-US" i="1" baseline="0" dirty="0" err="1"/>
              <a:t>new_text</a:t>
            </a:r>
            <a:endParaRPr lang="en-US" i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87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added this because</a:t>
            </a:r>
            <a:r>
              <a:rPr lang="en-US" baseline="0" dirty="0"/>
              <a:t> GIT and CVS, the systems used in 250 and CS3, respectively, use different approaches.</a:t>
            </a:r>
            <a:endParaRPr lang="en-US" i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F94AA-5ECC-45E7-800D-ECA5D51AB9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E440-C8A8-4A57-9A0D-BB190EF41742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0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EEB3-7749-4D2E-BC7C-343F374E5D81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4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7FEF-F623-4A84-818E-3D5B117E8FEE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8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3D5E-8C25-42C4-A446-136154A71BA8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0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1030-6E6B-48B0-BD44-37F9FDB40310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1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10668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795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066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795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DAD24-6947-4BFC-BA29-D9874C6919C7}" type="datetime1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6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6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C8BB-98BC-4329-8D8E-72BA52614D43}" type="datetime1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2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C78B-4F5F-4FD7-8E00-C2013235CEC4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1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BE5D-7CBC-490B-8470-552B34E93FD0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0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2B92-AF59-4F7C-B279-421146E9A3BF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5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mgs.xkcd.com/comics/git.png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freecodecamp.org/how-not-to-be-afraid-of-git-anymore-fe1da741528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Version (Source Code) Control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SWEN-250</a:t>
            </a:r>
          </a:p>
        </p:txBody>
      </p:sp>
    </p:spTree>
    <p:extLst>
      <p:ext uri="{BB962C8B-B14F-4D97-AF65-F5344CB8AC3E}">
        <p14:creationId xmlns:p14="http://schemas.microsoft.com/office/powerpoint/2010/main" val="17671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a Changed File into a Repository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956090" y="3135868"/>
            <a:ext cx="3308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File.txt into the Repository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533900" y="3505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57200" y="1447800"/>
            <a:ext cx="8305800" cy="1540565"/>
            <a:chOff x="457200" y="1447800"/>
            <a:chExt cx="8305800" cy="1540565"/>
          </a:xfrm>
        </p:grpSpPr>
        <p:sp>
          <p:nvSpPr>
            <p:cNvPr id="11" name="Rectangle 10"/>
            <p:cNvSpPr/>
            <p:nvPr/>
          </p:nvSpPr>
          <p:spPr>
            <a:xfrm>
              <a:off x="457200" y="14643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57800" y="14478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34000" y="1729576"/>
              <a:ext cx="1524000" cy="993577"/>
              <a:chOff x="4495800" y="3502223"/>
              <a:chExt cx="1524000" cy="99357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</a:t>
                </a:r>
                <a:r>
                  <a:rPr lang="en-US" sz="1400" dirty="0">
                    <a:solidFill>
                      <a:srgbClr val="FF0000"/>
                    </a:solidFill>
                  </a:rPr>
                  <a:t>black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</a:t>
                </a:r>
                <a:r>
                  <a:rPr lang="en-US" sz="1400" dirty="0">
                    <a:solidFill>
                      <a:srgbClr val="FF0000"/>
                    </a:solidFill>
                  </a:rPr>
                  <a:t>cat</a:t>
                </a:r>
                <a:r>
                  <a:rPr lang="en-US" sz="14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33400" y="21238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3400" y="18160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57200" y="3886200"/>
            <a:ext cx="8305800" cy="1540565"/>
            <a:chOff x="457200" y="3886200"/>
            <a:chExt cx="8305800" cy="1540565"/>
          </a:xfrm>
        </p:grpSpPr>
        <p:sp>
          <p:nvSpPr>
            <p:cNvPr id="22" name="Rectangle 21"/>
            <p:cNvSpPr/>
            <p:nvPr/>
          </p:nvSpPr>
          <p:spPr>
            <a:xfrm>
              <a:off x="457200" y="39027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800" y="38862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334000" y="4167976"/>
              <a:ext cx="1524000" cy="993577"/>
              <a:chOff x="4495800" y="3502223"/>
              <a:chExt cx="1524000" cy="993577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black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cat.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533400" y="45622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3400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66278" y="45622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black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cat.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66278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6333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92162"/>
          </a:xfrm>
        </p:spPr>
        <p:txBody>
          <a:bodyPr>
            <a:normAutofit/>
          </a:bodyPr>
          <a:lstStyle/>
          <a:p>
            <a:r>
              <a:rPr lang="en-US" dirty="0"/>
              <a:t>Revert to a Previous Version in a Repository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27749" y="3135868"/>
            <a:ext cx="476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version 1 of File.txt out to the Work Area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533900" y="3505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57200" y="1447800"/>
            <a:ext cx="8305800" cy="1540565"/>
            <a:chOff x="457200" y="1447800"/>
            <a:chExt cx="8305800" cy="1540565"/>
          </a:xfrm>
        </p:grpSpPr>
        <p:sp>
          <p:nvSpPr>
            <p:cNvPr id="11" name="Rectangle 10"/>
            <p:cNvSpPr/>
            <p:nvPr/>
          </p:nvSpPr>
          <p:spPr>
            <a:xfrm>
              <a:off x="457200" y="14643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57800" y="14478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34000" y="1729576"/>
              <a:ext cx="1524000" cy="993577"/>
              <a:chOff x="4495800" y="3502223"/>
              <a:chExt cx="1524000" cy="99357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black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cat.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33400" y="21238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3400" y="18160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7200" y="3886200"/>
            <a:ext cx="8305800" cy="1540565"/>
            <a:chOff x="457200" y="3886200"/>
            <a:chExt cx="8305800" cy="1540565"/>
          </a:xfrm>
        </p:grpSpPr>
        <p:sp>
          <p:nvSpPr>
            <p:cNvPr id="22" name="Rectangle 21"/>
            <p:cNvSpPr/>
            <p:nvPr/>
          </p:nvSpPr>
          <p:spPr>
            <a:xfrm>
              <a:off x="457200" y="39027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800" y="38862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334000" y="4167976"/>
              <a:ext cx="1524000" cy="993577"/>
              <a:chOff x="4495800" y="3502223"/>
              <a:chExt cx="1524000" cy="993577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brown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dog.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533400" y="45622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3400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66278" y="45622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black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cat.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66278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153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Potential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We’ll have multiple copies of File.txt that are almost the same –won’t this waste space?</a:t>
            </a:r>
          </a:p>
          <a:p>
            <a:pPr marL="0" indent="0">
              <a:buNone/>
            </a:pPr>
            <a:r>
              <a:rPr lang="en-US" dirty="0"/>
              <a:t>Yes – unless we use </a:t>
            </a:r>
            <a:r>
              <a:rPr lang="en-US" i="1" dirty="0">
                <a:solidFill>
                  <a:srgbClr val="FF0000"/>
                </a:solidFill>
              </a:rPr>
              <a:t>deltas</a:t>
            </a:r>
            <a:r>
              <a:rPr lang="en-US" dirty="0"/>
              <a:t>.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Usually changes from version to version are small.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We can save space by only saving the changes (deltas).</a:t>
            </a:r>
          </a:p>
          <a:p>
            <a:pPr lvl="1" indent="-342900">
              <a:spcBef>
                <a:spcPts val="0"/>
              </a:spcBef>
            </a:pPr>
            <a:r>
              <a:rPr lang="en-US" dirty="0"/>
              <a:t>Basically, we need additions, deletions, changes.</a:t>
            </a:r>
          </a:p>
          <a:p>
            <a:pPr marL="0" indent="0">
              <a:spcBef>
                <a:spcPts val="600"/>
              </a:spcBef>
              <a:buNone/>
              <a:tabLst>
                <a:tab pos="1376363" algn="l"/>
              </a:tabLst>
            </a:pPr>
            <a:r>
              <a:rPr lang="en-US" dirty="0"/>
              <a:t>Example:	</a:t>
            </a: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i="1" dirty="0" err="1"/>
              <a:t>lno</a:t>
            </a:r>
            <a:r>
              <a:rPr lang="en-US" i="1" dirty="0"/>
              <a:t> </a:t>
            </a:r>
            <a:r>
              <a:rPr lang="en-US" i="1" dirty="0" err="1"/>
              <a:t>appended_text</a:t>
            </a:r>
            <a:br>
              <a:rPr lang="en-US" i="1" dirty="0"/>
            </a:br>
            <a:r>
              <a:rPr lang="en-US" i="1" dirty="0"/>
              <a:t>	</a:t>
            </a:r>
            <a:r>
              <a:rPr lang="en-US" b="1" dirty="0"/>
              <a:t>d</a:t>
            </a:r>
            <a:r>
              <a:rPr lang="en-US" i="1" dirty="0"/>
              <a:t> </a:t>
            </a:r>
            <a:r>
              <a:rPr lang="en-US" i="1" dirty="0" err="1"/>
              <a:t>lno</a:t>
            </a:r>
            <a:br>
              <a:rPr lang="en-US" i="1" dirty="0"/>
            </a:br>
            <a:r>
              <a:rPr lang="en-US" i="1" dirty="0"/>
              <a:t>	</a:t>
            </a: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i="1" dirty="0" err="1"/>
              <a:t>lno</a:t>
            </a:r>
            <a:r>
              <a:rPr lang="en-US" i="1" dirty="0"/>
              <a:t> start length </a:t>
            </a:r>
            <a:r>
              <a:rPr lang="en-US" i="1" dirty="0" err="1"/>
              <a:t>new_text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With smart differences and compression, deltas become </a:t>
            </a:r>
            <a:r>
              <a:rPr lang="en-US"/>
              <a:t>very small.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71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in a Changed File (w/deltas)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329123" y="3135868"/>
            <a:ext cx="456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File.txt into the Repository (using deltas)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533900" y="3505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457200" y="1447800"/>
            <a:ext cx="8305800" cy="1540565"/>
            <a:chOff x="457200" y="1447800"/>
            <a:chExt cx="8305800" cy="1540565"/>
          </a:xfrm>
        </p:grpSpPr>
        <p:sp>
          <p:nvSpPr>
            <p:cNvPr id="11" name="Rectangle 10"/>
            <p:cNvSpPr/>
            <p:nvPr/>
          </p:nvSpPr>
          <p:spPr>
            <a:xfrm>
              <a:off x="457200" y="14643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 (version 1)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57800" y="14478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34000" y="1729576"/>
              <a:ext cx="1524000" cy="993577"/>
              <a:chOff x="4495800" y="3502223"/>
              <a:chExt cx="1524000" cy="99357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</a:t>
                </a:r>
                <a:r>
                  <a:rPr lang="en-US" sz="1400" dirty="0">
                    <a:solidFill>
                      <a:srgbClr val="FF0000"/>
                    </a:solidFill>
                  </a:rPr>
                  <a:t>black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</a:t>
                </a:r>
                <a:r>
                  <a:rPr lang="en-US" sz="1400" dirty="0">
                    <a:solidFill>
                      <a:srgbClr val="FF0000"/>
                    </a:solidFill>
                  </a:rPr>
                  <a:t>cat</a:t>
                </a:r>
                <a:r>
                  <a:rPr lang="en-US" sz="14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33400" y="21238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3400" y="18160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57200" y="3886200"/>
            <a:ext cx="8305800" cy="1540565"/>
            <a:chOff x="457200" y="3886200"/>
            <a:chExt cx="8305800" cy="1540565"/>
          </a:xfrm>
        </p:grpSpPr>
        <p:sp>
          <p:nvSpPr>
            <p:cNvPr id="22" name="Rectangle 21"/>
            <p:cNvSpPr/>
            <p:nvPr/>
          </p:nvSpPr>
          <p:spPr>
            <a:xfrm>
              <a:off x="457200" y="39027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 (version 2)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800" y="38862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334000" y="4167976"/>
              <a:ext cx="1524000" cy="993577"/>
              <a:chOff x="4495800" y="3502223"/>
              <a:chExt cx="1524000" cy="993577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black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cat.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533400" y="45622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3400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66278" y="4562262"/>
              <a:ext cx="1524000" cy="46693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c 1 11 5 black 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c 3 10 3 cat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66278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039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vs. Repository Versioning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Versioning by file:</a:t>
            </a:r>
          </a:p>
          <a:p>
            <a:pPr lvl="1" indent="-342900"/>
            <a:r>
              <a:rPr lang="en-US" dirty="0"/>
              <a:t>Each file in repository has its own version number.</a:t>
            </a:r>
          </a:p>
          <a:p>
            <a:pPr lvl="1" indent="-342900"/>
            <a:r>
              <a:rPr lang="en-US" dirty="0"/>
              <a:t>Frequently changed files have higher numbers than stable files.</a:t>
            </a:r>
          </a:p>
          <a:p>
            <a:pPr lvl="1" indent="-342900"/>
            <a:r>
              <a:rPr lang="en-US" dirty="0"/>
              <a:t>May be difficult to find all the individual files representing one logical version.</a:t>
            </a:r>
          </a:p>
          <a:p>
            <a:pPr marL="0" indent="0">
              <a:buNone/>
            </a:pPr>
            <a:r>
              <a:rPr lang="en-US" dirty="0"/>
              <a:t>Versioning by repository:</a:t>
            </a:r>
          </a:p>
          <a:p>
            <a:pPr lvl="1" indent="-342900"/>
            <a:r>
              <a:rPr lang="en-US" dirty="0"/>
              <a:t>Any changes update the version number of the entire repository.</a:t>
            </a:r>
          </a:p>
          <a:p>
            <a:pPr lvl="1" indent="-342900"/>
            <a:r>
              <a:rPr lang="en-US" dirty="0"/>
              <a:t>Easy to find all files comprising a given system version.</a:t>
            </a:r>
          </a:p>
          <a:p>
            <a:pPr lvl="1" indent="-342900"/>
            <a:r>
              <a:rPr lang="en-US" dirty="0"/>
              <a:t>Harder to find specific version of a given file.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vs. Distributed Repositories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Centralized:</a:t>
            </a:r>
          </a:p>
          <a:p>
            <a:pPr lvl="1" indent="-342900"/>
            <a:r>
              <a:rPr lang="en-US" dirty="0"/>
              <a:t>One master directory.</a:t>
            </a:r>
          </a:p>
          <a:p>
            <a:pPr lvl="1" indent="-342900"/>
            <a:r>
              <a:rPr lang="en-US" dirty="0"/>
              <a:t>All changes (by any team member) are applied to the master.</a:t>
            </a:r>
          </a:p>
          <a:p>
            <a:pPr lvl="1" indent="-342900"/>
            <a:r>
              <a:rPr lang="en-US" dirty="0"/>
              <a:t>Difficult for individuals to leave bread crumbs for their own experiments.</a:t>
            </a:r>
          </a:p>
          <a:p>
            <a:pPr marL="0" indent="0">
              <a:buNone/>
            </a:pPr>
            <a:r>
              <a:rPr lang="en-US" dirty="0"/>
              <a:t>Distributed:</a:t>
            </a:r>
          </a:p>
          <a:p>
            <a:pPr lvl="1" indent="-342900"/>
            <a:r>
              <a:rPr lang="en-US" dirty="0"/>
              <a:t>Every developer has own repository.</a:t>
            </a:r>
          </a:p>
          <a:p>
            <a:pPr lvl="1" indent="-342900"/>
            <a:r>
              <a:rPr lang="en-US" dirty="0"/>
              <a:t>Changes are done to local repository.</a:t>
            </a:r>
          </a:p>
          <a:p>
            <a:pPr lvl="1" indent="-342900"/>
            <a:r>
              <a:rPr lang="en-US" dirty="0"/>
              <a:t>If working on a team, periodically PUSH local changes to designated central repository.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26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of Version Control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>
            <a:normAutofit lnSpcReduction="10000"/>
          </a:bodyPr>
          <a:lstStyle/>
          <a:p>
            <a:pPr marL="234950" indent="-234950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CVS</a:t>
            </a:r>
            <a:r>
              <a:rPr lang="en-US" dirty="0"/>
              <a:t> – Concurrent Versioning System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Centralized</a:t>
            </a:r>
          </a:p>
          <a:p>
            <a:pPr lvl="1">
              <a:spcBef>
                <a:spcPts val="0"/>
              </a:spcBef>
            </a:pPr>
            <a:r>
              <a:rPr lang="en-US" dirty="0"/>
              <a:t>File versioning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Used in CS3</a:t>
            </a:r>
          </a:p>
          <a:p>
            <a:pPr marL="234950" indent="-234950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git</a:t>
            </a:r>
            <a:r>
              <a:rPr lang="en-US" dirty="0"/>
              <a:t> – from Linus Torvalds, creator of Linux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Decentralized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Repository versioning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Used in this course</a:t>
            </a:r>
          </a:p>
          <a:p>
            <a:pPr marL="234950" indent="-234950"/>
            <a:r>
              <a:rPr lang="en-US" dirty="0"/>
              <a:t> Some others you may encounter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SVN – Subversion: Centralized, repository versioned</a:t>
            </a:r>
          </a:p>
          <a:p>
            <a:pPr lvl="1">
              <a:spcBef>
                <a:spcPts val="0"/>
              </a:spcBef>
            </a:pPr>
            <a:r>
              <a:rPr lang="en-US" dirty="0"/>
              <a:t>TFS – Team Foundation Services: Centralized &amp; Distributed, file and repo versions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RCS – Revision Control System: Centralized, file versioned</a:t>
            </a:r>
          </a:p>
          <a:p>
            <a:pPr lvl="1">
              <a:spcBef>
                <a:spcPts val="0"/>
              </a:spcBef>
            </a:pPr>
            <a:r>
              <a:rPr lang="en-US" dirty="0"/>
              <a:t>SCCS – Source Code Control System: Centralized, file versioned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07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F0B9E7-683E-4DEE-A999-51FFB9B20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0A2D4-DF6C-4402-9C57-CDFE3183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27E18-B461-4F32-8FA4-511EA8EF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DF87E-E000-42CA-AF36-D827635E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73E4727-4380-48F7-8084-6923B0829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9" y="1054432"/>
            <a:ext cx="5105401" cy="5419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-533232" tIns="17457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Understanding the machinery to whittle away the uncertainty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 </a:t>
            </a:r>
            <a:r>
              <a:rPr kumimoji="0" lang="en-US" altLang="en-US" sz="2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Been here before? 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web comic by XKCD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</a:t>
            </a:r>
          </a:p>
        </p:txBody>
      </p:sp>
      <p:pic>
        <p:nvPicPr>
          <p:cNvPr id="1026" name="Picture 2" descr="https://cdn-images-1.medium.com/max/1600/1*0o9GZUzXiNnI4poEvxvy8g.png">
            <a:extLst>
              <a:ext uri="{FF2B5EF4-FFF2-40B4-BE49-F238E27FC236}">
                <a16:creationId xmlns:a16="http://schemas.microsoft.com/office/drawing/2014/main" id="{8DCB7AB9-DF39-4080-A362-38F8E6A6A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74" y="1600200"/>
            <a:ext cx="3143250" cy="45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555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613B4-59FB-41EA-9AE5-A2897234F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vocabulary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F407BB-DB19-4383-9749-3BE7189D3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22B77-F1CB-4D7B-AF7F-FEA21206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00368-B678-4962-8EC3-FB5E7EEE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CA23E8-4099-46F2-8898-B394B304D814}"/>
              </a:ext>
            </a:extLst>
          </p:cNvPr>
          <p:cNvSpPr/>
          <p:nvPr/>
        </p:nvSpPr>
        <p:spPr>
          <a:xfrm>
            <a:off x="473149" y="13716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medium-content-serif-font"/>
              </a:rPr>
              <a:t>repository</a:t>
            </a:r>
            <a:r>
              <a:rPr lang="en-US" dirty="0">
                <a:latin typeface="medium-content-serif-font"/>
              </a:rPr>
              <a:t>: a place for storing things aka repo. With Git, this means your code folder</a:t>
            </a:r>
          </a:p>
          <a:p>
            <a:r>
              <a:rPr lang="en-US" b="1" dirty="0">
                <a:latin typeface="medium-content-serif-font"/>
              </a:rPr>
              <a:t>clone</a:t>
            </a:r>
            <a:r>
              <a:rPr lang="en-US" dirty="0">
                <a:latin typeface="medium-content-serif-font"/>
              </a:rPr>
              <a:t>: Copy all files from a repo to your local drive</a:t>
            </a:r>
          </a:p>
          <a:p>
            <a:r>
              <a:rPr lang="en-US" b="1" dirty="0">
                <a:latin typeface="medium-content-serif-font"/>
              </a:rPr>
              <a:t>head: </a:t>
            </a:r>
            <a:r>
              <a:rPr lang="en-US" dirty="0">
                <a:latin typeface="medium-content-serif-font"/>
              </a:rPr>
              <a:t>A “pointer” to the latest code you were working on</a:t>
            </a:r>
          </a:p>
          <a:p>
            <a:r>
              <a:rPr lang="en-US" b="1" dirty="0">
                <a:latin typeface="medium-content-serif-font"/>
              </a:rPr>
              <a:t>add: </a:t>
            </a:r>
            <a:r>
              <a:rPr lang="en-US" dirty="0">
                <a:latin typeface="medium-content-serif-font"/>
              </a:rPr>
              <a:t>An action to ask Git to track a file</a:t>
            </a:r>
          </a:p>
          <a:p>
            <a:r>
              <a:rPr lang="en-US" b="1" dirty="0">
                <a:latin typeface="medium-content-serif-font"/>
              </a:rPr>
              <a:t>commit: </a:t>
            </a:r>
            <a:r>
              <a:rPr lang="en-US" dirty="0">
                <a:latin typeface="medium-content-serif-font"/>
              </a:rPr>
              <a:t>An action to save the current state to prepare for next step (e.g. push to repo) </a:t>
            </a:r>
          </a:p>
          <a:p>
            <a:r>
              <a:rPr lang="en-US" b="1" dirty="0">
                <a:latin typeface="medium-content-serif-font"/>
              </a:rPr>
              <a:t>remote:</a:t>
            </a:r>
            <a:r>
              <a:rPr lang="en-US" dirty="0">
                <a:latin typeface="medium-content-serif-font"/>
              </a:rPr>
              <a:t> A repository that isn’t local. Can be in another folder or in the cloud (for example: </a:t>
            </a:r>
            <a:r>
              <a:rPr lang="en-US" dirty="0" err="1">
                <a:latin typeface="medium-content-serif-font"/>
              </a:rPr>
              <a:t>Github</a:t>
            </a:r>
            <a:r>
              <a:rPr lang="en-US" dirty="0">
                <a:latin typeface="medium-content-serif-font"/>
              </a:rPr>
              <a:t> or </a:t>
            </a:r>
            <a:r>
              <a:rPr lang="en-US" dirty="0" err="1">
                <a:latin typeface="medium-content-serif-font"/>
              </a:rPr>
              <a:t>gitlab</a:t>
            </a:r>
            <a:r>
              <a:rPr lang="en-US" dirty="0">
                <a:latin typeface="medium-content-serif-font"/>
              </a:rPr>
              <a:t>): helps other people to easily collaborate, as they don’t have to get a copy from your system — they can just get it from the cloud. Also, ensures you have a backup in case you break your laptop</a:t>
            </a:r>
          </a:p>
          <a:p>
            <a:r>
              <a:rPr lang="en-US" b="1" dirty="0">
                <a:latin typeface="medium-content-serif-font"/>
              </a:rPr>
              <a:t>pull: </a:t>
            </a:r>
            <a:r>
              <a:rPr lang="en-US" dirty="0">
                <a:latin typeface="medium-content-serif-font"/>
              </a:rPr>
              <a:t>An action to get updated code from the remote</a:t>
            </a:r>
          </a:p>
          <a:p>
            <a:r>
              <a:rPr lang="en-US" b="1" dirty="0">
                <a:latin typeface="medium-content-serif-font"/>
              </a:rPr>
              <a:t>push: </a:t>
            </a:r>
            <a:r>
              <a:rPr lang="en-US" dirty="0">
                <a:latin typeface="medium-content-serif-font"/>
              </a:rPr>
              <a:t>An action to send updated code to the remote</a:t>
            </a:r>
          </a:p>
          <a:p>
            <a:r>
              <a:rPr lang="en-US" b="1" dirty="0">
                <a:latin typeface="medium-content-serif-font"/>
              </a:rPr>
              <a:t>merge: </a:t>
            </a:r>
            <a:r>
              <a:rPr lang="en-US" dirty="0">
                <a:latin typeface="medium-content-serif-font"/>
              </a:rPr>
              <a:t>An action to combine two different versions of code</a:t>
            </a:r>
          </a:p>
          <a:p>
            <a:r>
              <a:rPr lang="en-US" b="1" dirty="0">
                <a:latin typeface="medium-content-serif-font"/>
              </a:rPr>
              <a:t>status: </a:t>
            </a:r>
            <a:r>
              <a:rPr lang="en-US" dirty="0">
                <a:latin typeface="medium-content-serif-font"/>
              </a:rPr>
              <a:t>Displays information about current repository status</a:t>
            </a:r>
          </a:p>
          <a:p>
            <a:r>
              <a:rPr lang="en-US" b="1" i="0" u="none" strike="noStrike" dirty="0">
                <a:effectLst/>
                <a:latin typeface="medium-content-serif-font"/>
              </a:rPr>
              <a:t>log</a:t>
            </a:r>
            <a:r>
              <a:rPr lang="en-US" b="0" i="0" u="none" strike="noStrike" dirty="0">
                <a:effectLst/>
                <a:latin typeface="medium-content-serif-font"/>
              </a:rPr>
              <a:t>: Show the history of the repo actions</a:t>
            </a:r>
          </a:p>
        </p:txBody>
      </p:sp>
    </p:spTree>
    <p:extLst>
      <p:ext uri="{BB962C8B-B14F-4D97-AF65-F5344CB8AC3E}">
        <p14:creationId xmlns:p14="http://schemas.microsoft.com/office/powerpoint/2010/main" val="3462961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41F9-F851-4498-AC25-9F12787D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everything?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3DE1A-FCE8-408B-A1AD-D3A921E3D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99964-D6C2-413F-A5CD-3261C905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8A40A-C4E7-4EE5-89F5-6663385C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C3721E-0EDB-426D-95AA-950B3BD60836}"/>
              </a:ext>
            </a:extLst>
          </p:cNvPr>
          <p:cNvSpPr/>
          <p:nvPr/>
        </p:nvSpPr>
        <p:spPr>
          <a:xfrm>
            <a:off x="381000" y="1143000"/>
            <a:ext cx="5562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$ tree .git/</a:t>
            </a:r>
          </a:p>
          <a:p>
            <a:r>
              <a:rPr lang="en-US" sz="1200" dirty="0"/>
              <a:t>.git/</a:t>
            </a:r>
          </a:p>
          <a:p>
            <a:r>
              <a:rPr lang="en-US" sz="1200" dirty="0"/>
              <a:t>├── HEAD</a:t>
            </a:r>
          </a:p>
          <a:p>
            <a:r>
              <a:rPr lang="en-US" sz="1200" dirty="0"/>
              <a:t>├── config</a:t>
            </a:r>
          </a:p>
          <a:p>
            <a:r>
              <a:rPr lang="en-US" sz="1200" dirty="0"/>
              <a:t>├── description</a:t>
            </a:r>
          </a:p>
          <a:p>
            <a:r>
              <a:rPr lang="en-US" sz="1200" dirty="0"/>
              <a:t>├── hooks</a:t>
            </a:r>
          </a:p>
          <a:p>
            <a:r>
              <a:rPr lang="en-US" sz="1200" dirty="0"/>
              <a:t>│   ├── </a:t>
            </a:r>
            <a:r>
              <a:rPr lang="en-US" sz="1200" dirty="0" err="1"/>
              <a:t>applypatch-msg.sample</a:t>
            </a:r>
            <a:endParaRPr lang="en-US" sz="1200" dirty="0"/>
          </a:p>
          <a:p>
            <a:r>
              <a:rPr lang="en-US" sz="1200" dirty="0"/>
              <a:t>│   ├── commit-</a:t>
            </a:r>
            <a:r>
              <a:rPr lang="en-US" sz="1200" dirty="0" err="1"/>
              <a:t>msg.sample</a:t>
            </a:r>
            <a:endParaRPr lang="en-US" sz="1200" dirty="0"/>
          </a:p>
          <a:p>
            <a:r>
              <a:rPr lang="en-US" sz="1200" dirty="0"/>
              <a:t>│   ├── post-</a:t>
            </a:r>
            <a:r>
              <a:rPr lang="en-US" sz="1200" dirty="0" err="1"/>
              <a:t>update.sample</a:t>
            </a:r>
            <a:endParaRPr lang="en-US" sz="1200" dirty="0"/>
          </a:p>
          <a:p>
            <a:r>
              <a:rPr lang="en-US" sz="1200" dirty="0"/>
              <a:t>│   ├── pre-</a:t>
            </a:r>
            <a:r>
              <a:rPr lang="en-US" sz="1200" dirty="0" err="1"/>
              <a:t>applypatch.sample</a:t>
            </a:r>
            <a:endParaRPr lang="en-US" sz="1200" dirty="0"/>
          </a:p>
          <a:p>
            <a:r>
              <a:rPr lang="en-US" sz="1200" dirty="0"/>
              <a:t>│   ├── pre-</a:t>
            </a:r>
            <a:r>
              <a:rPr lang="en-US" sz="1200" dirty="0" err="1"/>
              <a:t>commit.sample</a:t>
            </a:r>
            <a:endParaRPr lang="en-US" sz="1200" dirty="0"/>
          </a:p>
          <a:p>
            <a:r>
              <a:rPr lang="en-US" sz="1200" dirty="0"/>
              <a:t>│   ├── pre-</a:t>
            </a:r>
            <a:r>
              <a:rPr lang="en-US" sz="1200" dirty="0" err="1"/>
              <a:t>push.sample</a:t>
            </a:r>
            <a:endParaRPr lang="en-US" sz="1200" dirty="0"/>
          </a:p>
          <a:p>
            <a:r>
              <a:rPr lang="en-US" sz="1200" dirty="0"/>
              <a:t>│   ├── pre-</a:t>
            </a:r>
            <a:r>
              <a:rPr lang="en-US" sz="1200" dirty="0" err="1"/>
              <a:t>rebase.sample</a:t>
            </a:r>
            <a:endParaRPr lang="en-US" sz="1200" dirty="0"/>
          </a:p>
          <a:p>
            <a:r>
              <a:rPr lang="en-US" sz="1200" dirty="0"/>
              <a:t>│   ├── pre-</a:t>
            </a:r>
            <a:r>
              <a:rPr lang="en-US" sz="1200" dirty="0" err="1"/>
              <a:t>receive.sample</a:t>
            </a:r>
            <a:endParaRPr lang="en-US" sz="1200" dirty="0"/>
          </a:p>
          <a:p>
            <a:r>
              <a:rPr lang="en-US" sz="1200" dirty="0"/>
              <a:t>│   ├── prepare-commit-</a:t>
            </a:r>
            <a:r>
              <a:rPr lang="en-US" sz="1200" dirty="0" err="1"/>
              <a:t>msg.sample</a:t>
            </a:r>
            <a:endParaRPr lang="en-US" sz="1200" dirty="0"/>
          </a:p>
          <a:p>
            <a:r>
              <a:rPr lang="en-US" sz="1200" dirty="0"/>
              <a:t>│   └── </a:t>
            </a:r>
            <a:r>
              <a:rPr lang="en-US" sz="1200" dirty="0" err="1"/>
              <a:t>update.sample</a:t>
            </a:r>
            <a:endParaRPr lang="en-US" sz="1200" dirty="0"/>
          </a:p>
          <a:p>
            <a:r>
              <a:rPr lang="en-US" sz="1200" dirty="0"/>
              <a:t>├── info</a:t>
            </a:r>
          </a:p>
          <a:p>
            <a:r>
              <a:rPr lang="en-US" sz="1200" dirty="0"/>
              <a:t>│   └── exclude</a:t>
            </a:r>
          </a:p>
          <a:p>
            <a:r>
              <a:rPr lang="en-US" sz="1200" dirty="0"/>
              <a:t>├── objects</a:t>
            </a:r>
          </a:p>
          <a:p>
            <a:r>
              <a:rPr lang="en-US" sz="1200" dirty="0"/>
              <a:t>│   ├── info</a:t>
            </a:r>
          </a:p>
          <a:p>
            <a:r>
              <a:rPr lang="en-US" sz="1200" dirty="0"/>
              <a:t>│   └── pack</a:t>
            </a:r>
          </a:p>
          <a:p>
            <a:r>
              <a:rPr lang="en-US" sz="1200" dirty="0"/>
              <a:t>└── refs</a:t>
            </a:r>
          </a:p>
          <a:p>
            <a:r>
              <a:rPr lang="en-US" sz="1200" dirty="0"/>
              <a:t>    ├── heads</a:t>
            </a:r>
          </a:p>
          <a:p>
            <a:r>
              <a:rPr lang="en-US" sz="1200" dirty="0"/>
              <a:t>    └── tags</a:t>
            </a:r>
          </a:p>
          <a:p>
            <a:r>
              <a:rPr lang="en-US" sz="1200" dirty="0"/>
              <a:t>8 directories, 14 files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73FC2-B59C-44F4-B727-EFFE1C70CE7D}"/>
              </a:ext>
            </a:extLst>
          </p:cNvPr>
          <p:cNvSpPr/>
          <p:nvPr/>
        </p:nvSpPr>
        <p:spPr>
          <a:xfrm>
            <a:off x="5638800" y="1189166"/>
            <a:ext cx="3124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Introducing the magic controlled by a hidden folder: .git/</a:t>
            </a:r>
          </a:p>
          <a:p>
            <a:r>
              <a:rPr lang="en-US" dirty="0"/>
              <a:t>In every git repository, you’ll see something like this</a:t>
            </a:r>
          </a:p>
        </p:txBody>
      </p:sp>
    </p:spTree>
    <p:extLst>
      <p:ext uri="{BB962C8B-B14F-4D97-AF65-F5344CB8AC3E}">
        <p14:creationId xmlns:p14="http://schemas.microsoft.com/office/powerpoint/2010/main" val="338381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Motivation – why is version control useful?</a:t>
            </a:r>
          </a:p>
          <a:p>
            <a:pPr marL="0" indent="0">
              <a:buNone/>
            </a:pPr>
            <a:r>
              <a:rPr lang="en-US" dirty="0"/>
              <a:t>Key concepts</a:t>
            </a:r>
          </a:p>
          <a:p>
            <a:pPr marL="0" indent="0">
              <a:buNone/>
            </a:pPr>
            <a:r>
              <a:rPr lang="en-US" dirty="0"/>
              <a:t>Variations on the basic theme</a:t>
            </a:r>
          </a:p>
          <a:p>
            <a:pPr marL="0" indent="0">
              <a:buNone/>
            </a:pPr>
            <a:r>
              <a:rPr lang="en-US" dirty="0"/>
              <a:t>Example version control systems</a:t>
            </a:r>
          </a:p>
          <a:p>
            <a:pPr lvl="1" indent="-3429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07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3591-1372-2606-6ECA-D9EDB3B55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361869"/>
          </a:xfrm>
        </p:spPr>
        <p:txBody>
          <a:bodyPr>
            <a:normAutofit fontScale="90000"/>
          </a:bodyPr>
          <a:lstStyle/>
          <a:p>
            <a:r>
              <a:rPr lang="en-US" dirty="0"/>
              <a:t>A terminal session …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5E934-B0E8-7C63-CA2A-47CBEE647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38302-4E75-972D-839E-28C237C9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3707-E211-72FE-742C-A2D911A2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3FA59B-3BFF-C8EE-2B65-DCB802141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85800"/>
            <a:ext cx="8776623" cy="5840493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1F5FD1BB-BA4A-5D62-1D0B-2BDDC91D0C31}"/>
              </a:ext>
            </a:extLst>
          </p:cNvPr>
          <p:cNvSpPr/>
          <p:nvPr/>
        </p:nvSpPr>
        <p:spPr>
          <a:xfrm>
            <a:off x="5486400" y="762000"/>
            <a:ext cx="2286000" cy="45720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ssh  to server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20C0FD5E-7B8C-149F-C0BB-3F05ACCEB2C2}"/>
              </a:ext>
            </a:extLst>
          </p:cNvPr>
          <p:cNvSpPr/>
          <p:nvPr/>
        </p:nvSpPr>
        <p:spPr>
          <a:xfrm>
            <a:off x="5410200" y="2386760"/>
            <a:ext cx="2286000" cy="45720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Wrong directory!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267C92A-AFFE-FBD2-7411-4A4D6317B550}"/>
              </a:ext>
            </a:extLst>
          </p:cNvPr>
          <p:cNvSpPr/>
          <p:nvPr/>
        </p:nvSpPr>
        <p:spPr>
          <a:xfrm>
            <a:off x="3581400" y="4502990"/>
            <a:ext cx="2286000" cy="45720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Correct directory</a:t>
            </a: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4D73C73A-83F9-7180-2791-A3544D5D0E48}"/>
              </a:ext>
            </a:extLst>
          </p:cNvPr>
          <p:cNvSpPr/>
          <p:nvPr/>
        </p:nvSpPr>
        <p:spPr>
          <a:xfrm>
            <a:off x="1828800" y="2863850"/>
            <a:ext cx="2286000" cy="45720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Unix commands</a:t>
            </a:r>
          </a:p>
        </p:txBody>
      </p:sp>
    </p:spTree>
    <p:extLst>
      <p:ext uri="{BB962C8B-B14F-4D97-AF65-F5344CB8AC3E}">
        <p14:creationId xmlns:p14="http://schemas.microsoft.com/office/powerpoint/2010/main" val="1321288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B2A0D-74AC-B7E3-4BE7-C76C456EF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these commands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618F1F-43E9-558B-B487-FB864C1A9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git status</a:t>
            </a:r>
          </a:p>
          <a:p>
            <a:r>
              <a:rPr lang="en-US" dirty="0"/>
              <a:t>git add . (IF you have new files)</a:t>
            </a:r>
          </a:p>
          <a:p>
            <a:r>
              <a:rPr lang="en-US" dirty="0"/>
              <a:t>git commit –</a:t>
            </a:r>
            <a:r>
              <a:rPr lang="en-US" dirty="0" err="1"/>
              <a:t>m”a</a:t>
            </a:r>
            <a:r>
              <a:rPr lang="en-US" dirty="0"/>
              <a:t> useful commit comment”</a:t>
            </a:r>
          </a:p>
          <a:p>
            <a:r>
              <a:rPr lang="en-US" dirty="0"/>
              <a:t>git push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CE93-96B8-D32D-421C-2FD3DB6E3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022A8-31E8-50C5-7976-9C248F72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887EB9-9360-A1F8-66D0-2F9FA6D22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51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2E6A-2A41-4326-8135-BDC1FD39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good reference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9362AB-3B36-4CA2-81AB-A89AA6B50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https://medium.freecodecamp.org/how-not-to-be-afraid-of-git-anymore-fe1da7415286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A6B54-4B9F-4082-A35B-1C586760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198C5F-F54D-4AAB-8B2B-23435AAF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2392E-10B4-4F4C-8BC6-48940C79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en-US" i="1" dirty="0">
                <a:latin typeface="Georgia" pitchFamily="18" charset="0"/>
              </a:rPr>
              <a:t>Progress, far from consisting in change, depends on retentiveness. Those cannot remember the past are condemned to repeat it.</a:t>
            </a:r>
          </a:p>
          <a:p>
            <a:pPr marL="0" indent="0" algn="r">
              <a:lnSpc>
                <a:spcPct val="114000"/>
              </a:lnSpc>
              <a:buNone/>
            </a:pPr>
            <a:r>
              <a:rPr lang="en-US" dirty="0">
                <a:latin typeface="Georgia" pitchFamily="18" charset="0"/>
              </a:rPr>
              <a:t>- George Santayana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5F093-01E2-4D29-9926-FFEA752469F4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2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Scenario: I </a:t>
            </a:r>
            <a:r>
              <a:rPr lang="en-US" i="1" dirty="0"/>
              <a:t>think</a:t>
            </a:r>
            <a:r>
              <a:rPr lang="en-US" dirty="0"/>
              <a:t> this will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we want to try out a change</a:t>
            </a:r>
          </a:p>
          <a:p>
            <a:pPr lvl="1" indent="-342900"/>
            <a:r>
              <a:rPr lang="en-US" dirty="0"/>
              <a:t>Trying a new algorithm or data structure</a:t>
            </a:r>
          </a:p>
          <a:p>
            <a:pPr lvl="1" indent="-342900"/>
            <a:r>
              <a:rPr lang="en-US" dirty="0"/>
              <a:t>Reorganizing code for clarity</a:t>
            </a:r>
          </a:p>
          <a:p>
            <a:pPr lvl="1" indent="-342900"/>
            <a:r>
              <a:rPr lang="en-US" dirty="0"/>
              <a:t>Experimenting with a half-cocked idea</a:t>
            </a:r>
          </a:p>
          <a:p>
            <a:pPr lvl="1" indent="-342900"/>
            <a:r>
              <a:rPr lang="en-US" dirty="0"/>
              <a:t>Seeing if the language works like you expect</a:t>
            </a:r>
          </a:p>
          <a:p>
            <a:pPr marL="0" indent="0">
              <a:buNone/>
            </a:pPr>
            <a:r>
              <a:rPr lang="en-US" dirty="0"/>
              <a:t>It’s a lot easier if you can perform such experiments </a:t>
            </a:r>
            <a:r>
              <a:rPr lang="en-US" i="1" dirty="0"/>
              <a:t>confidently</a:t>
            </a:r>
            <a:r>
              <a:rPr lang="en-US" dirty="0"/>
              <a:t>.</a:t>
            </a:r>
          </a:p>
          <a:p>
            <a:pPr lvl="1" indent="-342900"/>
            <a:r>
              <a:rPr lang="en-US" dirty="0"/>
              <a:t>That is, you can get back to where you started</a:t>
            </a:r>
          </a:p>
          <a:p>
            <a:pPr lvl="1" indent="-342900"/>
            <a:r>
              <a:rPr lang="en-US" dirty="0"/>
              <a:t>VCS can provide a virtual trail of breadcrumbs</a:t>
            </a:r>
          </a:p>
          <a:p>
            <a:pPr lvl="1" indent="-342900"/>
            <a:r>
              <a:rPr lang="en-US" dirty="0"/>
              <a:t>If you botch things, you can return to a stable state</a:t>
            </a:r>
          </a:p>
          <a:p>
            <a:pPr lvl="1" indent="-3429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6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 Scenario: How did I get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Like waypoints on a GPS system.</a:t>
            </a:r>
          </a:p>
          <a:p>
            <a:pPr lvl="1"/>
            <a:r>
              <a:rPr lang="en-US" dirty="0"/>
              <a:t>Allows you to track progress</a:t>
            </a:r>
          </a:p>
          <a:p>
            <a:pPr lvl="1"/>
            <a:r>
              <a:rPr lang="en-US" dirty="0"/>
              <a:t>You can see how your program evolved and grew, step-by-step</a:t>
            </a:r>
          </a:p>
          <a:p>
            <a:pPr lvl="1"/>
            <a:r>
              <a:rPr lang="en-US" dirty="0"/>
              <a:t>You can see where you made mistakes and how long it took you to find and fix them</a:t>
            </a:r>
          </a:p>
          <a:p>
            <a:pPr marL="0" indent="0">
              <a:buNone/>
            </a:pPr>
            <a:r>
              <a:rPr lang="en-US" dirty="0"/>
              <a:t>The fancy software engineering term is </a:t>
            </a:r>
            <a:r>
              <a:rPr lang="en-US" i="1" dirty="0"/>
              <a:t>traceability</a:t>
            </a:r>
            <a:r>
              <a:rPr lang="en-US" dirty="0"/>
              <a:t>.</a:t>
            </a:r>
          </a:p>
          <a:p>
            <a:pPr lvl="1" indent="-342900"/>
            <a:r>
              <a:rPr lang="en-US" dirty="0"/>
              <a:t>Important for scheduling, tracking, and planning</a:t>
            </a:r>
          </a:p>
          <a:p>
            <a:pPr lvl="1" indent="-342900"/>
            <a:r>
              <a:rPr lang="en-US" dirty="0"/>
              <a:t>Allows you to go back to a previous version (“hey, what did we ship for version 1.5.2.9.5?”)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8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 Scenario: Reconstruct the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84313" indent="-1484313">
              <a:buNone/>
              <a:tabLst>
                <a:tab pos="1484313" algn="l"/>
              </a:tabLst>
            </a:pPr>
            <a:r>
              <a:rPr lang="en-US" dirty="0"/>
              <a:t>Teacher:	“So, show me – what was the code like before you made this change?”</a:t>
            </a:r>
          </a:p>
          <a:p>
            <a:pPr marL="0" indent="0">
              <a:buNone/>
            </a:pPr>
            <a:endParaRPr lang="en-US" dirty="0"/>
          </a:p>
          <a:p>
            <a:pPr marL="1484313" indent="-1484313">
              <a:buNone/>
              <a:tabLst>
                <a:tab pos="1484313" algn="l"/>
              </a:tabLst>
            </a:pPr>
            <a:r>
              <a:rPr lang="en-US" dirty="0"/>
              <a:t>You:	“</a:t>
            </a:r>
            <a:r>
              <a:rPr lang="en-US" dirty="0" err="1"/>
              <a:t>Ummm</a:t>
            </a:r>
            <a:r>
              <a:rPr lang="en-US" dirty="0"/>
              <a:t>...”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3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Pragmatic Programmers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5332"/>
            <a:ext cx="8229600" cy="3382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So let it be written …</a:t>
            </a:r>
          </a:p>
          <a:p>
            <a:pPr marL="0" indent="0" algn="ctr">
              <a:buNone/>
            </a:pPr>
            <a:r>
              <a:rPr lang="en-US" sz="3600" dirty="0"/>
              <a:t>So let it be done!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1558671"/>
            <a:ext cx="8229600" cy="6969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Always Use Source Code Control</a:t>
            </a:r>
          </a:p>
        </p:txBody>
      </p:sp>
      <p:sp>
        <p:nvSpPr>
          <p:cNvPr id="8" name="Freeform 7"/>
          <p:cNvSpPr/>
          <p:nvPr/>
        </p:nvSpPr>
        <p:spPr>
          <a:xfrm>
            <a:off x="1139687" y="1232454"/>
            <a:ext cx="2289313" cy="318052"/>
          </a:xfrm>
          <a:custGeom>
            <a:avLst/>
            <a:gdLst>
              <a:gd name="connsiteX0" fmla="*/ 0 w 3591339"/>
              <a:gd name="connsiteY0" fmla="*/ 225287 h 225287"/>
              <a:gd name="connsiteX1" fmla="*/ 530087 w 3591339"/>
              <a:gd name="connsiteY1" fmla="*/ 0 h 225287"/>
              <a:gd name="connsiteX2" fmla="*/ 3140765 w 3591339"/>
              <a:gd name="connsiteY2" fmla="*/ 0 h 225287"/>
              <a:gd name="connsiteX3" fmla="*/ 3591339 w 3591339"/>
              <a:gd name="connsiteY3" fmla="*/ 225287 h 225287"/>
              <a:gd name="connsiteX4" fmla="*/ 3591339 w 3591339"/>
              <a:gd name="connsiteY4" fmla="*/ 225287 h 22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1339" h="225287">
                <a:moveTo>
                  <a:pt x="0" y="225287"/>
                </a:moveTo>
                <a:lnTo>
                  <a:pt x="530087" y="0"/>
                </a:lnTo>
                <a:lnTo>
                  <a:pt x="3140765" y="0"/>
                </a:lnTo>
                <a:lnTo>
                  <a:pt x="3591339" y="225287"/>
                </a:lnTo>
                <a:lnTo>
                  <a:pt x="3591339" y="225287"/>
                </a:lnTo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Tip 23</a:t>
            </a:r>
          </a:p>
        </p:txBody>
      </p:sp>
    </p:spTree>
    <p:extLst>
      <p:ext uri="{BB962C8B-B14F-4D97-AF65-F5344CB8AC3E}">
        <p14:creationId xmlns:p14="http://schemas.microsoft.com/office/powerpoint/2010/main" val="237147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Concepts*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repository</a:t>
            </a:r>
            <a:r>
              <a:rPr lang="en-US" dirty="0"/>
              <a:t> is a designated disk location (directory) where the files and “breadcrumbs” for a project are kept.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work area</a:t>
            </a:r>
            <a:r>
              <a:rPr lang="en-US" dirty="0"/>
              <a:t> is a location (directory) where the activities of editing, compiling, testing, etc. take place.</a:t>
            </a:r>
          </a:p>
          <a:p>
            <a:pPr marL="0" indent="0">
              <a:buNone/>
            </a:pPr>
            <a:r>
              <a:rPr lang="en-US" dirty="0"/>
              <a:t>Files are periodically </a:t>
            </a:r>
            <a:r>
              <a:rPr lang="en-US" dirty="0">
                <a:solidFill>
                  <a:srgbClr val="FF0000"/>
                </a:solidFill>
              </a:rPr>
              <a:t>checked in</a:t>
            </a:r>
            <a:r>
              <a:rPr lang="en-US" dirty="0"/>
              <a:t> to the repository from the work area, creating a new version.</a:t>
            </a:r>
          </a:p>
          <a:p>
            <a:pPr marL="0" indent="0">
              <a:buNone/>
            </a:pPr>
            <a:r>
              <a:rPr lang="en-US" dirty="0"/>
              <a:t>Files can be </a:t>
            </a:r>
            <a:r>
              <a:rPr lang="en-US" dirty="0">
                <a:solidFill>
                  <a:srgbClr val="FF0000"/>
                </a:solidFill>
              </a:rPr>
              <a:t>checked out</a:t>
            </a:r>
            <a:r>
              <a:rPr lang="en-US" dirty="0"/>
              <a:t> of the repository (to start work on existing project, or to restore the state of the work area to a previous state).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B39E-A2F8-4013-8724-F9B714EA826C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AAF03A-79E9-4894-B571-350AD76A76AB}"/>
              </a:ext>
            </a:extLst>
          </p:cNvPr>
          <p:cNvSpPr txBox="1"/>
          <p:nvPr/>
        </p:nvSpPr>
        <p:spPr>
          <a:xfrm>
            <a:off x="1371600" y="5843003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Terminology slightly different with git</a:t>
            </a:r>
          </a:p>
        </p:txBody>
      </p:sp>
    </p:spTree>
    <p:extLst>
      <p:ext uri="{BB962C8B-B14F-4D97-AF65-F5344CB8AC3E}">
        <p14:creationId xmlns:p14="http://schemas.microsoft.com/office/powerpoint/2010/main" val="217781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a File into a Repository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AA72-A05C-45DF-9AD6-DD751D16584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2013 RIT Dept. of Software Engineering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57200" y="1431235"/>
            <a:ext cx="8305800" cy="1540565"/>
            <a:chOff x="457200" y="1431235"/>
            <a:chExt cx="8305800" cy="1540565"/>
          </a:xfrm>
        </p:grpSpPr>
        <p:sp>
          <p:nvSpPr>
            <p:cNvPr id="6" name="Rectangle 5"/>
            <p:cNvSpPr/>
            <p:nvPr/>
          </p:nvSpPr>
          <p:spPr>
            <a:xfrm>
              <a:off x="457200" y="1447800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57800" y="1431235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334000" y="1713011"/>
              <a:ext cx="1524000" cy="993577"/>
              <a:chOff x="4495800" y="3502223"/>
              <a:chExt cx="1524000" cy="993577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brown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dog.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2929640" y="3135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File.txt into the Repository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4533900" y="35052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57200" y="3886200"/>
            <a:ext cx="8305800" cy="1540565"/>
            <a:chOff x="457200" y="3886200"/>
            <a:chExt cx="8305800" cy="1540565"/>
          </a:xfrm>
        </p:grpSpPr>
        <p:sp>
          <p:nvSpPr>
            <p:cNvPr id="11" name="Rectangle 10"/>
            <p:cNvSpPr/>
            <p:nvPr/>
          </p:nvSpPr>
          <p:spPr>
            <a:xfrm>
              <a:off x="457200" y="3902765"/>
              <a:ext cx="3505200" cy="152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Repository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57800" y="3886200"/>
              <a:ext cx="3505200" cy="1524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Working Area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34000" y="4167976"/>
              <a:ext cx="1524000" cy="993577"/>
              <a:chOff x="4495800" y="3502223"/>
              <a:chExt cx="1524000" cy="99357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495800" y="3810000"/>
                <a:ext cx="1524000" cy="685800"/>
              </a:xfrm>
              <a:prstGeom prst="rect">
                <a:avLst/>
              </a:prstGeom>
              <a:solidFill>
                <a:schemeClr val="bg1"/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The quick brown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fox jumped over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the lazy dog.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495800" y="3502223"/>
                <a:ext cx="762000" cy="3077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File.txt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33400" y="4562261"/>
              <a:ext cx="1524000" cy="68580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The quick brown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fox jumped over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the lazy dog.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3400" y="4254484"/>
              <a:ext cx="9906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File.txt (1)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3098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2002</Words>
  <Application>Microsoft Office PowerPoint</Application>
  <PresentationFormat>On-screen Show (4:3)</PresentationFormat>
  <Paragraphs>288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Georgia</vt:lpstr>
      <vt:lpstr>medium-content-serif-font</vt:lpstr>
      <vt:lpstr>Office Theme</vt:lpstr>
      <vt:lpstr>Version (Source Code) Control</vt:lpstr>
      <vt:lpstr>Overview</vt:lpstr>
      <vt:lpstr>Motivation</vt:lpstr>
      <vt:lpstr>Motivation Scenario: I think this will work</vt:lpstr>
      <vt:lpstr>Motivation Scenario: How did I get here?</vt:lpstr>
      <vt:lpstr>Motivation Scenario: Reconstruct the Past</vt:lpstr>
      <vt:lpstr>Motivation: Pragmatic Programmers</vt:lpstr>
      <vt:lpstr>Key Concepts*</vt:lpstr>
      <vt:lpstr>Check a File into a Repository</vt:lpstr>
      <vt:lpstr>Check a Changed File into a Repository</vt:lpstr>
      <vt:lpstr>Revert to a Previous Version in a Repository</vt:lpstr>
      <vt:lpstr>A Potential Problem</vt:lpstr>
      <vt:lpstr>Check in a Changed File (w/deltas)</vt:lpstr>
      <vt:lpstr>File vs. Repository Versioning</vt:lpstr>
      <vt:lpstr>Centralized vs. Distributed Repositories</vt:lpstr>
      <vt:lpstr>Sample of Version Control Systems</vt:lpstr>
      <vt:lpstr>Git</vt:lpstr>
      <vt:lpstr>Git vocabulary</vt:lpstr>
      <vt:lpstr>Where is everything?</vt:lpstr>
      <vt:lpstr>A terminal session …</vt:lpstr>
      <vt:lpstr>Remember these commands</vt:lpstr>
      <vt:lpstr>A good 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Lutz</dc:creator>
  <cp:lastModifiedBy>Kal Rabb</cp:lastModifiedBy>
  <cp:revision>26</cp:revision>
  <dcterms:created xsi:type="dcterms:W3CDTF">2006-08-16T00:00:00Z</dcterms:created>
  <dcterms:modified xsi:type="dcterms:W3CDTF">2024-01-10T19:07:11Z</dcterms:modified>
</cp:coreProperties>
</file>