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l Rabb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" y="4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42CD4C8B-995C-400B-98E0-974DC8AAAF5D}"/>
    <pc:docChg chg="custSel addSld modSld">
      <pc:chgData name="Kal Rabb" userId="3edf06299a4717ec" providerId="LiveId" clId="{42CD4C8B-995C-400B-98E0-974DC8AAAF5D}" dt="2024-12-17T13:33:57.304" v="748" actId="20577"/>
      <pc:docMkLst>
        <pc:docMk/>
      </pc:docMkLst>
      <pc:sldChg chg="modSp mod">
        <pc:chgData name="Kal Rabb" userId="3edf06299a4717ec" providerId="LiveId" clId="{42CD4C8B-995C-400B-98E0-974DC8AAAF5D}" dt="2024-08-22T16:25:32.752" v="161" actId="20577"/>
        <pc:sldMkLst>
          <pc:docMk/>
          <pc:sldMk cId="1698046642" sldId="264"/>
        </pc:sldMkLst>
      </pc:sldChg>
      <pc:sldChg chg="modSp new mod">
        <pc:chgData name="Kal Rabb" userId="3edf06299a4717ec" providerId="LiveId" clId="{42CD4C8B-995C-400B-98E0-974DC8AAAF5D}" dt="2024-12-17T13:33:57.304" v="748" actId="20577"/>
        <pc:sldMkLst>
          <pc:docMk/>
          <pc:sldMk cId="1222892431" sldId="265"/>
        </pc:sldMkLst>
        <pc:spChg chg="mod">
          <ac:chgData name="Kal Rabb" userId="3edf06299a4717ec" providerId="LiveId" clId="{42CD4C8B-995C-400B-98E0-974DC8AAAF5D}" dt="2024-12-17T13:31:01.598" v="193" actId="20577"/>
          <ac:spMkLst>
            <pc:docMk/>
            <pc:sldMk cId="1222892431" sldId="265"/>
            <ac:spMk id="2" creationId="{9102F3E3-48E3-BFAA-E02C-540D96274130}"/>
          </ac:spMkLst>
        </pc:spChg>
        <pc:spChg chg="mod">
          <ac:chgData name="Kal Rabb" userId="3edf06299a4717ec" providerId="LiveId" clId="{42CD4C8B-995C-400B-98E0-974DC8AAAF5D}" dt="2024-12-17T13:33:57.304" v="748" actId="20577"/>
          <ac:spMkLst>
            <pc:docMk/>
            <pc:sldMk cId="1222892431" sldId="265"/>
            <ac:spMk id="3" creationId="{2A1ACE3D-7B02-9FE8-63A1-BE2FE43CD5E1}"/>
          </ac:spMkLst>
        </pc:spChg>
      </pc:sldChg>
    </pc:docChg>
  </pc:docChgLst>
  <pc:docChgLst>
    <pc:chgData name="Kal Rabb" userId="3edf06299a4717ec" providerId="LiveId" clId="{BD7ABF4C-7D36-4B4E-802A-5F98AA7BA45A}"/>
    <pc:docChg chg="custSel addSld modSld">
      <pc:chgData name="Kal Rabb" userId="3edf06299a4717ec" providerId="LiveId" clId="{BD7ABF4C-7D36-4B4E-802A-5F98AA7BA45A}" dt="2022-01-30T20:10:27.398" v="673" actId="313"/>
      <pc:docMkLst>
        <pc:docMk/>
      </pc:docMkLst>
      <pc:sldChg chg="addSp delSp modSp new mod modClrScheme chgLayout">
        <pc:chgData name="Kal Rabb" userId="3edf06299a4717ec" providerId="LiveId" clId="{BD7ABF4C-7D36-4B4E-802A-5F98AA7BA45A}" dt="2022-01-30T20:10:27.398" v="673" actId="313"/>
        <pc:sldMkLst>
          <pc:docMk/>
          <pc:sldMk cId="1007861888" sldId="263"/>
        </pc:sldMkLst>
      </pc:sldChg>
    </pc:docChg>
  </pc:docChgLst>
  <pc:docChgLst>
    <pc:chgData name="Kal Rabb" userId="3edf06299a4717ec" providerId="LiveId" clId="{08E0B134-937E-4ECB-9BEE-8453177CF8AD}"/>
    <pc:docChg chg="custSel addSld modSld">
      <pc:chgData name="Kal Rabb" userId="3edf06299a4717ec" providerId="LiveId" clId="{08E0B134-937E-4ECB-9BEE-8453177CF8AD}" dt="2020-08-15T22:39:52.267" v="986" actId="113"/>
      <pc:docMkLst>
        <pc:docMk/>
      </pc:docMkLst>
      <pc:sldChg chg="modSp new mod">
        <pc:chgData name="Kal Rabb" userId="3edf06299a4717ec" providerId="LiveId" clId="{08E0B134-937E-4ECB-9BEE-8453177CF8AD}" dt="2020-08-15T22:26:12.516" v="20" actId="20577"/>
        <pc:sldMkLst>
          <pc:docMk/>
          <pc:sldMk cId="2844517232" sldId="256"/>
        </pc:sldMkLst>
      </pc:sldChg>
      <pc:sldChg chg="modSp new mod">
        <pc:chgData name="Kal Rabb" userId="3edf06299a4717ec" providerId="LiveId" clId="{08E0B134-937E-4ECB-9BEE-8453177CF8AD}" dt="2020-08-15T22:27:18.393" v="195" actId="20577"/>
        <pc:sldMkLst>
          <pc:docMk/>
          <pc:sldMk cId="3057531769" sldId="257"/>
        </pc:sldMkLst>
      </pc:sldChg>
      <pc:sldChg chg="addSp delSp modSp new mod modClrScheme chgLayout">
        <pc:chgData name="Kal Rabb" userId="3edf06299a4717ec" providerId="LiveId" clId="{08E0B134-937E-4ECB-9BEE-8453177CF8AD}" dt="2020-08-15T22:36:33.906" v="905" actId="20577"/>
        <pc:sldMkLst>
          <pc:docMk/>
          <pc:sldMk cId="1958093112" sldId="258"/>
        </pc:sldMkLst>
      </pc:sldChg>
      <pc:sldChg chg="addSp modSp add mod">
        <pc:chgData name="Kal Rabb" userId="3edf06299a4717ec" providerId="LiveId" clId="{08E0B134-937E-4ECB-9BEE-8453177CF8AD}" dt="2020-08-15T22:36:21.996" v="885" actId="20577"/>
        <pc:sldMkLst>
          <pc:docMk/>
          <pc:sldMk cId="1359606305" sldId="259"/>
        </pc:sldMkLst>
      </pc:sldChg>
      <pc:sldChg chg="addSp modSp add mod">
        <pc:chgData name="Kal Rabb" userId="3edf06299a4717ec" providerId="LiveId" clId="{08E0B134-937E-4ECB-9BEE-8453177CF8AD}" dt="2020-08-15T22:39:52.267" v="986" actId="113"/>
        <pc:sldMkLst>
          <pc:docMk/>
          <pc:sldMk cId="3868985849" sldId="260"/>
        </pc:sldMkLst>
      </pc:sldChg>
      <pc:sldChg chg="addSp modSp new mod modClrScheme chgLayout">
        <pc:chgData name="Kal Rabb" userId="3edf06299a4717ec" providerId="LiveId" clId="{08E0B134-937E-4ECB-9BEE-8453177CF8AD}" dt="2020-08-15T22:37:53.590" v="967" actId="20577"/>
        <pc:sldMkLst>
          <pc:docMk/>
          <pc:sldMk cId="3111177733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44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0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3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8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92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6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7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6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7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2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9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82AB42C-4B59-419B-B6A9-D9B83BC5DE70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86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C951B-B267-4BED-8205-CE020E2164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Web 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7B8B60-EBC7-4E2A-AC9D-98AC46269D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17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2F3E3-48E3-BFAA-E02C-540D96274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Assignments/ Exams/ Quizzes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ACE3D-7B02-9FE8-63A1-BE2FE43CD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Weekly assignments</a:t>
            </a:r>
          </a:p>
          <a:p>
            <a:r>
              <a:rPr lang="en-US" dirty="0"/>
              <a:t>- Typically Lab day on Monday, final version on Wednesday. </a:t>
            </a:r>
          </a:p>
          <a:p>
            <a:pPr lvl="1"/>
            <a:r>
              <a:rPr lang="en-US" dirty="0"/>
              <a:t>Pay attention to the course website and class announcements for changes</a:t>
            </a:r>
          </a:p>
          <a:p>
            <a:pPr lvl="1"/>
            <a:r>
              <a:rPr lang="en-US" dirty="0"/>
              <a:t>Lab day consists of peer review (in person and in </a:t>
            </a:r>
            <a:r>
              <a:rPr lang="en-US" dirty="0" err="1"/>
              <a:t>gitlab</a:t>
            </a:r>
            <a:r>
              <a:rPr lang="en-US" dirty="0"/>
              <a:t>) + help available</a:t>
            </a:r>
          </a:p>
          <a:p>
            <a:pPr marL="201168" lvl="1" indent="0">
              <a:buNone/>
            </a:pPr>
            <a:r>
              <a:rPr lang="en-US" dirty="0"/>
              <a:t>3 Exams plus Final</a:t>
            </a:r>
          </a:p>
          <a:p>
            <a:pPr lvl="1">
              <a:buFontTx/>
              <a:buChar char="-"/>
            </a:pPr>
            <a:r>
              <a:rPr lang="en-US" dirty="0"/>
              <a:t>DB, REST, Full-Stack</a:t>
            </a:r>
          </a:p>
          <a:p>
            <a:pPr lvl="1">
              <a:buFontTx/>
              <a:buChar char="-"/>
            </a:pPr>
            <a:r>
              <a:rPr lang="en-US" dirty="0"/>
              <a:t>All have in-class practicum plus setup/ pre-work</a:t>
            </a:r>
          </a:p>
          <a:p>
            <a:pPr marL="201168" lvl="1" indent="0">
              <a:buNone/>
            </a:pPr>
            <a:r>
              <a:rPr lang="en-US" dirty="0"/>
              <a:t>Quizzes</a:t>
            </a:r>
          </a:p>
          <a:p>
            <a:pPr lvl="1">
              <a:buFontTx/>
              <a:buChar char="-"/>
            </a:pPr>
            <a:r>
              <a:rPr lang="en-US" dirty="0"/>
              <a:t>All in </a:t>
            </a:r>
            <a:r>
              <a:rPr lang="en-US" dirty="0" err="1"/>
              <a:t>myCourses</a:t>
            </a:r>
            <a:r>
              <a:rPr lang="en-US" dirty="0"/>
              <a:t>.  Students take quizzes on their own time.  Make sure you finish by the due dates</a:t>
            </a:r>
          </a:p>
          <a:p>
            <a:pPr lvl="1">
              <a:buFontTx/>
              <a:buChar char="-"/>
            </a:pPr>
            <a:r>
              <a:rPr lang="en-US" dirty="0"/>
              <a:t>I will not keep reminding you!</a:t>
            </a:r>
          </a:p>
        </p:txBody>
      </p:sp>
    </p:spTree>
    <p:extLst>
      <p:ext uri="{BB962C8B-B14F-4D97-AF65-F5344CB8AC3E}">
        <p14:creationId xmlns:p14="http://schemas.microsoft.com/office/powerpoint/2010/main" val="122289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3167-8391-449B-8517-E13320DC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Web Engineering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A06F7-FD48-4D89-B4BB-355F927EF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… what is it NOT</a:t>
            </a:r>
          </a:p>
          <a:p>
            <a:r>
              <a:rPr lang="en-US" dirty="0"/>
              <a:t>It is not JUST web pages</a:t>
            </a:r>
          </a:p>
          <a:p>
            <a:r>
              <a:rPr lang="en-US" dirty="0"/>
              <a:t>It is not JUST pretty User Interfaces</a:t>
            </a:r>
          </a:p>
          <a:p>
            <a:r>
              <a:rPr lang="en-US" dirty="0"/>
              <a:t>It is not JUST mobile apps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3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880F-2B87-4E71-B020-DD5AA61A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a picture … (of course)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5D9973-3DDA-4549-9E07-1F1DC19D6882}"/>
              </a:ext>
            </a:extLst>
          </p:cNvPr>
          <p:cNvSpPr/>
          <p:nvPr/>
        </p:nvSpPr>
        <p:spPr>
          <a:xfrm>
            <a:off x="2548521" y="2412836"/>
            <a:ext cx="2088372" cy="2849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Front End/ Presentation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7A35F-0549-48DC-99D6-354ED282C5BB}"/>
              </a:ext>
            </a:extLst>
          </p:cNvPr>
          <p:cNvSpPr/>
          <p:nvPr/>
        </p:nvSpPr>
        <p:spPr>
          <a:xfrm>
            <a:off x="5603404" y="2432719"/>
            <a:ext cx="2088372" cy="2849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Business Functions/ Middleware (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96DFE4-9AD6-4856-B9A4-71578E435FA1}"/>
              </a:ext>
            </a:extLst>
          </p:cNvPr>
          <p:cNvSpPr/>
          <p:nvPr/>
        </p:nvSpPr>
        <p:spPr>
          <a:xfrm>
            <a:off x="8729078" y="2412835"/>
            <a:ext cx="2088372" cy="2849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95809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880F-2B87-4E71-B020-DD5AA61A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that mean?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5D9973-3DDA-4549-9E07-1F1DC19D6882}"/>
              </a:ext>
            </a:extLst>
          </p:cNvPr>
          <p:cNvSpPr/>
          <p:nvPr/>
        </p:nvSpPr>
        <p:spPr>
          <a:xfrm>
            <a:off x="2029377" y="2035280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Front End/ Presentation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7A35F-0549-48DC-99D6-354ED282C5BB}"/>
              </a:ext>
            </a:extLst>
          </p:cNvPr>
          <p:cNvSpPr/>
          <p:nvPr/>
        </p:nvSpPr>
        <p:spPr>
          <a:xfrm>
            <a:off x="5084260" y="2055163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Business Functions</a:t>
            </a:r>
          </a:p>
          <a:p>
            <a:pPr algn="ctr"/>
            <a:r>
              <a:rPr lang="en-US" dirty="0"/>
              <a:t>(Middleware … 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96DFE4-9AD6-4856-B9A4-71578E435FA1}"/>
              </a:ext>
            </a:extLst>
          </p:cNvPr>
          <p:cNvSpPr/>
          <p:nvPr/>
        </p:nvSpPr>
        <p:spPr>
          <a:xfrm>
            <a:off x="8209934" y="2035279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AF91A4-210D-450D-B2A7-65F2A379DFF4}"/>
              </a:ext>
            </a:extLst>
          </p:cNvPr>
          <p:cNvSpPr txBox="1"/>
          <p:nvPr/>
        </p:nvSpPr>
        <p:spPr>
          <a:xfrm>
            <a:off x="8071299" y="3834581"/>
            <a:ext cx="2365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Persistence</a:t>
            </a:r>
          </a:p>
          <a:p>
            <a:pPr marL="285750" indent="-285750">
              <a:buFontTx/>
              <a:buChar char="-"/>
            </a:pPr>
            <a:r>
              <a:rPr lang="en-US" dirty="0"/>
              <a:t>DMS</a:t>
            </a:r>
          </a:p>
          <a:p>
            <a:pPr marL="285750" indent="-285750">
              <a:buFontTx/>
              <a:buChar char="-"/>
            </a:pPr>
            <a:r>
              <a:rPr lang="en-US" dirty="0"/>
              <a:t>DB</a:t>
            </a:r>
          </a:p>
          <a:p>
            <a:pPr marL="285750" indent="-285750">
              <a:buFontTx/>
              <a:buChar char="-"/>
            </a:pPr>
            <a:r>
              <a:rPr lang="en-US" dirty="0"/>
              <a:t>Archival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9692C-8969-452F-A269-5FB2B6865ACA}"/>
              </a:ext>
            </a:extLst>
          </p:cNvPr>
          <p:cNvSpPr txBox="1"/>
          <p:nvPr/>
        </p:nvSpPr>
        <p:spPr>
          <a:xfrm>
            <a:off x="4943659" y="3834581"/>
            <a:ext cx="236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heavy lifting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Data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Document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Workflow</a:t>
            </a:r>
          </a:p>
          <a:p>
            <a:pPr marL="285750" indent="-285750">
              <a:buFontTx/>
              <a:buChar char="-"/>
            </a:pPr>
            <a:r>
              <a:rPr lang="en-US" dirty="0"/>
              <a:t>State management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Analytics</a:t>
            </a:r>
          </a:p>
          <a:p>
            <a:pPr marL="285750" indent="-285750">
              <a:buFontTx/>
              <a:buChar char="-"/>
            </a:pPr>
            <a:r>
              <a:rPr lang="en-US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CA2A82-F28D-4157-BFDC-5165203DE1DD}"/>
              </a:ext>
            </a:extLst>
          </p:cNvPr>
          <p:cNvSpPr txBox="1"/>
          <p:nvPr/>
        </p:nvSpPr>
        <p:spPr>
          <a:xfrm>
            <a:off x="1951703" y="3986981"/>
            <a:ext cx="23656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user interface</a:t>
            </a:r>
          </a:p>
          <a:p>
            <a:pPr marL="285750" indent="-285750">
              <a:buFontTx/>
              <a:buChar char="-"/>
            </a:pPr>
            <a:r>
              <a:rPr lang="en-US" dirty="0"/>
              <a:t>Browser pages</a:t>
            </a:r>
          </a:p>
          <a:p>
            <a:pPr marL="285750" indent="-285750">
              <a:buFontTx/>
              <a:buChar char="-"/>
            </a:pPr>
            <a:r>
              <a:rPr lang="en-US" dirty="0"/>
              <a:t>Mobile pages</a:t>
            </a:r>
          </a:p>
        </p:txBody>
      </p:sp>
    </p:spTree>
    <p:extLst>
      <p:ext uri="{BB962C8B-B14F-4D97-AF65-F5344CB8AC3E}">
        <p14:creationId xmlns:p14="http://schemas.microsoft.com/office/powerpoint/2010/main" val="135960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880F-2B87-4E71-B020-DD5AA61A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connecting it together 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5D9973-3DDA-4549-9E07-1F1DC19D6882}"/>
              </a:ext>
            </a:extLst>
          </p:cNvPr>
          <p:cNvSpPr/>
          <p:nvPr/>
        </p:nvSpPr>
        <p:spPr>
          <a:xfrm>
            <a:off x="2029377" y="2035280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Front End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7A35F-0549-48DC-99D6-354ED282C5BB}"/>
              </a:ext>
            </a:extLst>
          </p:cNvPr>
          <p:cNvSpPr/>
          <p:nvPr/>
        </p:nvSpPr>
        <p:spPr>
          <a:xfrm>
            <a:off x="5084260" y="2055163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Business Functions</a:t>
            </a:r>
          </a:p>
          <a:p>
            <a:pPr algn="ctr"/>
            <a:r>
              <a:rPr lang="en-US" dirty="0"/>
              <a:t>(Middleware … 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96DFE4-9AD6-4856-B9A4-71578E435FA1}"/>
              </a:ext>
            </a:extLst>
          </p:cNvPr>
          <p:cNvSpPr/>
          <p:nvPr/>
        </p:nvSpPr>
        <p:spPr>
          <a:xfrm>
            <a:off x="8209934" y="2035279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AF91A4-210D-450D-B2A7-65F2A379DFF4}"/>
              </a:ext>
            </a:extLst>
          </p:cNvPr>
          <p:cNvSpPr txBox="1"/>
          <p:nvPr/>
        </p:nvSpPr>
        <p:spPr>
          <a:xfrm>
            <a:off x="8071299" y="3834581"/>
            <a:ext cx="2365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Persistence</a:t>
            </a:r>
          </a:p>
          <a:p>
            <a:pPr marL="285750" indent="-285750">
              <a:buFontTx/>
              <a:buChar char="-"/>
            </a:pPr>
            <a:r>
              <a:rPr lang="en-US" dirty="0"/>
              <a:t>DMS</a:t>
            </a:r>
          </a:p>
          <a:p>
            <a:pPr marL="285750" indent="-285750">
              <a:buFontTx/>
              <a:buChar char="-"/>
            </a:pPr>
            <a:r>
              <a:rPr lang="en-US" dirty="0"/>
              <a:t>DB</a:t>
            </a:r>
          </a:p>
          <a:p>
            <a:pPr marL="285750" indent="-285750">
              <a:buFontTx/>
              <a:buChar char="-"/>
            </a:pPr>
            <a:r>
              <a:rPr lang="en-US" dirty="0"/>
              <a:t>Archival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9692C-8969-452F-A269-5FB2B6865ACA}"/>
              </a:ext>
            </a:extLst>
          </p:cNvPr>
          <p:cNvSpPr txBox="1"/>
          <p:nvPr/>
        </p:nvSpPr>
        <p:spPr>
          <a:xfrm>
            <a:off x="4943659" y="3834581"/>
            <a:ext cx="236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heavy lifting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Data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Document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Workflow</a:t>
            </a:r>
          </a:p>
          <a:p>
            <a:pPr marL="285750" indent="-285750">
              <a:buFontTx/>
              <a:buChar char="-"/>
            </a:pPr>
            <a:r>
              <a:rPr lang="en-US" dirty="0"/>
              <a:t>State management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Analytics</a:t>
            </a:r>
          </a:p>
          <a:p>
            <a:pPr marL="285750" indent="-285750">
              <a:buFontTx/>
              <a:buChar char="-"/>
            </a:pPr>
            <a:r>
              <a:rPr lang="en-US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CA2A82-F28D-4157-BFDC-5165203DE1DD}"/>
              </a:ext>
            </a:extLst>
          </p:cNvPr>
          <p:cNvSpPr txBox="1"/>
          <p:nvPr/>
        </p:nvSpPr>
        <p:spPr>
          <a:xfrm>
            <a:off x="1951703" y="3986981"/>
            <a:ext cx="23656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user interface</a:t>
            </a:r>
          </a:p>
          <a:p>
            <a:pPr marL="285750" indent="-285750">
              <a:buFontTx/>
              <a:buChar char="-"/>
            </a:pPr>
            <a:r>
              <a:rPr lang="en-US" dirty="0"/>
              <a:t>Browser pages</a:t>
            </a:r>
          </a:p>
          <a:p>
            <a:pPr marL="285750" indent="-285750">
              <a:buFontTx/>
              <a:buChar char="-"/>
            </a:pPr>
            <a:r>
              <a:rPr lang="en-US" dirty="0"/>
              <a:t>Mobile pages</a:t>
            </a:r>
          </a:p>
        </p:txBody>
      </p:sp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B807AC66-7957-497C-B59E-6F208572ED7A}"/>
              </a:ext>
            </a:extLst>
          </p:cNvPr>
          <p:cNvSpPr/>
          <p:nvPr/>
        </p:nvSpPr>
        <p:spPr>
          <a:xfrm>
            <a:off x="4117749" y="2460031"/>
            <a:ext cx="966511" cy="6489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E88A6749-9EEF-4365-8C56-D4D59A99B879}"/>
              </a:ext>
            </a:extLst>
          </p:cNvPr>
          <p:cNvSpPr/>
          <p:nvPr/>
        </p:nvSpPr>
        <p:spPr>
          <a:xfrm>
            <a:off x="7208027" y="2440366"/>
            <a:ext cx="966511" cy="6489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643CB7-6FCE-4478-8504-C5FBCDEBE499}"/>
              </a:ext>
            </a:extLst>
          </p:cNvPr>
          <p:cNvSpPr txBox="1"/>
          <p:nvPr/>
        </p:nvSpPr>
        <p:spPr>
          <a:xfrm>
            <a:off x="7798947" y="5627985"/>
            <a:ext cx="3209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HTTP; FTP; JSON; SSL; ….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A667EA0-D8AF-418C-9C33-80AD92CADFBD}"/>
              </a:ext>
            </a:extLst>
          </p:cNvPr>
          <p:cNvCxnSpPr/>
          <p:nvPr/>
        </p:nvCxnSpPr>
        <p:spPr>
          <a:xfrm>
            <a:off x="4595597" y="3023419"/>
            <a:ext cx="3911273" cy="26045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AEB67AB-178E-4E64-AC3F-8C5D6C6FB701}"/>
              </a:ext>
            </a:extLst>
          </p:cNvPr>
          <p:cNvCxnSpPr>
            <a:cxnSpLocks/>
            <a:stCxn id="9" idx="5"/>
          </p:cNvCxnSpPr>
          <p:nvPr/>
        </p:nvCxnSpPr>
        <p:spPr>
          <a:xfrm>
            <a:off x="7691283" y="2927063"/>
            <a:ext cx="1977760" cy="28012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Left Brace 10">
            <a:extLst>
              <a:ext uri="{FF2B5EF4-FFF2-40B4-BE49-F238E27FC236}">
                <a16:creationId xmlns:a16="http://schemas.microsoft.com/office/drawing/2014/main" id="{C5B1D0F7-509A-4113-BC07-9DBBCB9F18DD}"/>
              </a:ext>
            </a:extLst>
          </p:cNvPr>
          <p:cNvSpPr/>
          <p:nvPr/>
        </p:nvSpPr>
        <p:spPr>
          <a:xfrm rot="16200000">
            <a:off x="6147130" y="1760957"/>
            <a:ext cx="482764" cy="8873615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4B509D-60D6-4316-B332-7B202AFE0557}"/>
              </a:ext>
            </a:extLst>
          </p:cNvPr>
          <p:cNvSpPr txBox="1"/>
          <p:nvPr/>
        </p:nvSpPr>
        <p:spPr>
          <a:xfrm>
            <a:off x="194679" y="5681079"/>
            <a:ext cx="1675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Full Stack</a:t>
            </a:r>
          </a:p>
        </p:txBody>
      </p:sp>
    </p:spTree>
    <p:extLst>
      <p:ext uri="{BB962C8B-B14F-4D97-AF65-F5344CB8AC3E}">
        <p14:creationId xmlns:p14="http://schemas.microsoft.com/office/powerpoint/2010/main" val="386898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9831-F1AB-4DD5-8233-F4C7E9816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will cover…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93F6A-6972-44E1-97EF-E0A03F868F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Data:</a:t>
            </a:r>
          </a:p>
          <a:p>
            <a:r>
              <a:rPr lang="en-US" dirty="0"/>
              <a:t>- Relational Databases</a:t>
            </a:r>
          </a:p>
          <a:p>
            <a:r>
              <a:rPr lang="en-US" b="1" dirty="0"/>
              <a:t>Business Functions/ Connecting Components:</a:t>
            </a:r>
          </a:p>
          <a:p>
            <a:r>
              <a:rPr lang="en-US" dirty="0"/>
              <a:t>- REST APIs</a:t>
            </a:r>
          </a:p>
          <a:p>
            <a:r>
              <a:rPr lang="en-US" dirty="0"/>
              <a:t>- Some business logic</a:t>
            </a:r>
          </a:p>
          <a:p>
            <a:r>
              <a:rPr lang="en-US" b="1" dirty="0"/>
              <a:t>Presentation Layer:</a:t>
            </a:r>
          </a:p>
          <a:p>
            <a:r>
              <a:rPr lang="en-US" dirty="0"/>
              <a:t>- HTML/ CSS</a:t>
            </a:r>
          </a:p>
          <a:p>
            <a:r>
              <a:rPr lang="en-US" dirty="0"/>
              <a:t>- React </a:t>
            </a:r>
          </a:p>
          <a:p>
            <a:pPr lvl="1"/>
            <a:r>
              <a:rPr lang="en-US" dirty="0"/>
              <a:t>Bootstrap/ </a:t>
            </a:r>
            <a:r>
              <a:rPr lang="en-US" dirty="0" err="1"/>
              <a:t>Reactstrap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96B9D-DE1D-486C-835B-F61D7A5FC8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/>
              <a:t>And …</a:t>
            </a:r>
          </a:p>
          <a:p>
            <a:r>
              <a:rPr lang="en-US" dirty="0"/>
              <a:t>Using Configuration Management (</a:t>
            </a:r>
            <a:r>
              <a:rPr lang="en-US" dirty="0" err="1"/>
              <a:t>kgcoe</a:t>
            </a:r>
            <a:r>
              <a:rPr lang="en-US" dirty="0"/>
              <a:t>-git)</a:t>
            </a:r>
          </a:p>
          <a:p>
            <a:r>
              <a:rPr lang="en-US" dirty="0"/>
              <a:t>Collaboration with Merge (Pull) Requests</a:t>
            </a:r>
          </a:p>
          <a:p>
            <a:r>
              <a:rPr lang="en-US" dirty="0"/>
              <a:t>Integration, Validation …</a:t>
            </a:r>
          </a:p>
        </p:txBody>
      </p:sp>
    </p:spTree>
    <p:extLst>
      <p:ext uri="{BB962C8B-B14F-4D97-AF65-F5344CB8AC3E}">
        <p14:creationId xmlns:p14="http://schemas.microsoft.com/office/powerpoint/2010/main" val="311117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45EB109-3773-451F-A6E3-33162636F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1D61D-ACB1-4A63-9CE6-C16B930D4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/>
              <a:t>Lectures present concepts</a:t>
            </a:r>
          </a:p>
          <a:p>
            <a:pPr marL="749808" lvl="1" indent="-457200"/>
            <a:r>
              <a:rPr lang="en-US" dirty="0"/>
              <a:t>Sometimes accompanied by demos</a:t>
            </a:r>
          </a:p>
          <a:p>
            <a:pPr marL="457200" indent="-457200"/>
            <a:r>
              <a:rPr lang="en-US" dirty="0"/>
              <a:t>Resources are recommended for students to read/ learn further</a:t>
            </a:r>
          </a:p>
          <a:p>
            <a:pPr marL="457200" indent="-457200"/>
            <a:r>
              <a:rPr lang="en-US" dirty="0"/>
              <a:t>Assignments provide overview and framework for requirements</a:t>
            </a:r>
          </a:p>
          <a:p>
            <a:pPr marL="457200" indent="-457200"/>
            <a:r>
              <a:rPr lang="en-US" dirty="0"/>
              <a:t>Students are expected to read, </a:t>
            </a:r>
            <a:r>
              <a:rPr lang="en-US" dirty="0" err="1"/>
              <a:t>analyse</a:t>
            </a:r>
            <a:r>
              <a:rPr lang="en-US" dirty="0"/>
              <a:t> and interpret to do the design and implementation</a:t>
            </a:r>
          </a:p>
          <a:p>
            <a:pPr marL="749808" lvl="1" indent="-457200"/>
            <a:r>
              <a:rPr lang="en-US" dirty="0"/>
              <a:t>Questions are encouraged</a:t>
            </a:r>
          </a:p>
          <a:p>
            <a:pPr marL="749808" lvl="1" indent="-457200"/>
            <a:r>
              <a:rPr lang="en-US" dirty="0"/>
              <a:t>Real world process is just like this</a:t>
            </a:r>
          </a:p>
          <a:p>
            <a:pPr marL="457200" indent="-457200"/>
            <a:r>
              <a:rPr lang="en-US" dirty="0"/>
              <a:t>This is not a ‘hand-held’ learning class, even though a lot of starter/ examples/ demos are provided</a:t>
            </a:r>
          </a:p>
          <a:p>
            <a:pPr marL="749808" lvl="1" indent="-457200"/>
            <a:r>
              <a:rPr lang="en-US" dirty="0"/>
              <a:t>The goal is to have you learn new things, but also to learn to synthesize and </a:t>
            </a:r>
            <a:r>
              <a:rPr lang="en-US"/>
              <a:t>‘learn-to-learn’</a:t>
            </a:r>
            <a:endParaRPr lang="en-US" dirty="0"/>
          </a:p>
          <a:p>
            <a:pPr marL="475488" lvl="2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6ECF25-81C1-755A-3006-FDFEF1BEA634}"/>
              </a:ext>
            </a:extLst>
          </p:cNvPr>
          <p:cNvSpPr txBox="1"/>
          <p:nvPr/>
        </p:nvSpPr>
        <p:spPr>
          <a:xfrm>
            <a:off x="565392" y="5619023"/>
            <a:ext cx="11189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And … don’t try to ‘GPT’ your way through the class!</a:t>
            </a:r>
          </a:p>
        </p:txBody>
      </p:sp>
    </p:spTree>
    <p:extLst>
      <p:ext uri="{BB962C8B-B14F-4D97-AF65-F5344CB8AC3E}">
        <p14:creationId xmlns:p14="http://schemas.microsoft.com/office/powerpoint/2010/main" val="100786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ADE4-3A1D-4097-8662-3944F2A60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81A0A-917C-4023-87F5-0D924E65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00050" indent="-284163">
              <a:buFont typeface="Wingdings" panose="05000000000000000000" pitchFamily="2" charset="2"/>
              <a:buChar char="§"/>
            </a:pPr>
            <a:r>
              <a:rPr lang="en-US" dirty="0"/>
              <a:t>Attend class and be attentive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Participate, be engaged</a:t>
            </a:r>
          </a:p>
          <a:p>
            <a:pPr marL="221742" indent="-168275">
              <a:buFont typeface="Wingdings" panose="05000000000000000000" pitchFamily="2" charset="2"/>
              <a:buChar char="§"/>
            </a:pPr>
            <a:r>
              <a:rPr lang="en-US" dirty="0"/>
              <a:t>Do the work!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There are a lot of assignments; it’s very important to stay caught up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Read the instructions! (Including expectations!)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Ask for help (but try </a:t>
            </a:r>
            <a:r>
              <a:rPr lang="en-US"/>
              <a:t>on your own first!)</a:t>
            </a:r>
            <a:endParaRPr lang="en-US" dirty="0"/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Support each other (but don’t copy!!)</a:t>
            </a:r>
          </a:p>
          <a:p>
            <a:pPr marL="221742" indent="-168275">
              <a:buFont typeface="Wingdings" panose="05000000000000000000" pitchFamily="2" charset="2"/>
              <a:buChar char="§"/>
            </a:pPr>
            <a:r>
              <a:rPr lang="en-US" dirty="0"/>
              <a:t>Learn how to learn!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Our job is do provide foundational material and help when you get stuck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But NOT to ‘give you the answers’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We do provide resources/ pointers to documentation.   In the real world, this is also how you will work!</a:t>
            </a:r>
          </a:p>
          <a:p>
            <a:pPr marL="230188" indent="-177800">
              <a:buFont typeface="Wingdings" panose="05000000000000000000" pitchFamily="2" charset="2"/>
              <a:buChar char="§"/>
            </a:pPr>
            <a:r>
              <a:rPr lang="en-US" dirty="0"/>
              <a:t>Have some fun (Yes, I’m serious </a:t>
            </a:r>
            <a:r>
              <a:rPr lang="en-US" dirty="0">
                <a:sym typeface="Wingdings" panose="05000000000000000000" pitchFamily="2" charset="2"/>
              </a:rPr>
              <a:t> )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43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CA6CB-C6F5-E609-358E-974C003D0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gitlab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88D1F-EE23-4345-C793-D3E6431C9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</a:t>
            </a:r>
            <a:r>
              <a:rPr lang="en-US" strike="sngStrike" dirty="0"/>
              <a:t> </a:t>
            </a:r>
            <a:r>
              <a:rPr lang="en-US" strike="sngStrike" dirty="0" err="1"/>
              <a:t>kgcoe</a:t>
            </a:r>
            <a:r>
              <a:rPr lang="en-US" strike="sngStrike" dirty="0"/>
              <a:t>-git</a:t>
            </a:r>
            <a:r>
              <a:rPr lang="en-US" dirty="0"/>
              <a:t> git.gccis.rit.edu</a:t>
            </a:r>
          </a:p>
          <a:p>
            <a:r>
              <a:rPr lang="en-US" dirty="0"/>
              <a:t>Groups are pre-created as are projects</a:t>
            </a:r>
          </a:p>
          <a:p>
            <a:r>
              <a:rPr lang="en-US" dirty="0"/>
              <a:t>BUT … if you have let your account expire or have never logged in, your project may not exist yet</a:t>
            </a:r>
          </a:p>
          <a:p>
            <a:pPr lvl="1"/>
            <a:r>
              <a:rPr lang="en-US" dirty="0"/>
              <a:t>Check right now</a:t>
            </a:r>
          </a:p>
          <a:p>
            <a:pPr lvl="1"/>
            <a:r>
              <a:rPr lang="en-US" dirty="0"/>
              <a:t>See me if you don’t find your project 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NOTE: </a:t>
            </a:r>
            <a:r>
              <a:rPr lang="en-US" dirty="0" err="1"/>
              <a:t>git.gccis</a:t>
            </a:r>
            <a:r>
              <a:rPr lang="en-US" dirty="0"/>
              <a:t> uses your SE </a:t>
            </a:r>
            <a:r>
              <a:rPr lang="en-US" dirty="0" err="1"/>
              <a:t>accountname</a:t>
            </a:r>
            <a:r>
              <a:rPr lang="en-US" dirty="0"/>
              <a:t> and normal RIT password</a:t>
            </a:r>
          </a:p>
        </p:txBody>
      </p:sp>
    </p:spTree>
    <p:extLst>
      <p:ext uri="{BB962C8B-B14F-4D97-AF65-F5344CB8AC3E}">
        <p14:creationId xmlns:p14="http://schemas.microsoft.com/office/powerpoint/2010/main" val="16980466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571</Words>
  <Application>Microsoft Office PowerPoint</Application>
  <PresentationFormat>Widescreen</PresentationFormat>
  <Paragraphs>107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Web Engineering</vt:lpstr>
      <vt:lpstr>What is Web Engineering about?</vt:lpstr>
      <vt:lpstr>Here’s a picture … (of course)</vt:lpstr>
      <vt:lpstr>What does that mean?</vt:lpstr>
      <vt:lpstr>And connecting it together …</vt:lpstr>
      <vt:lpstr>What we will cover…</vt:lpstr>
      <vt:lpstr>The approach</vt:lpstr>
      <vt:lpstr>Your role</vt:lpstr>
      <vt:lpstr>gitlab</vt:lpstr>
      <vt:lpstr>Assignments/ Exams/ Quizzes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Engineering</dc:title>
  <dc:creator>Kal Rabb</dc:creator>
  <cp:lastModifiedBy>Kal Rabb</cp:lastModifiedBy>
  <cp:revision>10</cp:revision>
  <dcterms:created xsi:type="dcterms:W3CDTF">2020-08-15T22:25:52Z</dcterms:created>
  <dcterms:modified xsi:type="dcterms:W3CDTF">2024-12-17T13:35:08Z</dcterms:modified>
</cp:coreProperties>
</file>