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60" r:id="rId3"/>
    <p:sldId id="265" r:id="rId4"/>
    <p:sldId id="268" r:id="rId5"/>
    <p:sldId id="26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53" y="8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AB42C-4B59-419B-B6A9-D9B83BC5DE70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76D6F-F32C-4BF9-9455-2961FA221DA6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1929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AB42C-4B59-419B-B6A9-D9B83BC5DE70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76D6F-F32C-4BF9-9455-2961FA221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91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AB42C-4B59-419B-B6A9-D9B83BC5DE70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76D6F-F32C-4BF9-9455-2961FA221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033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AB42C-4B59-419B-B6A9-D9B83BC5DE70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76D6F-F32C-4BF9-9455-2961FA221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875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AB42C-4B59-419B-B6A9-D9B83BC5DE70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76D6F-F32C-4BF9-9455-2961FA221DA6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4431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AB42C-4B59-419B-B6A9-D9B83BC5DE70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76D6F-F32C-4BF9-9455-2961FA221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695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AB42C-4B59-419B-B6A9-D9B83BC5DE70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76D6F-F32C-4BF9-9455-2961FA221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946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AB42C-4B59-419B-B6A9-D9B83BC5DE70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76D6F-F32C-4BF9-9455-2961FA221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190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AB42C-4B59-419B-B6A9-D9B83BC5DE70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76D6F-F32C-4BF9-9455-2961FA221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837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582AB42C-4B59-419B-B6A9-D9B83BC5DE70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5F76D6F-F32C-4BF9-9455-2961FA221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290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AB42C-4B59-419B-B6A9-D9B83BC5DE70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76D6F-F32C-4BF9-9455-2961FA221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980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82AB42C-4B59-419B-B6A9-D9B83BC5DE70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E5F76D6F-F32C-4BF9-9455-2961FA221DA6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213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EA6544A-2B75-40F5-B326-A55C4D1F61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Architecture Recap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2EDB0F20-19EB-493B-9246-2EBB8EB029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681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8880F-2B87-4E71-B020-DD5AA61A8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Remember this?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643CB7-6FCE-4478-8504-C5FBCDEBE499}"/>
              </a:ext>
            </a:extLst>
          </p:cNvPr>
          <p:cNvSpPr txBox="1"/>
          <p:nvPr/>
        </p:nvSpPr>
        <p:spPr>
          <a:xfrm>
            <a:off x="7832787" y="5262651"/>
            <a:ext cx="320924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HTTP; FTP; JSON; SSL; ….</a:t>
            </a:r>
          </a:p>
        </p:txBody>
      </p:sp>
      <p:sp>
        <p:nvSpPr>
          <p:cNvPr id="11" name="Left Brace 10">
            <a:extLst>
              <a:ext uri="{FF2B5EF4-FFF2-40B4-BE49-F238E27FC236}">
                <a16:creationId xmlns:a16="http://schemas.microsoft.com/office/drawing/2014/main" id="{C5B1D0F7-509A-4113-BC07-9DBBCB9F18DD}"/>
              </a:ext>
            </a:extLst>
          </p:cNvPr>
          <p:cNvSpPr/>
          <p:nvPr/>
        </p:nvSpPr>
        <p:spPr>
          <a:xfrm rot="16200000">
            <a:off x="5854618" y="1313800"/>
            <a:ext cx="482764" cy="8873615"/>
          </a:xfrm>
          <a:prstGeom prst="lef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14B509D-60D6-4316-B332-7B202AFE0557}"/>
              </a:ext>
            </a:extLst>
          </p:cNvPr>
          <p:cNvSpPr txBox="1"/>
          <p:nvPr/>
        </p:nvSpPr>
        <p:spPr>
          <a:xfrm>
            <a:off x="5258292" y="5987808"/>
            <a:ext cx="1675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Full Stack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D737C11-694C-DE7A-62C1-A93532DA790D}"/>
              </a:ext>
            </a:extLst>
          </p:cNvPr>
          <p:cNvGrpSpPr/>
          <p:nvPr/>
        </p:nvGrpSpPr>
        <p:grpSpPr>
          <a:xfrm>
            <a:off x="1834292" y="2035279"/>
            <a:ext cx="8523417" cy="3080553"/>
            <a:chOff x="2029377" y="2035279"/>
            <a:chExt cx="8523417" cy="3080553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C5D9973-3DDA-4549-9E07-1F1DC19D6882}"/>
                </a:ext>
              </a:extLst>
            </p:cNvPr>
            <p:cNvSpPr/>
            <p:nvPr/>
          </p:nvSpPr>
          <p:spPr>
            <a:xfrm>
              <a:off x="2029377" y="2035280"/>
              <a:ext cx="2088372" cy="98813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Front End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437A35F-0549-48DC-99D6-354ED282C5BB}"/>
                </a:ext>
              </a:extLst>
            </p:cNvPr>
            <p:cNvSpPr/>
            <p:nvPr/>
          </p:nvSpPr>
          <p:spPr>
            <a:xfrm>
              <a:off x="5084260" y="2055163"/>
              <a:ext cx="2088372" cy="9682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 Functions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(Middleware …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ish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)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F96DFE4-9AD6-4856-B9A4-71578E435FA1}"/>
                </a:ext>
              </a:extLst>
            </p:cNvPr>
            <p:cNvSpPr/>
            <p:nvPr/>
          </p:nvSpPr>
          <p:spPr>
            <a:xfrm>
              <a:off x="8209934" y="2035279"/>
              <a:ext cx="2088372" cy="98813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Data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4AF91A4-210D-450D-B2A7-65F2A379DFF4}"/>
                </a:ext>
              </a:extLst>
            </p:cNvPr>
            <p:cNvSpPr txBox="1"/>
            <p:nvPr/>
          </p:nvSpPr>
          <p:spPr>
            <a:xfrm>
              <a:off x="8187152" y="3084507"/>
              <a:ext cx="236564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Persistence</a:t>
              </a:r>
            </a:p>
            <a:p>
              <a:pPr marL="115888" marR="0" lvl="0" indent="-115888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DMS</a:t>
              </a:r>
            </a:p>
            <a:p>
              <a:pPr marL="115888" marR="0" lvl="0" indent="-115888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DB</a:t>
              </a:r>
            </a:p>
            <a:p>
              <a:pPr marL="115888" marR="0" lvl="0" indent="-115888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Archival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319692C-8969-452F-A269-5FB2B6865ACA}"/>
                </a:ext>
              </a:extLst>
            </p:cNvPr>
            <p:cNvSpPr txBox="1"/>
            <p:nvPr/>
          </p:nvSpPr>
          <p:spPr>
            <a:xfrm>
              <a:off x="5081634" y="3084507"/>
              <a:ext cx="2365642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The heavy lifting</a:t>
              </a:r>
            </a:p>
            <a:p>
              <a:pPr marL="115888" marR="0" lvl="0" indent="-115888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Data processing</a:t>
              </a:r>
            </a:p>
            <a:p>
              <a:pPr marL="115888" marR="0" lvl="0" indent="-115888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Document Processing</a:t>
              </a:r>
            </a:p>
            <a:p>
              <a:pPr marL="115888" marR="0" lvl="0" indent="-115888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Workflow</a:t>
              </a:r>
            </a:p>
            <a:p>
              <a:pPr marL="115888" marR="0" lvl="0" indent="-115888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State management</a:t>
              </a:r>
            </a:p>
            <a:p>
              <a:pPr marL="115888" marR="0" lvl="0" indent="-115888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Analytics</a:t>
              </a:r>
            </a:p>
            <a:p>
              <a:pPr marL="115888" marR="0" lvl="0" indent="-115888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…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4CA2A82-F28D-4157-BFDC-5165203DE1DD}"/>
                </a:ext>
              </a:extLst>
            </p:cNvPr>
            <p:cNvSpPr txBox="1"/>
            <p:nvPr/>
          </p:nvSpPr>
          <p:spPr>
            <a:xfrm>
              <a:off x="2033694" y="3084507"/>
              <a:ext cx="236564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The user interface</a:t>
              </a:r>
            </a:p>
            <a:p>
              <a:pPr marL="115888" marR="0" lvl="0" indent="-115888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Browser pages</a:t>
              </a:r>
            </a:p>
            <a:p>
              <a:pPr marL="115888" marR="0" lvl="0" indent="-115888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Mobile pages</a:t>
              </a:r>
            </a:p>
          </p:txBody>
        </p:sp>
        <p:sp>
          <p:nvSpPr>
            <p:cNvPr id="7" name="Arrow: Left-Right 6">
              <a:extLst>
                <a:ext uri="{FF2B5EF4-FFF2-40B4-BE49-F238E27FC236}">
                  <a16:creationId xmlns:a16="http://schemas.microsoft.com/office/drawing/2014/main" id="{B807AC66-7957-497C-B59E-6F208572ED7A}"/>
                </a:ext>
              </a:extLst>
            </p:cNvPr>
            <p:cNvSpPr/>
            <p:nvPr/>
          </p:nvSpPr>
          <p:spPr>
            <a:xfrm>
              <a:off x="4100051" y="2188155"/>
              <a:ext cx="966511" cy="648929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Arrow: Left-Right 8">
              <a:extLst>
                <a:ext uri="{FF2B5EF4-FFF2-40B4-BE49-F238E27FC236}">
                  <a16:creationId xmlns:a16="http://schemas.microsoft.com/office/drawing/2014/main" id="{E88A6749-9EEF-4365-8C56-D4D59A99B879}"/>
                </a:ext>
              </a:extLst>
            </p:cNvPr>
            <p:cNvSpPr/>
            <p:nvPr/>
          </p:nvSpPr>
          <p:spPr>
            <a:xfrm>
              <a:off x="7205569" y="2188155"/>
              <a:ext cx="966511" cy="648929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DA30F1F-F488-CA0A-2F33-8C01746605C7}"/>
                </a:ext>
              </a:extLst>
            </p:cNvPr>
            <p:cNvSpPr/>
            <p:nvPr/>
          </p:nvSpPr>
          <p:spPr>
            <a:xfrm>
              <a:off x="2044449" y="2035281"/>
              <a:ext cx="2088372" cy="98813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Front End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A311549-9C81-1788-8CA1-83B3310EC80E}"/>
                </a:ext>
              </a:extLst>
            </p:cNvPr>
            <p:cNvSpPr/>
            <p:nvPr/>
          </p:nvSpPr>
          <p:spPr>
            <a:xfrm>
              <a:off x="8225006" y="2035281"/>
              <a:ext cx="2088372" cy="98813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Data</a:t>
              </a:r>
            </a:p>
          </p:txBody>
        </p:sp>
        <p:sp>
          <p:nvSpPr>
            <p:cNvPr id="20" name="Arrow: Left-Right 19">
              <a:extLst>
                <a:ext uri="{FF2B5EF4-FFF2-40B4-BE49-F238E27FC236}">
                  <a16:creationId xmlns:a16="http://schemas.microsoft.com/office/drawing/2014/main" id="{6C8ADE6E-7B2C-0E2A-C31A-651E89D5955B}"/>
                </a:ext>
              </a:extLst>
            </p:cNvPr>
            <p:cNvSpPr/>
            <p:nvPr/>
          </p:nvSpPr>
          <p:spPr>
            <a:xfrm>
              <a:off x="4115123" y="2204886"/>
              <a:ext cx="966511" cy="648929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Arrow: Left-Right 20">
              <a:extLst>
                <a:ext uri="{FF2B5EF4-FFF2-40B4-BE49-F238E27FC236}">
                  <a16:creationId xmlns:a16="http://schemas.microsoft.com/office/drawing/2014/main" id="{C2FFC856-446F-9E2C-0153-375D473D6F5E}"/>
                </a:ext>
              </a:extLst>
            </p:cNvPr>
            <p:cNvSpPr/>
            <p:nvPr/>
          </p:nvSpPr>
          <p:spPr>
            <a:xfrm>
              <a:off x="7220641" y="2204886"/>
              <a:ext cx="966511" cy="648929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06FF330F-9FCF-35C6-E09C-D1CCC7C90E54}"/>
              </a:ext>
            </a:extLst>
          </p:cNvPr>
          <p:cNvCxnSpPr>
            <a:stCxn id="12" idx="1"/>
          </p:cNvCxnSpPr>
          <p:nvPr/>
        </p:nvCxnSpPr>
        <p:spPr>
          <a:xfrm rot="10800000">
            <a:off x="7508811" y="2853815"/>
            <a:ext cx="323976" cy="2593502"/>
          </a:xfrm>
          <a:prstGeom prst="bentConnector2">
            <a:avLst/>
          </a:prstGeom>
          <a:ln w="25400"/>
          <a:effectLst>
            <a:outerShdw blurRad="25400" dist="25400" dir="2700000" algn="ctr" rotWithShape="0">
              <a:schemeClr val="tx1">
                <a:lumMod val="50000"/>
                <a:lumOff val="50000"/>
                <a:alpha val="60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20578C78-C202-645E-25F3-61BDDD6B145C}"/>
              </a:ext>
            </a:extLst>
          </p:cNvPr>
          <p:cNvCxnSpPr>
            <a:stCxn id="12" idx="1"/>
          </p:cNvCxnSpPr>
          <p:nvPr/>
        </p:nvCxnSpPr>
        <p:spPr>
          <a:xfrm rot="10800000">
            <a:off x="4388221" y="2837085"/>
            <a:ext cx="3444566" cy="2610233"/>
          </a:xfrm>
          <a:prstGeom prst="bentConnector3">
            <a:avLst>
              <a:gd name="adj1" fmla="val 100029"/>
            </a:avLst>
          </a:prstGeom>
          <a:ln w="25400"/>
          <a:effectLst>
            <a:outerShdw blurRad="25400" dist="25400" dir="2700000" algn="ctr" rotWithShape="0">
              <a:schemeClr val="tx1">
                <a:lumMod val="50000"/>
                <a:lumOff val="50000"/>
                <a:alpha val="60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8985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A194F-E4B0-A10B-1648-21C7652F7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EAA87-8FAD-949B-88FA-51D830EF3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Database Project …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1EAA7EC-E6C8-7A8E-F456-F7F220AB9A5A}"/>
              </a:ext>
            </a:extLst>
          </p:cNvPr>
          <p:cNvSpPr txBox="1"/>
          <p:nvPr/>
        </p:nvSpPr>
        <p:spPr>
          <a:xfrm>
            <a:off x="7832787" y="5262651"/>
            <a:ext cx="320924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dirty="0"/>
              <a:t>SQL Queries/ Commands</a:t>
            </a:r>
          </a:p>
        </p:txBody>
      </p:sp>
      <p:sp>
        <p:nvSpPr>
          <p:cNvPr id="11" name="Left Brace 10">
            <a:extLst>
              <a:ext uri="{FF2B5EF4-FFF2-40B4-BE49-F238E27FC236}">
                <a16:creationId xmlns:a16="http://schemas.microsoft.com/office/drawing/2014/main" id="{BCA3424B-2EE1-76C7-D27D-AF4A55E6C9F3}"/>
              </a:ext>
            </a:extLst>
          </p:cNvPr>
          <p:cNvSpPr/>
          <p:nvPr/>
        </p:nvSpPr>
        <p:spPr>
          <a:xfrm rot="16200000">
            <a:off x="5854618" y="1313800"/>
            <a:ext cx="482764" cy="8873615"/>
          </a:xfrm>
          <a:prstGeom prst="lef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DEAB904-5D74-F6C4-2B0B-D2B66BC6A984}"/>
              </a:ext>
            </a:extLst>
          </p:cNvPr>
          <p:cNvSpPr txBox="1"/>
          <p:nvPr/>
        </p:nvSpPr>
        <p:spPr>
          <a:xfrm>
            <a:off x="5258292" y="5987808"/>
            <a:ext cx="1675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Pseudo Stack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67CBA6E-FA8F-F820-16A6-869D6A989A2E}"/>
              </a:ext>
            </a:extLst>
          </p:cNvPr>
          <p:cNvGrpSpPr/>
          <p:nvPr/>
        </p:nvGrpSpPr>
        <p:grpSpPr>
          <a:xfrm>
            <a:off x="1834292" y="2035279"/>
            <a:ext cx="8523417" cy="2803554"/>
            <a:chOff x="2029377" y="2035279"/>
            <a:chExt cx="8523417" cy="280355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8997D74-B6A8-127B-67D5-994AC5BA532C}"/>
                </a:ext>
              </a:extLst>
            </p:cNvPr>
            <p:cNvSpPr/>
            <p:nvPr/>
          </p:nvSpPr>
          <p:spPr>
            <a:xfrm>
              <a:off x="2029377" y="2035280"/>
              <a:ext cx="2088372" cy="98813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Front End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C83A3D9-D4A6-F280-E03F-F5AC8E464BB2}"/>
                </a:ext>
              </a:extLst>
            </p:cNvPr>
            <p:cNvSpPr/>
            <p:nvPr/>
          </p:nvSpPr>
          <p:spPr>
            <a:xfrm>
              <a:off x="5084260" y="2055163"/>
              <a:ext cx="2088372" cy="9682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 Functions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(Middleware …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ish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)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C0537DB-A8CD-CB41-49BA-BDD1620CE405}"/>
                </a:ext>
              </a:extLst>
            </p:cNvPr>
            <p:cNvSpPr/>
            <p:nvPr/>
          </p:nvSpPr>
          <p:spPr>
            <a:xfrm>
              <a:off x="8209934" y="2035279"/>
              <a:ext cx="2088372" cy="98813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Data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4D572111-EABC-6966-40B9-4870B53488ED}"/>
                </a:ext>
              </a:extLst>
            </p:cNvPr>
            <p:cNvSpPr txBox="1"/>
            <p:nvPr/>
          </p:nvSpPr>
          <p:spPr>
            <a:xfrm>
              <a:off x="8187152" y="3084507"/>
              <a:ext cx="2365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defTabSz="457200">
                <a:defRPr/>
              </a:pPr>
              <a:r>
                <a:rPr lang="en-US" dirty="0">
                  <a:solidFill>
                    <a:srgbClr val="000000"/>
                  </a:solidFill>
                </a:rPr>
                <a:t>Persistence</a:t>
              </a:r>
            </a:p>
            <a:p>
              <a:pPr marL="115888" lvl="0" indent="-115888" defTabSz="457200">
                <a:buFontTx/>
                <a:buChar char="-"/>
                <a:defRPr/>
              </a:pPr>
              <a:r>
                <a:rPr lang="en-US" dirty="0" err="1">
                  <a:solidFill>
                    <a:srgbClr val="000000"/>
                  </a:solidFill>
                </a:rPr>
                <a:t>Postgresql</a:t>
              </a:r>
              <a:r>
                <a:rPr lang="en-US" dirty="0">
                  <a:solidFill>
                    <a:srgbClr val="000000"/>
                  </a:solidFill>
                </a:rPr>
                <a:t> tables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5174DA0-B4E2-3318-4C6E-4169DE65D3E8}"/>
                </a:ext>
              </a:extLst>
            </p:cNvPr>
            <p:cNvSpPr txBox="1"/>
            <p:nvPr/>
          </p:nvSpPr>
          <p:spPr>
            <a:xfrm>
              <a:off x="5081634" y="3084507"/>
              <a:ext cx="294623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defTabSz="457200">
                <a:defRPr/>
              </a:pPr>
              <a:r>
                <a:rPr lang="en-US" dirty="0">
                  <a:solidFill>
                    <a:srgbClr val="000000"/>
                  </a:solidFill>
                </a:rPr>
                <a:t>The heavy lifting</a:t>
              </a:r>
            </a:p>
            <a:p>
              <a:pPr marL="115888" lvl="0" indent="-115888" defTabSz="457200">
                <a:buFontTx/>
                <a:buChar char="-"/>
                <a:defRPr/>
              </a:pPr>
              <a:r>
                <a:rPr lang="en-US" dirty="0">
                  <a:solidFill>
                    <a:srgbClr val="000000"/>
                  </a:solidFill>
                </a:rPr>
                <a:t>Python </a:t>
              </a:r>
              <a:r>
                <a:rPr lang="en-US" dirty="0" err="1">
                  <a:solidFill>
                    <a:srgbClr val="000000"/>
                  </a:solidFill>
                </a:rPr>
                <a:t>apis</a:t>
              </a:r>
              <a:endParaRPr lang="en-US" dirty="0">
                <a:solidFill>
                  <a:srgbClr val="000000"/>
                </a:solidFill>
              </a:endParaRPr>
            </a:p>
            <a:p>
              <a:pPr marL="231775" lvl="1" indent="-115888" defTabSz="457200">
                <a:buFontTx/>
                <a:buChar char="-"/>
                <a:defRPr/>
              </a:pPr>
              <a:r>
                <a:rPr lang="en-US" dirty="0">
                  <a:solidFill>
                    <a:srgbClr val="000000"/>
                  </a:solidFill>
                </a:rPr>
                <a:t>chat.py</a:t>
              </a:r>
            </a:p>
            <a:p>
              <a:pPr marL="231775" lvl="1" indent="-115888" defTabSz="457200">
                <a:buFontTx/>
                <a:buChar char="-"/>
                <a:defRPr/>
              </a:pPr>
              <a:r>
                <a:rPr lang="en-US" dirty="0">
                  <a:solidFill>
                    <a:srgbClr val="000000"/>
                  </a:solidFill>
                </a:rPr>
                <a:t>library.py</a:t>
              </a:r>
            </a:p>
            <a:p>
              <a:pPr marL="231775" lvl="1" indent="-115888" defTabSz="457200">
                <a:buFontTx/>
                <a:buChar char="-"/>
                <a:defRPr/>
              </a:pPr>
              <a:r>
                <a:rPr lang="en-US" dirty="0">
                  <a:solidFill>
                    <a:srgbClr val="000000"/>
                  </a:solidFill>
                </a:rPr>
                <a:t>swen344_db_utils.py</a:t>
              </a:r>
            </a:p>
            <a:p>
              <a:pPr marL="115888" lvl="0" indent="-115888" defTabSz="457200">
                <a:buFontTx/>
                <a:buChar char="-"/>
                <a:defRPr/>
              </a:pPr>
              <a:r>
                <a:rPr lang="en-US" dirty="0">
                  <a:solidFill>
                    <a:srgbClr val="000000"/>
                  </a:solidFill>
                </a:rPr>
                <a:t>…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2C6CC87-18D9-235B-536E-5C492497306B}"/>
                </a:ext>
              </a:extLst>
            </p:cNvPr>
            <p:cNvSpPr txBox="1"/>
            <p:nvPr/>
          </p:nvSpPr>
          <p:spPr>
            <a:xfrm>
              <a:off x="2033694" y="3084507"/>
              <a:ext cx="236564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defTabSz="457200">
                <a:defRPr/>
              </a:pPr>
              <a:r>
                <a:rPr lang="en-US" dirty="0">
                  <a:solidFill>
                    <a:srgbClr val="000000"/>
                  </a:solidFill>
                </a:rPr>
                <a:t>The user interface</a:t>
              </a:r>
            </a:p>
            <a:p>
              <a:pPr marL="115888" lvl="0" indent="-115888" defTabSz="457200">
                <a:buFontTx/>
                <a:buChar char="-"/>
                <a:defRPr/>
              </a:pPr>
              <a:r>
                <a:rPr lang="en-US" dirty="0" err="1">
                  <a:solidFill>
                    <a:srgbClr val="000000"/>
                  </a:solidFill>
                </a:rPr>
                <a:t>Unittest</a:t>
              </a:r>
              <a:endParaRPr lang="en-US" dirty="0">
                <a:solidFill>
                  <a:srgbClr val="000000"/>
                </a:solidFill>
              </a:endParaRPr>
            </a:p>
            <a:p>
              <a:pPr marL="231775" lvl="1" indent="-115888" defTabSz="457200">
                <a:buFontTx/>
                <a:buChar char="-"/>
                <a:defRPr/>
              </a:pPr>
              <a:r>
                <a:rPr lang="en-US" dirty="0">
                  <a:solidFill>
                    <a:srgbClr val="000000"/>
                  </a:solidFill>
                </a:rPr>
                <a:t>test_chat.py</a:t>
              </a:r>
            </a:p>
            <a:p>
              <a:pPr marL="231775" lvl="1" indent="-115888" defTabSz="457200">
                <a:buFontTx/>
                <a:buChar char="-"/>
                <a:defRPr/>
              </a:pPr>
              <a:r>
                <a:rPr lang="en-US" dirty="0">
                  <a:solidFill>
                    <a:srgbClr val="000000"/>
                  </a:solidFill>
                </a:rPr>
                <a:t>test_library.py</a:t>
              </a:r>
            </a:p>
          </p:txBody>
        </p:sp>
        <p:sp>
          <p:nvSpPr>
            <p:cNvPr id="7" name="Arrow: Left-Right 6">
              <a:extLst>
                <a:ext uri="{FF2B5EF4-FFF2-40B4-BE49-F238E27FC236}">
                  <a16:creationId xmlns:a16="http://schemas.microsoft.com/office/drawing/2014/main" id="{2F34F7B3-D569-6C09-C069-E109C3C6F6E0}"/>
                </a:ext>
              </a:extLst>
            </p:cNvPr>
            <p:cNvSpPr/>
            <p:nvPr/>
          </p:nvSpPr>
          <p:spPr>
            <a:xfrm>
              <a:off x="4100051" y="2188155"/>
              <a:ext cx="966511" cy="648929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Arrow: Left-Right 8">
              <a:extLst>
                <a:ext uri="{FF2B5EF4-FFF2-40B4-BE49-F238E27FC236}">
                  <a16:creationId xmlns:a16="http://schemas.microsoft.com/office/drawing/2014/main" id="{3687EE3F-A0BF-4E10-3EF1-F098541205B1}"/>
                </a:ext>
              </a:extLst>
            </p:cNvPr>
            <p:cNvSpPr/>
            <p:nvPr/>
          </p:nvSpPr>
          <p:spPr>
            <a:xfrm>
              <a:off x="7205569" y="2188155"/>
              <a:ext cx="966511" cy="648929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AC53CF0-B466-2EBC-E4B3-19C651840535}"/>
                </a:ext>
              </a:extLst>
            </p:cNvPr>
            <p:cNvSpPr/>
            <p:nvPr/>
          </p:nvSpPr>
          <p:spPr>
            <a:xfrm>
              <a:off x="2044449" y="2035281"/>
              <a:ext cx="2088372" cy="98813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Front End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C3B3011-B178-BE8F-CC07-798B933EF41A}"/>
                </a:ext>
              </a:extLst>
            </p:cNvPr>
            <p:cNvSpPr/>
            <p:nvPr/>
          </p:nvSpPr>
          <p:spPr>
            <a:xfrm>
              <a:off x="8225006" y="2035281"/>
              <a:ext cx="2088372" cy="98813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Data</a:t>
              </a:r>
            </a:p>
          </p:txBody>
        </p:sp>
        <p:sp>
          <p:nvSpPr>
            <p:cNvPr id="20" name="Arrow: Left-Right 19">
              <a:extLst>
                <a:ext uri="{FF2B5EF4-FFF2-40B4-BE49-F238E27FC236}">
                  <a16:creationId xmlns:a16="http://schemas.microsoft.com/office/drawing/2014/main" id="{CF6AF024-36C1-F401-4623-BA1DD8E81E5F}"/>
                </a:ext>
              </a:extLst>
            </p:cNvPr>
            <p:cNvSpPr/>
            <p:nvPr/>
          </p:nvSpPr>
          <p:spPr>
            <a:xfrm>
              <a:off x="4115123" y="2204886"/>
              <a:ext cx="966511" cy="648929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Arrow: Left-Right 20">
              <a:extLst>
                <a:ext uri="{FF2B5EF4-FFF2-40B4-BE49-F238E27FC236}">
                  <a16:creationId xmlns:a16="http://schemas.microsoft.com/office/drawing/2014/main" id="{C6EFBABE-8E8F-1315-E63A-A87421A59421}"/>
                </a:ext>
              </a:extLst>
            </p:cNvPr>
            <p:cNvSpPr/>
            <p:nvPr/>
          </p:nvSpPr>
          <p:spPr>
            <a:xfrm>
              <a:off x="7220641" y="2204886"/>
              <a:ext cx="966511" cy="648929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03DEEF4C-CE51-405D-585C-4C6BCB92A434}"/>
              </a:ext>
            </a:extLst>
          </p:cNvPr>
          <p:cNvCxnSpPr>
            <a:stCxn id="12" idx="1"/>
          </p:cNvCxnSpPr>
          <p:nvPr/>
        </p:nvCxnSpPr>
        <p:spPr>
          <a:xfrm rot="10800000">
            <a:off x="7508811" y="2853815"/>
            <a:ext cx="323976" cy="2593502"/>
          </a:xfrm>
          <a:prstGeom prst="bentConnector2">
            <a:avLst/>
          </a:prstGeom>
          <a:ln w="25400"/>
          <a:effectLst>
            <a:outerShdw blurRad="38100" dist="25400" dir="2700000" algn="ctr" rotWithShape="0">
              <a:schemeClr val="tx1">
                <a:lumMod val="50000"/>
                <a:lumOff val="50000"/>
                <a:alpha val="60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FACEDFD7-B432-99B7-5DFB-7AF90B2CD820}"/>
              </a:ext>
            </a:extLst>
          </p:cNvPr>
          <p:cNvCxnSpPr>
            <a:cxnSpLocks/>
            <a:stCxn id="18" idx="1"/>
          </p:cNvCxnSpPr>
          <p:nvPr/>
        </p:nvCxnSpPr>
        <p:spPr>
          <a:xfrm rot="10800000">
            <a:off x="4403076" y="2837084"/>
            <a:ext cx="190691" cy="2518580"/>
          </a:xfrm>
          <a:prstGeom prst="bentConnector2">
            <a:avLst/>
          </a:prstGeom>
          <a:ln w="25400"/>
          <a:effectLst>
            <a:outerShdw blurRad="38100" dist="25400" dir="2700000" algn="ctr" rotWithShape="0">
              <a:schemeClr val="tx1">
                <a:lumMod val="50000"/>
                <a:lumOff val="50000"/>
                <a:alpha val="60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88598D71-2CFB-0182-2963-EE8CB809B93E}"/>
              </a:ext>
            </a:extLst>
          </p:cNvPr>
          <p:cNvSpPr txBox="1"/>
          <p:nvPr/>
        </p:nvSpPr>
        <p:spPr>
          <a:xfrm>
            <a:off x="4593766" y="5032498"/>
            <a:ext cx="220511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dirty="0"/>
              <a:t>Python function calls</a:t>
            </a:r>
          </a:p>
          <a:p>
            <a:r>
              <a:rPr lang="en-US" dirty="0"/>
              <a:t>Psycopg2 methods</a:t>
            </a:r>
          </a:p>
        </p:txBody>
      </p:sp>
    </p:spTree>
    <p:extLst>
      <p:ext uri="{BB962C8B-B14F-4D97-AF65-F5344CB8AC3E}">
        <p14:creationId xmlns:p14="http://schemas.microsoft.com/office/powerpoint/2010/main" val="1820467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E425C8-3EE0-BCD7-D033-2BACF624FA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DDE1FF-69F2-BE5B-2AE5-E775D271E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REST Project …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12BAD3-76FC-C6E0-8AEA-521AED8164A2}"/>
              </a:ext>
            </a:extLst>
          </p:cNvPr>
          <p:cNvSpPr txBox="1"/>
          <p:nvPr/>
        </p:nvSpPr>
        <p:spPr>
          <a:xfrm>
            <a:off x="7832787" y="5257988"/>
            <a:ext cx="320924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dirty="0"/>
              <a:t>SQL Queries / Commands</a:t>
            </a:r>
          </a:p>
        </p:txBody>
      </p:sp>
      <p:sp>
        <p:nvSpPr>
          <p:cNvPr id="11" name="Left Brace 10">
            <a:extLst>
              <a:ext uri="{FF2B5EF4-FFF2-40B4-BE49-F238E27FC236}">
                <a16:creationId xmlns:a16="http://schemas.microsoft.com/office/drawing/2014/main" id="{DB72D1BA-1BC5-9A1B-0549-DD7D5C585907}"/>
              </a:ext>
            </a:extLst>
          </p:cNvPr>
          <p:cNvSpPr/>
          <p:nvPr/>
        </p:nvSpPr>
        <p:spPr>
          <a:xfrm rot="16200000">
            <a:off x="5854618" y="1313800"/>
            <a:ext cx="482764" cy="8873615"/>
          </a:xfrm>
          <a:prstGeom prst="lef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25EED37-624C-C3E9-B6A9-FEFA2EEC4E3C}"/>
              </a:ext>
            </a:extLst>
          </p:cNvPr>
          <p:cNvSpPr txBox="1"/>
          <p:nvPr/>
        </p:nvSpPr>
        <p:spPr>
          <a:xfrm>
            <a:off x="5258292" y="5987808"/>
            <a:ext cx="1675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Pseudo Stack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3A26B15-79A0-A21B-6D4F-C6B7C86E77BB}"/>
              </a:ext>
            </a:extLst>
          </p:cNvPr>
          <p:cNvGrpSpPr/>
          <p:nvPr/>
        </p:nvGrpSpPr>
        <p:grpSpPr>
          <a:xfrm>
            <a:off x="1834292" y="2035279"/>
            <a:ext cx="8523417" cy="2526556"/>
            <a:chOff x="2029377" y="2035279"/>
            <a:chExt cx="8523417" cy="252655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355AD91-AD2F-F8EC-29D5-BDA0FFE82B43}"/>
                </a:ext>
              </a:extLst>
            </p:cNvPr>
            <p:cNvSpPr/>
            <p:nvPr/>
          </p:nvSpPr>
          <p:spPr>
            <a:xfrm>
              <a:off x="2029377" y="2035280"/>
              <a:ext cx="2088372" cy="98813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Front End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A63C7EF-1430-17AB-7F04-675AF4F41F67}"/>
                </a:ext>
              </a:extLst>
            </p:cNvPr>
            <p:cNvSpPr/>
            <p:nvPr/>
          </p:nvSpPr>
          <p:spPr>
            <a:xfrm>
              <a:off x="5084260" y="2055163"/>
              <a:ext cx="2088372" cy="9682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 Functions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(Middleware …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ish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)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EA5EF20-C5F1-E821-829C-F50ABEDC6836}"/>
                </a:ext>
              </a:extLst>
            </p:cNvPr>
            <p:cNvSpPr/>
            <p:nvPr/>
          </p:nvSpPr>
          <p:spPr>
            <a:xfrm>
              <a:off x="8209934" y="2035279"/>
              <a:ext cx="2088372" cy="98813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Data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A91FB03-5665-FE07-E89F-F7E38B10A442}"/>
                </a:ext>
              </a:extLst>
            </p:cNvPr>
            <p:cNvSpPr txBox="1"/>
            <p:nvPr/>
          </p:nvSpPr>
          <p:spPr>
            <a:xfrm>
              <a:off x="8187152" y="3084507"/>
              <a:ext cx="2365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defTabSz="457200">
                <a:defRPr/>
              </a:pPr>
              <a:r>
                <a:rPr lang="en-US" dirty="0">
                  <a:solidFill>
                    <a:srgbClr val="000000"/>
                  </a:solidFill>
                </a:rPr>
                <a:t>Persistence</a:t>
              </a:r>
            </a:p>
            <a:p>
              <a:pPr marL="115888" lvl="0" indent="-115888" defTabSz="457200">
                <a:buFontTx/>
                <a:buChar char="-"/>
                <a:defRPr/>
              </a:pPr>
              <a:r>
                <a:rPr lang="en-US" dirty="0" err="1">
                  <a:solidFill>
                    <a:srgbClr val="000000"/>
                  </a:solidFill>
                </a:rPr>
                <a:t>Postgresql</a:t>
              </a:r>
              <a:r>
                <a:rPr lang="en-US" dirty="0">
                  <a:solidFill>
                    <a:srgbClr val="000000"/>
                  </a:solidFill>
                </a:rPr>
                <a:t> tables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6E97DDD-E232-34D3-53A6-F1F78F2541A2}"/>
                </a:ext>
              </a:extLst>
            </p:cNvPr>
            <p:cNvSpPr txBox="1"/>
            <p:nvPr/>
          </p:nvSpPr>
          <p:spPr>
            <a:xfrm>
              <a:off x="5081634" y="3084507"/>
              <a:ext cx="2946238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defTabSz="457200">
                <a:defRPr/>
              </a:pPr>
              <a:r>
                <a:rPr lang="en-US" dirty="0">
                  <a:solidFill>
                    <a:srgbClr val="000000"/>
                  </a:solidFill>
                </a:rPr>
                <a:t>The heavy lifting</a:t>
              </a:r>
            </a:p>
            <a:p>
              <a:pPr marL="171450" lvl="0" indent="-171450" defTabSz="457200">
                <a:defRPr/>
              </a:pPr>
              <a:r>
                <a:rPr lang="en-US" dirty="0">
                  <a:solidFill>
                    <a:srgbClr val="000000"/>
                  </a:solidFill>
                </a:rPr>
                <a:t>- Flask APIs</a:t>
              </a:r>
            </a:p>
            <a:p>
              <a:pPr marL="115888" lvl="0" indent="-115888" defTabSz="457200">
                <a:buFontTx/>
                <a:buChar char="-"/>
                <a:defRPr/>
              </a:pPr>
              <a:r>
                <a:rPr lang="en-US" dirty="0">
                  <a:solidFill>
                    <a:srgbClr val="000000"/>
                  </a:solidFill>
                </a:rPr>
                <a:t>Python functions</a:t>
              </a:r>
            </a:p>
            <a:p>
              <a:pPr marL="231775" lvl="1" indent="-115888" defTabSz="457200">
                <a:buFontTx/>
                <a:buChar char="-"/>
                <a:defRPr/>
              </a:pPr>
              <a:r>
                <a:rPr lang="en-US" dirty="0">
                  <a:solidFill>
                    <a:srgbClr val="000000"/>
                  </a:solidFill>
                </a:rPr>
                <a:t>Using psycopg2 etc.</a:t>
              </a:r>
            </a:p>
            <a:p>
              <a:pPr marL="115888" lvl="0" indent="-115888" defTabSz="457200">
                <a:buFontTx/>
                <a:buChar char="-"/>
                <a:defRPr/>
              </a:pPr>
              <a:r>
                <a:rPr lang="en-US" dirty="0">
                  <a:solidFill>
                    <a:srgbClr val="000000"/>
                  </a:solidFill>
                </a:rPr>
                <a:t>…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5EAF908-BD0E-0248-6D64-781865CA867A}"/>
                </a:ext>
              </a:extLst>
            </p:cNvPr>
            <p:cNvSpPr txBox="1"/>
            <p:nvPr/>
          </p:nvSpPr>
          <p:spPr>
            <a:xfrm>
              <a:off x="2033694" y="3084507"/>
              <a:ext cx="236564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defTabSz="457200">
                <a:defRPr/>
              </a:pPr>
              <a:r>
                <a:rPr lang="en-US" dirty="0">
                  <a:solidFill>
                    <a:srgbClr val="000000"/>
                  </a:solidFill>
                </a:rPr>
                <a:t>The user interface</a:t>
              </a:r>
            </a:p>
            <a:p>
              <a:pPr marL="115888" lvl="0" indent="-115888" defTabSz="457200">
                <a:buFontTx/>
                <a:buChar char="-"/>
                <a:defRPr/>
              </a:pPr>
              <a:r>
                <a:rPr lang="en-US" dirty="0" err="1">
                  <a:solidFill>
                    <a:srgbClr val="000000"/>
                  </a:solidFill>
                </a:rPr>
                <a:t>Unittest</a:t>
              </a:r>
              <a:endParaRPr lang="en-US" dirty="0">
                <a:solidFill>
                  <a:srgbClr val="000000"/>
                </a:solidFill>
              </a:endParaRPr>
            </a:p>
            <a:p>
              <a:pPr marL="231775" lvl="1" indent="-115888" defTabSz="457200">
                <a:buFontTx/>
                <a:buChar char="-"/>
                <a:defRPr/>
              </a:pPr>
              <a:r>
                <a:rPr lang="en-US" dirty="0">
                  <a:solidFill>
                    <a:srgbClr val="000000"/>
                  </a:solidFill>
                </a:rPr>
                <a:t>test_chat.py</a:t>
              </a:r>
            </a:p>
            <a:p>
              <a:pPr marL="231775" lvl="1" indent="-115888" defTabSz="457200">
                <a:buFontTx/>
                <a:buChar char="-"/>
                <a:defRPr/>
              </a:pPr>
              <a:r>
                <a:rPr lang="en-US" dirty="0">
                  <a:solidFill>
                    <a:srgbClr val="000000"/>
                  </a:solidFill>
                </a:rPr>
                <a:t>test_library.py</a:t>
              </a:r>
            </a:p>
          </p:txBody>
        </p:sp>
        <p:sp>
          <p:nvSpPr>
            <p:cNvPr id="7" name="Arrow: Left-Right 6">
              <a:extLst>
                <a:ext uri="{FF2B5EF4-FFF2-40B4-BE49-F238E27FC236}">
                  <a16:creationId xmlns:a16="http://schemas.microsoft.com/office/drawing/2014/main" id="{FBF3F4F6-977C-CBF8-2CAD-CD00ED3A8096}"/>
                </a:ext>
              </a:extLst>
            </p:cNvPr>
            <p:cNvSpPr/>
            <p:nvPr/>
          </p:nvSpPr>
          <p:spPr>
            <a:xfrm>
              <a:off x="4100051" y="2188155"/>
              <a:ext cx="966511" cy="648929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Arrow: Left-Right 8">
              <a:extLst>
                <a:ext uri="{FF2B5EF4-FFF2-40B4-BE49-F238E27FC236}">
                  <a16:creationId xmlns:a16="http://schemas.microsoft.com/office/drawing/2014/main" id="{668DA4D2-BCD5-E9DF-FD1B-95366F34391B}"/>
                </a:ext>
              </a:extLst>
            </p:cNvPr>
            <p:cNvSpPr/>
            <p:nvPr/>
          </p:nvSpPr>
          <p:spPr>
            <a:xfrm>
              <a:off x="7205569" y="2188155"/>
              <a:ext cx="966511" cy="648929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A637CCA-2ED5-F329-ED07-3E2D812244FA}"/>
                </a:ext>
              </a:extLst>
            </p:cNvPr>
            <p:cNvSpPr/>
            <p:nvPr/>
          </p:nvSpPr>
          <p:spPr>
            <a:xfrm>
              <a:off x="2044449" y="2035281"/>
              <a:ext cx="2088372" cy="98813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Front End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A0E3C3A-61CB-DBD4-9DB5-CB19BCA89DDD}"/>
                </a:ext>
              </a:extLst>
            </p:cNvPr>
            <p:cNvSpPr/>
            <p:nvPr/>
          </p:nvSpPr>
          <p:spPr>
            <a:xfrm>
              <a:off x="8225006" y="2035281"/>
              <a:ext cx="2088372" cy="98813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Data</a:t>
              </a:r>
            </a:p>
          </p:txBody>
        </p:sp>
        <p:sp>
          <p:nvSpPr>
            <p:cNvPr id="20" name="Arrow: Left-Right 19">
              <a:extLst>
                <a:ext uri="{FF2B5EF4-FFF2-40B4-BE49-F238E27FC236}">
                  <a16:creationId xmlns:a16="http://schemas.microsoft.com/office/drawing/2014/main" id="{1AFCF29A-CF44-0686-99FE-C85914CEB60D}"/>
                </a:ext>
              </a:extLst>
            </p:cNvPr>
            <p:cNvSpPr/>
            <p:nvPr/>
          </p:nvSpPr>
          <p:spPr>
            <a:xfrm>
              <a:off x="4115123" y="2204886"/>
              <a:ext cx="966511" cy="648929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Arrow: Left-Right 20">
              <a:extLst>
                <a:ext uri="{FF2B5EF4-FFF2-40B4-BE49-F238E27FC236}">
                  <a16:creationId xmlns:a16="http://schemas.microsoft.com/office/drawing/2014/main" id="{63ECA049-29D4-E42C-297E-4BF531714D52}"/>
                </a:ext>
              </a:extLst>
            </p:cNvPr>
            <p:cNvSpPr/>
            <p:nvPr/>
          </p:nvSpPr>
          <p:spPr>
            <a:xfrm>
              <a:off x="7220641" y="2204886"/>
              <a:ext cx="966511" cy="648929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DE38DB18-C437-1785-3094-EAE9B2835657}"/>
              </a:ext>
            </a:extLst>
          </p:cNvPr>
          <p:cNvCxnSpPr>
            <a:stCxn id="12" idx="1"/>
          </p:cNvCxnSpPr>
          <p:nvPr/>
        </p:nvCxnSpPr>
        <p:spPr>
          <a:xfrm rot="10800000">
            <a:off x="7508811" y="2853816"/>
            <a:ext cx="323976" cy="2588839"/>
          </a:xfrm>
          <a:prstGeom prst="bentConnector2">
            <a:avLst/>
          </a:prstGeom>
          <a:ln w="25400"/>
          <a:effectLst>
            <a:outerShdw blurRad="38100" dist="25400" dir="2700000" algn="ctr" rotWithShape="0">
              <a:schemeClr val="tx1">
                <a:lumMod val="50000"/>
                <a:lumOff val="50000"/>
                <a:alpha val="60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D099A6F1-72C5-EA0C-DB3D-FB016F9D96AB}"/>
              </a:ext>
            </a:extLst>
          </p:cNvPr>
          <p:cNvCxnSpPr>
            <a:cxnSpLocks/>
            <a:stCxn id="18" idx="1"/>
          </p:cNvCxnSpPr>
          <p:nvPr/>
        </p:nvCxnSpPr>
        <p:spPr>
          <a:xfrm rot="10800000">
            <a:off x="4402218" y="2919416"/>
            <a:ext cx="190687" cy="2523239"/>
          </a:xfrm>
          <a:prstGeom prst="bentConnector2">
            <a:avLst/>
          </a:prstGeom>
          <a:ln w="25400"/>
          <a:effectLst>
            <a:outerShdw blurRad="38100" dist="25400" dir="2700000" algn="ctr" rotWithShape="0">
              <a:schemeClr val="tx1">
                <a:lumMod val="50000"/>
                <a:lumOff val="50000"/>
                <a:alpha val="60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B9C2AE1B-9BF8-DBB4-2B58-12EFDCE48565}"/>
              </a:ext>
            </a:extLst>
          </p:cNvPr>
          <p:cNvSpPr txBox="1"/>
          <p:nvPr/>
        </p:nvSpPr>
        <p:spPr>
          <a:xfrm>
            <a:off x="4592904" y="5257988"/>
            <a:ext cx="220511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dirty="0"/>
              <a:t>REST API Calls / JSON</a:t>
            </a:r>
          </a:p>
        </p:txBody>
      </p:sp>
    </p:spTree>
    <p:extLst>
      <p:ext uri="{BB962C8B-B14F-4D97-AF65-F5344CB8AC3E}">
        <p14:creationId xmlns:p14="http://schemas.microsoft.com/office/powerpoint/2010/main" val="1556630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501BA8-651F-0223-D2D4-63203D9412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8334F-A127-E972-11C7-A187599DF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Client Project …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C63D3A1-DA99-8734-00A5-A200973E328E}"/>
              </a:ext>
            </a:extLst>
          </p:cNvPr>
          <p:cNvSpPr txBox="1"/>
          <p:nvPr/>
        </p:nvSpPr>
        <p:spPr>
          <a:xfrm>
            <a:off x="7832787" y="5257988"/>
            <a:ext cx="320924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dirty="0"/>
              <a:t>SQL Queries/ Commands</a:t>
            </a:r>
          </a:p>
        </p:txBody>
      </p:sp>
      <p:sp>
        <p:nvSpPr>
          <p:cNvPr id="11" name="Left Brace 10">
            <a:extLst>
              <a:ext uri="{FF2B5EF4-FFF2-40B4-BE49-F238E27FC236}">
                <a16:creationId xmlns:a16="http://schemas.microsoft.com/office/drawing/2014/main" id="{127455ED-ED23-1065-7141-9E377016DEDC}"/>
              </a:ext>
            </a:extLst>
          </p:cNvPr>
          <p:cNvSpPr/>
          <p:nvPr/>
        </p:nvSpPr>
        <p:spPr>
          <a:xfrm rot="16200000">
            <a:off x="5854618" y="1313800"/>
            <a:ext cx="482764" cy="8873615"/>
          </a:xfrm>
          <a:prstGeom prst="lef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1D84478-CD48-2900-AEEE-2BC2B9FDF089}"/>
              </a:ext>
            </a:extLst>
          </p:cNvPr>
          <p:cNvSpPr txBox="1"/>
          <p:nvPr/>
        </p:nvSpPr>
        <p:spPr>
          <a:xfrm>
            <a:off x="5258292" y="5987808"/>
            <a:ext cx="1675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000000"/>
                </a:solidFill>
                <a:latin typeface="Calibri" panose="020F0502020204030204"/>
              </a:rPr>
              <a:t>Full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Stack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CDB59B8-3877-2AAE-C196-1D178460A096}"/>
              </a:ext>
            </a:extLst>
          </p:cNvPr>
          <p:cNvGrpSpPr/>
          <p:nvPr/>
        </p:nvGrpSpPr>
        <p:grpSpPr>
          <a:xfrm>
            <a:off x="1834292" y="2035279"/>
            <a:ext cx="8523417" cy="2526556"/>
            <a:chOff x="2029377" y="2035279"/>
            <a:chExt cx="8523417" cy="252655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936A65D-6EC2-4CE4-099B-512CB5245FB5}"/>
                </a:ext>
              </a:extLst>
            </p:cNvPr>
            <p:cNvSpPr/>
            <p:nvPr/>
          </p:nvSpPr>
          <p:spPr>
            <a:xfrm>
              <a:off x="2029377" y="2035280"/>
              <a:ext cx="2088372" cy="98813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Front End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A02B11D-0965-EF4D-45D8-84233E5C9C11}"/>
                </a:ext>
              </a:extLst>
            </p:cNvPr>
            <p:cNvSpPr/>
            <p:nvPr/>
          </p:nvSpPr>
          <p:spPr>
            <a:xfrm>
              <a:off x="5084260" y="2055163"/>
              <a:ext cx="2088372" cy="9682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Business Functions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(Middleware …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ish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)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6992740-D75D-B34F-678C-677491B4952C}"/>
                </a:ext>
              </a:extLst>
            </p:cNvPr>
            <p:cNvSpPr/>
            <p:nvPr/>
          </p:nvSpPr>
          <p:spPr>
            <a:xfrm>
              <a:off x="8209934" y="2035279"/>
              <a:ext cx="2088372" cy="98813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Data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DDFAA04-A6AD-A16B-9962-27A605613C40}"/>
                </a:ext>
              </a:extLst>
            </p:cNvPr>
            <p:cNvSpPr txBox="1"/>
            <p:nvPr/>
          </p:nvSpPr>
          <p:spPr>
            <a:xfrm>
              <a:off x="8187152" y="3084507"/>
              <a:ext cx="23656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defTabSz="457200">
                <a:defRPr/>
              </a:pPr>
              <a:r>
                <a:rPr lang="en-US" dirty="0">
                  <a:solidFill>
                    <a:srgbClr val="000000"/>
                  </a:solidFill>
                </a:rPr>
                <a:t>Persistence</a:t>
              </a:r>
            </a:p>
            <a:p>
              <a:pPr marL="115888" lvl="0" indent="-115888" defTabSz="457200">
                <a:buFontTx/>
                <a:buChar char="-"/>
                <a:defRPr/>
              </a:pPr>
              <a:r>
                <a:rPr lang="en-US" dirty="0" err="1">
                  <a:solidFill>
                    <a:srgbClr val="000000"/>
                  </a:solidFill>
                </a:rPr>
                <a:t>Postgresql</a:t>
              </a:r>
              <a:r>
                <a:rPr lang="en-US" dirty="0">
                  <a:solidFill>
                    <a:srgbClr val="000000"/>
                  </a:solidFill>
                </a:rPr>
                <a:t> tables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EF149F0-3991-EAC9-6546-894951BA7DA1}"/>
                </a:ext>
              </a:extLst>
            </p:cNvPr>
            <p:cNvSpPr txBox="1"/>
            <p:nvPr/>
          </p:nvSpPr>
          <p:spPr>
            <a:xfrm>
              <a:off x="5081634" y="3084507"/>
              <a:ext cx="2946238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defTabSz="457200">
                <a:defRPr/>
              </a:pPr>
              <a:r>
                <a:rPr lang="en-US" dirty="0">
                  <a:solidFill>
                    <a:srgbClr val="000000"/>
                  </a:solidFill>
                </a:rPr>
                <a:t>The heavy lifting</a:t>
              </a:r>
            </a:p>
            <a:p>
              <a:pPr marL="171450" lvl="0" indent="-171450" defTabSz="457200">
                <a:defRPr/>
              </a:pPr>
              <a:r>
                <a:rPr lang="en-US" dirty="0">
                  <a:solidFill>
                    <a:srgbClr val="000000"/>
                  </a:solidFill>
                </a:rPr>
                <a:t>- Flask APIs</a:t>
              </a:r>
            </a:p>
            <a:p>
              <a:pPr marL="115888" lvl="0" indent="-115888" defTabSz="457200">
                <a:buFontTx/>
                <a:buChar char="-"/>
                <a:defRPr/>
              </a:pPr>
              <a:r>
                <a:rPr lang="en-US" dirty="0">
                  <a:solidFill>
                    <a:srgbClr val="000000"/>
                  </a:solidFill>
                </a:rPr>
                <a:t>Python functions</a:t>
              </a:r>
            </a:p>
            <a:p>
              <a:pPr marL="231775" lvl="1" indent="-115888" defTabSz="457200">
                <a:buFontTx/>
                <a:buChar char="-"/>
                <a:defRPr/>
              </a:pPr>
              <a:r>
                <a:rPr lang="en-US" dirty="0">
                  <a:solidFill>
                    <a:srgbClr val="000000"/>
                  </a:solidFill>
                </a:rPr>
                <a:t>Using psycopg2 etc.</a:t>
              </a:r>
            </a:p>
            <a:p>
              <a:pPr marL="115888" lvl="0" indent="-115888" defTabSz="457200">
                <a:buFontTx/>
                <a:buChar char="-"/>
                <a:defRPr/>
              </a:pPr>
              <a:r>
                <a:rPr lang="en-US" dirty="0">
                  <a:solidFill>
                    <a:srgbClr val="000000"/>
                  </a:solidFill>
                </a:rPr>
                <a:t>…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AE13549-9F8D-B47D-2386-6E4D6FB12A9D}"/>
                </a:ext>
              </a:extLst>
            </p:cNvPr>
            <p:cNvSpPr txBox="1"/>
            <p:nvPr/>
          </p:nvSpPr>
          <p:spPr>
            <a:xfrm>
              <a:off x="2033694" y="3084507"/>
              <a:ext cx="236564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defTabSz="457200">
                <a:defRPr/>
              </a:pPr>
              <a:r>
                <a:rPr lang="en-US" dirty="0">
                  <a:solidFill>
                    <a:srgbClr val="000000"/>
                  </a:solidFill>
                </a:rPr>
                <a:t>The user interface</a:t>
              </a:r>
            </a:p>
            <a:p>
              <a:pPr marL="115888" lvl="0" indent="-115888" defTabSz="457200">
                <a:buFontTx/>
                <a:buChar char="-"/>
                <a:defRPr/>
              </a:pPr>
              <a:r>
                <a:rPr lang="en-US" dirty="0">
                  <a:solidFill>
                    <a:srgbClr val="000000"/>
                  </a:solidFill>
                </a:rPr>
                <a:t>REACT</a:t>
              </a:r>
            </a:p>
            <a:p>
              <a:pPr marL="115888" lvl="0" indent="-115888" defTabSz="457200">
                <a:buFontTx/>
                <a:buChar char="-"/>
                <a:defRPr/>
              </a:pPr>
              <a:r>
                <a:rPr lang="en-US" dirty="0">
                  <a:solidFill>
                    <a:srgbClr val="000000"/>
                  </a:solidFill>
                </a:rPr>
                <a:t>Client side JS</a:t>
              </a:r>
            </a:p>
          </p:txBody>
        </p:sp>
        <p:sp>
          <p:nvSpPr>
            <p:cNvPr id="7" name="Arrow: Left-Right 6">
              <a:extLst>
                <a:ext uri="{FF2B5EF4-FFF2-40B4-BE49-F238E27FC236}">
                  <a16:creationId xmlns:a16="http://schemas.microsoft.com/office/drawing/2014/main" id="{283D1B7C-A802-EE5D-09BB-84ED67515EA3}"/>
                </a:ext>
              </a:extLst>
            </p:cNvPr>
            <p:cNvSpPr/>
            <p:nvPr/>
          </p:nvSpPr>
          <p:spPr>
            <a:xfrm>
              <a:off x="4100051" y="2188155"/>
              <a:ext cx="966511" cy="648929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Arrow: Left-Right 8">
              <a:extLst>
                <a:ext uri="{FF2B5EF4-FFF2-40B4-BE49-F238E27FC236}">
                  <a16:creationId xmlns:a16="http://schemas.microsoft.com/office/drawing/2014/main" id="{62D6C705-F336-C2F2-B55E-AD9499404EE1}"/>
                </a:ext>
              </a:extLst>
            </p:cNvPr>
            <p:cNvSpPr/>
            <p:nvPr/>
          </p:nvSpPr>
          <p:spPr>
            <a:xfrm>
              <a:off x="7205569" y="2188155"/>
              <a:ext cx="966511" cy="648929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199BB80-3845-724D-B55D-A4C7C0F1045D}"/>
                </a:ext>
              </a:extLst>
            </p:cNvPr>
            <p:cNvSpPr/>
            <p:nvPr/>
          </p:nvSpPr>
          <p:spPr>
            <a:xfrm>
              <a:off x="2044449" y="2035281"/>
              <a:ext cx="2088372" cy="98813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Front End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274B72F-5C90-0EDD-60FE-EC699570D5EE}"/>
                </a:ext>
              </a:extLst>
            </p:cNvPr>
            <p:cNvSpPr/>
            <p:nvPr/>
          </p:nvSpPr>
          <p:spPr>
            <a:xfrm>
              <a:off x="8225006" y="2035281"/>
              <a:ext cx="2088372" cy="98813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Data</a:t>
              </a:r>
            </a:p>
          </p:txBody>
        </p:sp>
        <p:sp>
          <p:nvSpPr>
            <p:cNvPr id="20" name="Arrow: Left-Right 19">
              <a:extLst>
                <a:ext uri="{FF2B5EF4-FFF2-40B4-BE49-F238E27FC236}">
                  <a16:creationId xmlns:a16="http://schemas.microsoft.com/office/drawing/2014/main" id="{4258BF5F-0DE3-4E0B-2C20-B29550921B02}"/>
                </a:ext>
              </a:extLst>
            </p:cNvPr>
            <p:cNvSpPr/>
            <p:nvPr/>
          </p:nvSpPr>
          <p:spPr>
            <a:xfrm>
              <a:off x="4115123" y="2204886"/>
              <a:ext cx="966511" cy="648929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Arrow: Left-Right 20">
              <a:extLst>
                <a:ext uri="{FF2B5EF4-FFF2-40B4-BE49-F238E27FC236}">
                  <a16:creationId xmlns:a16="http://schemas.microsoft.com/office/drawing/2014/main" id="{AFC99D47-EC28-7D72-47AE-D43278C20C25}"/>
                </a:ext>
              </a:extLst>
            </p:cNvPr>
            <p:cNvSpPr/>
            <p:nvPr/>
          </p:nvSpPr>
          <p:spPr>
            <a:xfrm>
              <a:off x="7220641" y="2204886"/>
              <a:ext cx="966511" cy="648929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F59FFC77-B1F5-18A0-8357-B6655E202FA7}"/>
              </a:ext>
            </a:extLst>
          </p:cNvPr>
          <p:cNvCxnSpPr>
            <a:cxnSpLocks/>
            <a:stCxn id="12" idx="1"/>
          </p:cNvCxnSpPr>
          <p:nvPr/>
        </p:nvCxnSpPr>
        <p:spPr>
          <a:xfrm rot="10800000">
            <a:off x="7508811" y="2853818"/>
            <a:ext cx="323976" cy="2588837"/>
          </a:xfrm>
          <a:prstGeom prst="bentConnector2">
            <a:avLst/>
          </a:prstGeom>
          <a:ln w="25400"/>
          <a:effectLst>
            <a:outerShdw blurRad="38100" dist="25400" dir="2700000" algn="ctr" rotWithShape="0">
              <a:schemeClr val="tx1">
                <a:lumMod val="50000"/>
                <a:lumOff val="50000"/>
                <a:alpha val="60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A2470C93-7C65-1DE6-055D-9CDD117CC86E}"/>
              </a:ext>
            </a:extLst>
          </p:cNvPr>
          <p:cNvCxnSpPr>
            <a:cxnSpLocks/>
            <a:stCxn id="12" idx="1"/>
          </p:cNvCxnSpPr>
          <p:nvPr/>
        </p:nvCxnSpPr>
        <p:spPr>
          <a:xfrm rot="10800000">
            <a:off x="4402219" y="2919420"/>
            <a:ext cx="190500" cy="2523235"/>
          </a:xfrm>
          <a:prstGeom prst="bentConnector3">
            <a:avLst>
              <a:gd name="adj1" fmla="val 99501"/>
            </a:avLst>
          </a:prstGeom>
          <a:ln w="25400"/>
          <a:effectLst>
            <a:outerShdw blurRad="38100" dist="25400" dir="2700000" algn="ctr" rotWithShape="0">
              <a:schemeClr val="tx1">
                <a:lumMod val="50000"/>
                <a:lumOff val="50000"/>
                <a:alpha val="60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7">
            <a:extLst>
              <a:ext uri="{FF2B5EF4-FFF2-40B4-BE49-F238E27FC236}">
                <a16:creationId xmlns:a16="http://schemas.microsoft.com/office/drawing/2014/main" id="{57489771-9E08-41DA-A946-970D6CF73997}"/>
              </a:ext>
            </a:extLst>
          </p:cNvPr>
          <p:cNvSpPr txBox="1"/>
          <p:nvPr/>
        </p:nvSpPr>
        <p:spPr>
          <a:xfrm>
            <a:off x="4597400" y="5257800"/>
            <a:ext cx="2209800" cy="3683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en-US"/>
              <a:t>REST API Calls / JSON</a:t>
            </a:r>
          </a:p>
        </p:txBody>
      </p:sp>
    </p:spTree>
    <p:extLst>
      <p:ext uri="{BB962C8B-B14F-4D97-AF65-F5344CB8AC3E}">
        <p14:creationId xmlns:p14="http://schemas.microsoft.com/office/powerpoint/2010/main" val="2956178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875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E2ABE392-B145-4B54-BB34-382419C431C7}">
  <we:reference id="WA200010001" version="1.0.0.1" store="Omex" storeType="OMEX"/>
  <we:alternateReferences>
    <we:reference id="WA200010001" version="1.0.0.1" store="WA200010001" storeType="OMEX"/>
  </we:alternateReferences>
  <we:properties>
    <we:property name="claude.fileId" value="&quot;a576c619-4aa8-4c76-bb0f-00cfc4e6b8db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222</Words>
  <Application>Microsoft Office PowerPoint</Application>
  <PresentationFormat>Widescreen</PresentationFormat>
  <Paragraphs>88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Calibri</vt:lpstr>
      <vt:lpstr>Calibri Light</vt:lpstr>
      <vt:lpstr>Retrospect</vt:lpstr>
      <vt:lpstr>Architecture Recap</vt:lpstr>
      <vt:lpstr>Remember this?</vt:lpstr>
      <vt:lpstr>Database Project …</vt:lpstr>
      <vt:lpstr>REST Project …</vt:lpstr>
      <vt:lpstr>Client Project 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Architecture Recap</dc:title>
  <dc:creator>Kal Rabb</dc:creator>
  <cp:lastModifiedBy>Christopher Wake</cp:lastModifiedBy>
  <cp:revision>17</cp:revision>
  <dcterms:created xsi:type="dcterms:W3CDTF">2021-09-09T13:00:25Z</dcterms:created>
  <dcterms:modified xsi:type="dcterms:W3CDTF">2026-08-15T23:59:14Z</dcterms:modified>
</cp:coreProperties>
</file>