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2" r:id="rId18"/>
    <p:sldId id="27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Roboto Mono Medium" panose="00000009000000000000" pitchFamily="49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F4CF8-842C-4723-959C-FE99FA9A438B}" v="1" dt="2023-05-30T19:45:23.157"/>
  </p1510:revLst>
</p1510:revInfo>
</file>

<file path=ppt/tableStyles.xml><?xml version="1.0" encoding="utf-8"?>
<a:tblStyleLst xmlns:a="http://schemas.openxmlformats.org/drawingml/2006/main" def="{ED0D17FA-3231-45BC-9EFB-BF00DEA408D2}">
  <a:tblStyle styleId="{ED0D17FA-3231-45BC-9EFB-BF00DEA408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A26230D3-7851-4BB9-AD33-2F20A31D84E9}"/>
    <pc:docChg chg="undo custSel modSld">
      <pc:chgData name="Kal Rabb" userId="3edf06299a4717ec" providerId="LiveId" clId="{A26230D3-7851-4BB9-AD33-2F20A31D84E9}" dt="2020-08-14T19:44:33.290" v="632" actId="1076"/>
      <pc:docMkLst>
        <pc:docMk/>
      </pc:docMkLst>
      <pc:sldChg chg="modSp modNotes">
        <pc:chgData name="Kal Rabb" userId="3edf06299a4717ec" providerId="LiveId" clId="{A26230D3-7851-4BB9-AD33-2F20A31D84E9}" dt="2020-08-14T16:17:43.211" v="10"/>
        <pc:sldMkLst>
          <pc:docMk/>
          <pc:sldMk cId="0" sldId="256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56"/>
            <ac:spMk id="54" creationId="{00000000-0000-0000-0000-000000000000}"/>
          </ac:spMkLst>
        </pc:spChg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56"/>
            <ac:spMk id="55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21:14.116" v="154" actId="20577"/>
        <pc:sldMkLst>
          <pc:docMk/>
          <pc:sldMk cId="0" sldId="257"/>
        </pc:sldMkLst>
        <pc:spChg chg="mod">
          <ac:chgData name="Kal Rabb" userId="3edf06299a4717ec" providerId="LiveId" clId="{A26230D3-7851-4BB9-AD33-2F20A31D84E9}" dt="2020-08-14T16:18:45.871" v="28" actId="2057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Kal Rabb" userId="3edf06299a4717ec" providerId="LiveId" clId="{A26230D3-7851-4BB9-AD33-2F20A31D84E9}" dt="2020-08-14T16:21:14.116" v="154" actId="20577"/>
          <ac:spMkLst>
            <pc:docMk/>
            <pc:sldMk cId="0" sldId="257"/>
            <ac:spMk id="61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18:06.973" v="12" actId="6549"/>
        <pc:sldMkLst>
          <pc:docMk/>
          <pc:sldMk cId="0" sldId="258"/>
        </pc:sldMkLst>
        <pc:spChg chg="mod">
          <ac:chgData name="Kal Rabb" userId="3edf06299a4717ec" providerId="LiveId" clId="{A26230D3-7851-4BB9-AD33-2F20A31D84E9}" dt="2020-08-14T16:17:57.114" v="11" actId="1076"/>
          <ac:spMkLst>
            <pc:docMk/>
            <pc:sldMk cId="0" sldId="258"/>
            <ac:spMk id="66" creationId="{00000000-0000-0000-0000-000000000000}"/>
          </ac:spMkLst>
        </pc:spChg>
        <pc:spChg chg="mod">
          <ac:chgData name="Kal Rabb" userId="3edf06299a4717ec" providerId="LiveId" clId="{A26230D3-7851-4BB9-AD33-2F20A31D84E9}" dt="2020-08-14T16:18:06.973" v="12" actId="6549"/>
          <ac:spMkLst>
            <pc:docMk/>
            <pc:sldMk cId="0" sldId="258"/>
            <ac:spMk id="67" creationId="{00000000-0000-0000-0000-000000000000}"/>
          </ac:spMkLst>
        </pc:spChg>
      </pc:sldChg>
      <pc:sldChg chg="modSp mod modNotes modNotesTx">
        <pc:chgData name="Kal Rabb" userId="3edf06299a4717ec" providerId="LiveId" clId="{A26230D3-7851-4BB9-AD33-2F20A31D84E9}" dt="2020-08-14T16:23:05.014" v="395" actId="20577"/>
        <pc:sldMkLst>
          <pc:docMk/>
          <pc:sldMk cId="0" sldId="259"/>
        </pc:sldMkLst>
        <pc:spChg chg="mod">
          <ac:chgData name="Kal Rabb" userId="3edf06299a4717ec" providerId="LiveId" clId="{A26230D3-7851-4BB9-AD33-2F20A31D84E9}" dt="2020-08-14T16:21:53.993" v="164" actId="403"/>
          <ac:spMkLst>
            <pc:docMk/>
            <pc:sldMk cId="0" sldId="259"/>
            <ac:spMk id="72" creationId="{00000000-0000-0000-0000-000000000000}"/>
          </ac:spMkLst>
        </pc:spChg>
        <pc:spChg chg="mod">
          <ac:chgData name="Kal Rabb" userId="3edf06299a4717ec" providerId="LiveId" clId="{A26230D3-7851-4BB9-AD33-2F20A31D84E9}" dt="2020-08-14T16:22:09.747" v="190" actId="20577"/>
          <ac:spMkLst>
            <pc:docMk/>
            <pc:sldMk cId="0" sldId="259"/>
            <ac:spMk id="73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37:12.174" v="627" actId="403"/>
        <pc:sldMkLst>
          <pc:docMk/>
          <pc:sldMk cId="0" sldId="260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0"/>
            <ac:spMk id="78" creationId="{00000000-0000-0000-0000-000000000000}"/>
          </ac:spMkLst>
        </pc:spChg>
        <pc:spChg chg="mod">
          <ac:chgData name="Kal Rabb" userId="3edf06299a4717ec" providerId="LiveId" clId="{A26230D3-7851-4BB9-AD33-2F20A31D84E9}" dt="2020-08-14T16:37:12.174" v="627" actId="403"/>
          <ac:spMkLst>
            <pc:docMk/>
            <pc:sldMk cId="0" sldId="260"/>
            <ac:spMk id="79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9:44:33.290" v="632" actId="1076"/>
        <pc:sldMkLst>
          <pc:docMk/>
          <pc:sldMk cId="0" sldId="261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1"/>
            <ac:spMk id="84" creationId="{00000000-0000-0000-0000-000000000000}"/>
          </ac:spMkLst>
        </pc:spChg>
        <pc:spChg chg="mod">
          <ac:chgData name="Kal Rabb" userId="3edf06299a4717ec" providerId="LiveId" clId="{A26230D3-7851-4BB9-AD33-2F20A31D84E9}" dt="2020-08-14T19:44:33.290" v="632" actId="1076"/>
          <ac:spMkLst>
            <pc:docMk/>
            <pc:sldMk cId="0" sldId="261"/>
            <ac:spMk id="85" creationId="{00000000-0000-0000-0000-000000000000}"/>
          </ac:spMkLst>
        </pc:spChg>
      </pc:sldChg>
      <pc:sldChg chg="modSp">
        <pc:chgData name="Kal Rabb" userId="3edf06299a4717ec" providerId="LiveId" clId="{A26230D3-7851-4BB9-AD33-2F20A31D84E9}" dt="2020-08-14T16:17:43.211" v="10"/>
        <pc:sldMkLst>
          <pc:docMk/>
          <pc:sldMk cId="0" sldId="262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2"/>
            <ac:spMk id="90" creationId="{00000000-0000-0000-0000-000000000000}"/>
          </ac:spMkLst>
        </pc:spChg>
      </pc:sldChg>
      <pc:sldChg chg="addSp modSp mod modNotes">
        <pc:chgData name="Kal Rabb" userId="3edf06299a4717ec" providerId="LiveId" clId="{A26230D3-7851-4BB9-AD33-2F20A31D84E9}" dt="2020-08-14T16:25:09.711" v="530" actId="14100"/>
        <pc:sldMkLst>
          <pc:docMk/>
          <pc:sldMk cId="0" sldId="263"/>
        </pc:sldMkLst>
        <pc:spChg chg="add mod">
          <ac:chgData name="Kal Rabb" userId="3edf06299a4717ec" providerId="LiveId" clId="{A26230D3-7851-4BB9-AD33-2F20A31D84E9}" dt="2020-08-14T16:24:51.503" v="526" actId="1076"/>
          <ac:spMkLst>
            <pc:docMk/>
            <pc:sldMk cId="0" sldId="263"/>
            <ac:spMk id="2" creationId="{EF683FA7-CD3B-4B4A-90AA-46E4824438BD}"/>
          </ac:spMkLst>
        </pc:spChg>
        <pc:spChg chg="mod">
          <ac:chgData name="Kal Rabb" userId="3edf06299a4717ec" providerId="LiveId" clId="{A26230D3-7851-4BB9-AD33-2F20A31D84E9}" dt="2020-08-14T16:24:19.760" v="519" actId="1076"/>
          <ac:spMkLst>
            <pc:docMk/>
            <pc:sldMk cId="0" sldId="263"/>
            <ac:spMk id="110" creationId="{00000000-0000-0000-0000-000000000000}"/>
          </ac:spMkLst>
        </pc:spChg>
        <pc:spChg chg="mod">
          <ac:chgData name="Kal Rabb" userId="3edf06299a4717ec" providerId="LiveId" clId="{A26230D3-7851-4BB9-AD33-2F20A31D84E9}" dt="2020-08-14T16:25:09.711" v="530" actId="14100"/>
          <ac:spMkLst>
            <pc:docMk/>
            <pc:sldMk cId="0" sldId="263"/>
            <ac:spMk id="111" creationId="{00000000-0000-0000-0000-000000000000}"/>
          </ac:spMkLst>
        </pc:spChg>
        <pc:spChg chg="mod">
          <ac:chgData name="Kal Rabb" userId="3edf06299a4717ec" providerId="LiveId" clId="{A26230D3-7851-4BB9-AD33-2F20A31D84E9}" dt="2020-08-14T16:25:05.535" v="529" actId="1076"/>
          <ac:spMkLst>
            <pc:docMk/>
            <pc:sldMk cId="0" sldId="263"/>
            <ac:spMk id="112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25:47.501" v="550" actId="20577"/>
        <pc:sldMkLst>
          <pc:docMk/>
          <pc:sldMk cId="0" sldId="264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4"/>
            <ac:spMk id="117" creationId="{00000000-0000-0000-0000-000000000000}"/>
          </ac:spMkLst>
        </pc:spChg>
        <pc:spChg chg="mod">
          <ac:chgData name="Kal Rabb" userId="3edf06299a4717ec" providerId="LiveId" clId="{A26230D3-7851-4BB9-AD33-2F20A31D84E9}" dt="2020-08-14T16:25:47.501" v="550" actId="20577"/>
          <ac:spMkLst>
            <pc:docMk/>
            <pc:sldMk cId="0" sldId="264"/>
            <ac:spMk id="118" creationId="{00000000-0000-0000-0000-000000000000}"/>
          </ac:spMkLst>
        </pc:spChg>
        <pc:spChg chg="mod">
          <ac:chgData name="Kal Rabb" userId="3edf06299a4717ec" providerId="LiveId" clId="{A26230D3-7851-4BB9-AD33-2F20A31D84E9}" dt="2020-08-14T16:25:30.721" v="534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 mod">
        <pc:chgData name="Kal Rabb" userId="3edf06299a4717ec" providerId="LiveId" clId="{A26230D3-7851-4BB9-AD33-2F20A31D84E9}" dt="2020-08-14T16:26:12.849" v="553" actId="20577"/>
        <pc:sldMkLst>
          <pc:docMk/>
          <pc:sldMk cId="0" sldId="265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5"/>
            <ac:spMk id="124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12.849" v="553" actId="20577"/>
          <ac:spMkLst>
            <pc:docMk/>
            <pc:sldMk cId="0" sldId="265"/>
            <ac:spMk id="125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05.431" v="552" actId="1076"/>
          <ac:spMkLst>
            <pc:docMk/>
            <pc:sldMk cId="0" sldId="265"/>
            <ac:spMk id="127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26:30.824" v="555" actId="14100"/>
        <pc:sldMkLst>
          <pc:docMk/>
          <pc:sldMk cId="0" sldId="266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6"/>
            <ac:spMk id="132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28.054" v="554" actId="14100"/>
          <ac:spMkLst>
            <pc:docMk/>
            <pc:sldMk cId="0" sldId="266"/>
            <ac:spMk id="133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30.824" v="555" actId="14100"/>
          <ac:spMkLst>
            <pc:docMk/>
            <pc:sldMk cId="0" sldId="266"/>
            <ac:spMk id="134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26:40.279" v="557" actId="14100"/>
        <pc:sldMkLst>
          <pc:docMk/>
          <pc:sldMk cId="0" sldId="267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7"/>
            <ac:spMk id="139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37.039" v="556" actId="1076"/>
          <ac:spMkLst>
            <pc:docMk/>
            <pc:sldMk cId="0" sldId="267"/>
            <ac:spMk id="140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40.279" v="557" actId="14100"/>
          <ac:spMkLst>
            <pc:docMk/>
            <pc:sldMk cId="0" sldId="267"/>
            <ac:spMk id="141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26:50.903" v="559" actId="14100"/>
        <pc:sldMkLst>
          <pc:docMk/>
          <pc:sldMk cId="0" sldId="268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8"/>
            <ac:spMk id="146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47.335" v="558" actId="1076"/>
          <ac:spMkLst>
            <pc:docMk/>
            <pc:sldMk cId="0" sldId="268"/>
            <ac:spMk id="147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50.903" v="559" actId="14100"/>
          <ac:spMkLst>
            <pc:docMk/>
            <pc:sldMk cId="0" sldId="268"/>
            <ac:spMk id="148" creationId="{00000000-0000-0000-0000-000000000000}"/>
          </ac:spMkLst>
        </pc:spChg>
      </pc:sldChg>
      <pc:sldChg chg="modSp mod modNotes">
        <pc:chgData name="Kal Rabb" userId="3edf06299a4717ec" providerId="LiveId" clId="{A26230D3-7851-4BB9-AD33-2F20A31D84E9}" dt="2020-08-14T16:26:59.951" v="561" actId="14100"/>
        <pc:sldMkLst>
          <pc:docMk/>
          <pc:sldMk cId="0" sldId="269"/>
        </pc:sldMkLst>
        <pc:spChg chg="mod">
          <ac:chgData name="Kal Rabb" userId="3edf06299a4717ec" providerId="LiveId" clId="{A26230D3-7851-4BB9-AD33-2F20A31D84E9}" dt="2020-08-14T16:26:56.862" v="560" actId="14100"/>
          <ac:spMkLst>
            <pc:docMk/>
            <pc:sldMk cId="0" sldId="269"/>
            <ac:spMk id="153" creationId="{00000000-0000-0000-0000-000000000000}"/>
          </ac:spMkLst>
        </pc:spChg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69"/>
            <ac:spMk id="154" creationId="{00000000-0000-0000-0000-000000000000}"/>
          </ac:spMkLst>
        </pc:spChg>
        <pc:spChg chg="mod">
          <ac:chgData name="Kal Rabb" userId="3edf06299a4717ec" providerId="LiveId" clId="{A26230D3-7851-4BB9-AD33-2F20A31D84E9}" dt="2020-08-14T16:26:59.951" v="561" actId="14100"/>
          <ac:spMkLst>
            <pc:docMk/>
            <pc:sldMk cId="0" sldId="269"/>
            <ac:spMk id="155" creationId="{00000000-0000-0000-0000-000000000000}"/>
          </ac:spMkLst>
        </pc:spChg>
      </pc:sldChg>
      <pc:sldChg chg="modSp mod">
        <pc:chgData name="Kal Rabb" userId="3edf06299a4717ec" providerId="LiveId" clId="{A26230D3-7851-4BB9-AD33-2F20A31D84E9}" dt="2020-08-14T16:30:01.122" v="624" actId="20577"/>
        <pc:sldMkLst>
          <pc:docMk/>
          <pc:sldMk cId="0" sldId="270"/>
        </pc:sldMkLst>
        <pc:spChg chg="mod">
          <ac:chgData name="Kal Rabb" userId="3edf06299a4717ec" providerId="LiveId" clId="{A26230D3-7851-4BB9-AD33-2F20A31D84E9}" dt="2020-08-14T16:17:43.211" v="10"/>
          <ac:spMkLst>
            <pc:docMk/>
            <pc:sldMk cId="0" sldId="270"/>
            <ac:spMk id="160" creationId="{00000000-0000-0000-0000-000000000000}"/>
          </ac:spMkLst>
        </pc:spChg>
        <pc:spChg chg="mod">
          <ac:chgData name="Kal Rabb" userId="3edf06299a4717ec" providerId="LiveId" clId="{A26230D3-7851-4BB9-AD33-2F20A31D84E9}" dt="2020-08-14T16:30:01.122" v="624" actId="20577"/>
          <ac:spMkLst>
            <pc:docMk/>
            <pc:sldMk cId="0" sldId="270"/>
            <ac:spMk id="161" creationId="{00000000-0000-0000-0000-000000000000}"/>
          </ac:spMkLst>
        </pc:spChg>
      </pc:sldChg>
    </pc:docChg>
  </pc:docChgLst>
  <pc:docChgLst>
    <pc:chgData name="Kal Rabb" userId="3edf06299a4717ec" providerId="LiveId" clId="{096F4CF8-842C-4723-959C-FE99FA9A438B}"/>
    <pc:docChg chg="custSel addSld modSld">
      <pc:chgData name="Kal Rabb" userId="3edf06299a4717ec" providerId="LiveId" clId="{096F4CF8-842C-4723-959C-FE99FA9A438B}" dt="2023-05-30T19:46:11.248" v="153" actId="5793"/>
      <pc:docMkLst>
        <pc:docMk/>
      </pc:docMkLst>
      <pc:sldChg chg="modSp new mod">
        <pc:chgData name="Kal Rabb" userId="3edf06299a4717ec" providerId="LiveId" clId="{096F4CF8-842C-4723-959C-FE99FA9A438B}" dt="2023-05-30T19:46:11.248" v="153" actId="5793"/>
        <pc:sldMkLst>
          <pc:docMk/>
          <pc:sldMk cId="1691273681" sldId="273"/>
        </pc:sldMkLst>
        <pc:spChg chg="mod">
          <ac:chgData name="Kal Rabb" userId="3edf06299a4717ec" providerId="LiveId" clId="{096F4CF8-842C-4723-959C-FE99FA9A438B}" dt="2023-05-30T19:43:53.999" v="11" actId="20577"/>
          <ac:spMkLst>
            <pc:docMk/>
            <pc:sldMk cId="1691273681" sldId="273"/>
            <ac:spMk id="2" creationId="{7800F605-DDE3-6A57-3E4E-4061541D75A3}"/>
          </ac:spMkLst>
        </pc:spChg>
        <pc:spChg chg="mod">
          <ac:chgData name="Kal Rabb" userId="3edf06299a4717ec" providerId="LiveId" clId="{096F4CF8-842C-4723-959C-FE99FA9A438B}" dt="2023-05-30T19:46:11.248" v="153" actId="5793"/>
          <ac:spMkLst>
            <pc:docMk/>
            <pc:sldMk cId="1691273681" sldId="273"/>
            <ac:spMk id="3" creationId="{770A9904-4887-5DCC-FC2A-91280EBAA2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b-engines.com/en/rank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db99da2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db99da23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db99da23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db99da23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db99da23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db99da23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dff0a22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dff0a22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dff0a229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dff0a229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db99da23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db99da23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b473d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db473d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db473d4d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db473d4d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db473d4d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db473d4d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CSV: It’s the wrong question.  CSV is not a system, it’s a file schema.  It’s implements by different file systems.  File Systems may/ may not be ACID compliant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db473d4d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db473d4d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https://db-engines.com/en/ranking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b473d4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b473d4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db473d4d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db473d4d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db473d4d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db473d4d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db99da23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db99da23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346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61294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4286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23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76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64347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633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32127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59784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42319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850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9583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57249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5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Relational Databases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SWEN-344 Web Engineering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 Types in Postgres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34521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dirty="0">
                <a:solidFill>
                  <a:srgbClr val="000000"/>
                </a:solidFill>
              </a:rPr>
              <a:t>Basics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BOOLEAN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CHARACTER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TEXT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VARCHAR()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INTEGER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SERIAL [used for PK]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NUMERIC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</a:rPr>
              <a:t>TIMESTAMP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UUID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endParaRPr lang="en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You can get away with these for our DB project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751718" y="134521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Fancy!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CIRCLE, PATH, BOX, POLYGON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JSON, JSONB, XML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MACADDR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MONEY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REAL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TSVECTOR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INTERVAL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TIME (time zone handling)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GIS coordinates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...and many more…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lang="en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We’ll cover JSON, JSONB but not the others. You are welcome to use them though.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9509-5DB8-4B74-B0BE-9FB0A323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 in </a:t>
            </a:r>
            <a:r>
              <a:rPr lang="en-US" dirty="0" err="1"/>
              <a:t>psql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75D2C-4102-46C8-99E1-B2EB94554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en-US" dirty="0" err="1"/>
              <a:t>psql</a:t>
            </a:r>
            <a:r>
              <a:rPr lang="en-US" dirty="0"/>
              <a:t> –U &lt;username&gt;</a:t>
            </a:r>
          </a:p>
          <a:p>
            <a:pPr lvl="1"/>
            <a:r>
              <a:rPr lang="en-US" dirty="0"/>
              <a:t>Logs in with that username</a:t>
            </a:r>
          </a:p>
          <a:p>
            <a:r>
              <a:rPr lang="en-US" dirty="0"/>
              <a:t>\l</a:t>
            </a:r>
          </a:p>
          <a:p>
            <a:pPr lvl="1"/>
            <a:r>
              <a:rPr lang="en-US" dirty="0"/>
              <a:t>Lists all DBs</a:t>
            </a:r>
          </a:p>
          <a:p>
            <a:endParaRPr lang="en-US" dirty="0"/>
          </a:p>
          <a:p>
            <a:r>
              <a:rPr lang="en-US" dirty="0"/>
              <a:t>\dt</a:t>
            </a:r>
          </a:p>
          <a:p>
            <a:pPr lvl="1"/>
            <a:r>
              <a:rPr lang="en-US" dirty="0"/>
              <a:t>Lists all tables</a:t>
            </a:r>
          </a:p>
          <a:p>
            <a:endParaRPr lang="en-US" dirty="0"/>
          </a:p>
          <a:p>
            <a:r>
              <a:rPr lang="en-US" dirty="0"/>
              <a:t>\</a:t>
            </a:r>
            <a:r>
              <a:rPr lang="en-US" dirty="0" err="1"/>
              <a:t>i</a:t>
            </a:r>
            <a:r>
              <a:rPr lang="en-US" dirty="0"/>
              <a:t> &lt;</a:t>
            </a:r>
            <a:r>
              <a:rPr lang="en-US" dirty="0" err="1"/>
              <a:t>filename.sql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Runs commands in a file</a:t>
            </a:r>
          </a:p>
        </p:txBody>
      </p:sp>
    </p:spTree>
    <p:extLst>
      <p:ext uri="{BB962C8B-B14F-4D97-AF65-F5344CB8AC3E}">
        <p14:creationId xmlns:p14="http://schemas.microsoft.com/office/powerpoint/2010/main" val="57938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CREATE, DROP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358663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Column names are case insensitive, conventionally use snake_case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SQL keywords are capitalized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PRIMARY KEY says id will always be unique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SERIAL says “autoincrement one for me if not specified”</a:t>
            </a:r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784650" y="1358663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rgbClr val="0D0A0B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people (</a:t>
            </a: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rgbClr val="0D0A0B"/>
                </a:solidFill>
                <a:latin typeface="Courier New"/>
                <a:ea typeface="Courier New"/>
                <a:cs typeface="Courier New"/>
                <a:sym typeface="Courier New"/>
              </a:rPr>
              <a:t>    id         SERIAL PRIMARY KEY NOT NULL,</a:t>
            </a: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D0A0B"/>
                </a:solidFill>
                <a:latin typeface="Courier New"/>
                <a:ea typeface="Courier New"/>
                <a:cs typeface="Courier New"/>
                <a:sym typeface="Courier New"/>
              </a:rPr>
              <a:t>    first_name VARCHAR(30) NOT NULL,</a:t>
            </a: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rgbClr val="0D0A0B"/>
                </a:solidFill>
                <a:latin typeface="Courier New"/>
                <a:ea typeface="Courier New"/>
                <a:cs typeface="Courier New"/>
                <a:sym typeface="Courier New"/>
              </a:rPr>
              <a:t>    last_name  VARCHAR(30) NOT NULL DEFAULT “Doe”,</a:t>
            </a: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rgbClr val="0D0A0B"/>
                </a:solidFill>
                <a:latin typeface="Courier New"/>
                <a:ea typeface="Courier New"/>
                <a:cs typeface="Courier New"/>
                <a:sym typeface="Courier New"/>
              </a:rPr>
              <a:t>    ssn        VARCHAR(11) NOT NULL</a:t>
            </a: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0D0A0B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>
                <a:solidFill>
                  <a:srgbClr val="0D0A0B"/>
                </a:solidFill>
                <a:latin typeface="Courier New"/>
                <a:ea typeface="Courier New"/>
                <a:cs typeface="Courier New"/>
                <a:sym typeface="Courier New"/>
              </a:rPr>
              <a:t>DROP TABLE people</a:t>
            </a:r>
            <a:endParaRPr sz="1100" b="1" dirty="0">
              <a:solidFill>
                <a:srgbClr val="0D0A0B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26" name="Google Shape;126;p22"/>
          <p:cNvGraphicFramePr/>
          <p:nvPr/>
        </p:nvGraphicFramePr>
        <p:xfrm>
          <a:off x="784750" y="3362800"/>
          <a:ext cx="7239000" cy="1165770"/>
        </p:xfrm>
        <a:graphic>
          <a:graphicData uri="http://schemas.openxmlformats.org/drawingml/2006/table">
            <a:tbl>
              <a:tblPr>
                <a:noFill/>
                <a:tableStyleId>{ED0D17FA-3231-45BC-9EFB-BF00DEA408D2}</a:tableStyleId>
              </a:tblPr>
              <a:tblGrid>
                <a:gridCol w="67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ID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first_name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last_name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SSN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402975"/>
            <a:ext cx="2852100" cy="3165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Make sure the order of columns you specify matches the order of fields you provide</a:t>
            </a:r>
            <a:endParaRPr sz="1300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Bulk insert: multiple VALUEs rows</a:t>
            </a:r>
            <a:endParaRPr sz="1300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Can insert using a query </a:t>
            </a:r>
            <a:endParaRPr sz="1300" dirty="0"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sz="1300" dirty="0"/>
              <a:t>Not specified? Defaults to NULL. Ick. Typically use DEFAULT keyword.</a:t>
            </a:r>
            <a:endParaRPr sz="1300" dirty="0"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2"/>
          </p:nvPr>
        </p:nvSpPr>
        <p:spPr>
          <a:xfrm>
            <a:off x="3163799" y="1402975"/>
            <a:ext cx="5791941" cy="31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INSERT INTO people(first_name, last_name, ssn)</a:t>
            </a:r>
            <a:b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	VALUES ('larry', 'king', '000-00-0001'),</a:t>
            </a:r>
            <a:b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 b="1">
                <a:latin typeface="Courier New"/>
                <a:ea typeface="Courier New"/>
                <a:cs typeface="Courier New"/>
                <a:sym typeface="Courier New"/>
              </a:rPr>
              <a:t>	('John’,DEFAULT, </a:t>
            </a: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'000-00-0001’); </a:t>
            </a:r>
            <a:r>
              <a:rPr lang="en" sz="13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--multiple(bulk)</a:t>
            </a:r>
            <a:endParaRPr sz="1300" b="1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INSERT INTO people(first_name, ssn)</a:t>
            </a:r>
            <a:b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	VALUES ('larry', '000-00-0001’); </a:t>
            </a:r>
            <a:r>
              <a:rPr lang="en" sz="13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--uses default!</a:t>
            </a:r>
            <a:endParaRPr sz="1300" b="1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INSERT INTO mytable SELECT first_name FROM othertable;  </a:t>
            </a:r>
            <a:r>
              <a:rPr lang="en" sz="1300" b="1" dirty="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--using a query!</a:t>
            </a:r>
            <a:endParaRPr sz="1300" b="1" dirty="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and WHERE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296032"/>
            <a:ext cx="45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 star * here means “all columns” </a:t>
            </a:r>
            <a:br>
              <a:rPr lang="en" dirty="0"/>
            </a:br>
            <a:r>
              <a:rPr lang="en" sz="900" dirty="0"/>
              <a:t>NOT “all rows”</a:t>
            </a:r>
            <a:endParaRPr sz="900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Design tip: always we’re under WHERE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Rare that you will need to return ALL rows in production code. 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Lacking a WHERE clause is often a performance bottleneck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Design tip: don’t use * in production code. 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Performance, maintainability, *security reasons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Instead, always specify columns you need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dirty="0"/>
              <a:t>Formatting across multiple lines is more readable</a:t>
            </a:r>
            <a:endParaRPr dirty="0"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4832400" y="1335741"/>
            <a:ext cx="3999900" cy="3233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SELECT * FROM people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SELECT first_name 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 FROM people 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 WHERE last_name = 'king'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&amp; OFFSET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 SELECT query does not return data! </a:t>
            </a:r>
            <a:r>
              <a:rPr lang="en" sz="600" dirty="0"/>
              <a:t>directly</a:t>
            </a:r>
            <a:endParaRPr sz="6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It returns a “cursor” to the “result set”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It lazily loads results as needed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Think pagination: why load everything?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LIMIT n</a:t>
            </a:r>
            <a:br>
              <a:rPr lang="en" dirty="0"/>
            </a:br>
            <a:r>
              <a:rPr lang="en" dirty="0"/>
              <a:t>“get a maximum of </a:t>
            </a: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n</a:t>
            </a:r>
            <a:r>
              <a:rPr lang="en" dirty="0"/>
              <a:t> records that you want and then later get more”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latin typeface="Roboto Mono Medium"/>
                <a:ea typeface="Roboto Mono Medium"/>
                <a:cs typeface="Roboto Mono Medium"/>
                <a:sym typeface="Roboto Mono Medium"/>
              </a:rPr>
              <a:t>OFFSET m</a:t>
            </a:r>
            <a:br>
              <a:rPr lang="en" dirty="0"/>
            </a:br>
            <a:r>
              <a:rPr lang="en" dirty="0"/>
              <a:t>“Start with the m</a:t>
            </a:r>
            <a:r>
              <a:rPr lang="en" baseline="30000" dirty="0"/>
              <a:t>th</a:t>
            </a:r>
            <a:r>
              <a:rPr lang="en" dirty="0"/>
              <a:t> record”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Thus, for later pages you will be running this query multiple times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BUT! The DB can optimize between calls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Keep its “plan” for getting the data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Anticipate you might need more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Performance note: these are your friend</a:t>
            </a:r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4832400" y="1344705"/>
            <a:ext cx="3999900" cy="3224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SELECT first_name FROM people 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LIMIT 10 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OFFSET 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“Return records 6-16”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SELECT first_name FROM people 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LIMIT 1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	“Return only the first one you find”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BY 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00" y="1335741"/>
            <a:ext cx="3999900" cy="3233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By default, the order of records from a SELECT is unpredictable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NOT necessarily the order it was inserted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Don’t ever assume order without ORDER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Can be a headache for unit testing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Sort the records from SELECT according to the given column ascending or descending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Comparison algorithm is determined by the column type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e.g.  integers, time w/locale, strings, etc.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Performance note </a:t>
            </a:r>
            <a:r>
              <a:rPr lang="en" sz="900" dirty="0"/>
              <a:t>(will discuss in depth later)</a:t>
            </a:r>
            <a:endParaRPr sz="9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Sorting is slow. No matter who’s doing it.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BUT sorting is often fastest in the DB than in your client for various reasons</a:t>
            </a:r>
            <a:endParaRPr dirty="0"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2"/>
          </p:nvPr>
        </p:nvSpPr>
        <p:spPr>
          <a:xfrm>
            <a:off x="4832400" y="1335739"/>
            <a:ext cx="3999900" cy="3233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SELECT first_name FROM people </a:t>
            </a:r>
            <a:b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  ORDER BY ssn ASC </a:t>
            </a:r>
            <a:endParaRPr sz="1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SELECT first_name FROM people </a:t>
            </a:r>
            <a:b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300" b="1" dirty="0">
                <a:latin typeface="Courier New"/>
                <a:ea typeface="Courier New"/>
                <a:cs typeface="Courier New"/>
                <a:sym typeface="Courier New"/>
              </a:rPr>
              <a:t>  ORDER BY ssn ASC, last_name DESC </a:t>
            </a:r>
            <a:endParaRPr sz="13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34A6-355E-4734-BB20-CFD0A4E2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D9155-9A20-47CC-A60F-1DC750080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03229"/>
            <a:ext cx="3999900" cy="3165645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Counting</a:t>
            </a:r>
          </a:p>
          <a:p>
            <a:r>
              <a:rPr lang="en-US" dirty="0"/>
              <a:t>COUNT</a:t>
            </a:r>
          </a:p>
          <a:p>
            <a:endParaRPr lang="en-US" dirty="0"/>
          </a:p>
          <a:p>
            <a:endParaRPr lang="en-US" dirty="0"/>
          </a:p>
          <a:p>
            <a:pPr marL="139700" indent="0">
              <a:buNone/>
            </a:pPr>
            <a:r>
              <a:rPr lang="en-US"/>
              <a:t>SELECT </a:t>
            </a:r>
            <a:r>
              <a:rPr lang="en-US" dirty="0"/>
              <a:t>COUNT (*) FROM people;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1879D-97B1-4731-AB2A-B644895F8AA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454989"/>
            <a:ext cx="3999900" cy="3113886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Simple math …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SUM</a:t>
            </a:r>
          </a:p>
          <a:p>
            <a:r>
              <a:rPr lang="en-US" dirty="0"/>
              <a:t>AVG</a:t>
            </a:r>
          </a:p>
          <a:p>
            <a:endParaRPr lang="en-US" dirty="0"/>
          </a:p>
          <a:p>
            <a:endParaRPr lang="en-US" dirty="0"/>
          </a:p>
          <a:p>
            <a:pPr marL="13970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SUM(rate)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employees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AVG(rate)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employees;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4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Expectations for DB project</a:t>
            </a:r>
            <a:endParaRPr dirty="0"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429871"/>
            <a:ext cx="8520600" cy="3139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Go to course website: 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endParaRPr lang="en" sz="1100" u="sng" dirty="0">
              <a:solidFill>
                <a:schemeClr val="hlink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endParaRPr lang="en" sz="1100" u="sng" dirty="0">
              <a:solidFill>
                <a:schemeClr val="hlink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	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D3174-33C2-42BF-A6C8-B5552A5DB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9" y="2278328"/>
            <a:ext cx="9144000" cy="7321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00BC364-F166-44E5-989B-E15FC14371B3}"/>
              </a:ext>
            </a:extLst>
          </p:cNvPr>
          <p:cNvSpPr/>
          <p:nvPr/>
        </p:nvSpPr>
        <p:spPr>
          <a:xfrm>
            <a:off x="3418114" y="2358064"/>
            <a:ext cx="1068081" cy="572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E74CBA-FBAA-4DD9-BD1E-DF2C62628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456" y="2271228"/>
            <a:ext cx="1047750" cy="1971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10F1F0-A8BA-42AA-ACB0-9FE920289524}"/>
              </a:ext>
            </a:extLst>
          </p:cNvPr>
          <p:cNvSpPr/>
          <p:nvPr/>
        </p:nvSpPr>
        <p:spPr>
          <a:xfrm>
            <a:off x="6043420" y="2358064"/>
            <a:ext cx="1068081" cy="572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Databases? Persistence &amp; Ease of Access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Relational databases have been the primary way of persisting </a:t>
            </a:r>
            <a:r>
              <a:rPr lang="en-US" sz="1700" dirty="0">
                <a:solidFill>
                  <a:schemeClr val="dk1"/>
                </a:solidFill>
              </a:rPr>
              <a:t>and organizing data since the early days of computing [ref: Edgar Codd 1923 – 2003]</a:t>
            </a:r>
            <a:endParaRPr sz="1700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Ubiquitous in web stacks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Embedded in desktop applications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Backing for both monolithic and microservices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Advantages</a:t>
            </a:r>
            <a:endParaRPr sz="17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SQL is a very expressive language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Concurrency is a first-class citizen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ACID compliance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Can be </a:t>
            </a:r>
            <a:r>
              <a:rPr lang="en" sz="1500" i="1" dirty="0">
                <a:solidFill>
                  <a:schemeClr val="dk1"/>
                </a:solidFill>
              </a:rPr>
              <a:t>very </a:t>
            </a:r>
            <a:r>
              <a:rPr lang="en" sz="1500" dirty="0">
                <a:solidFill>
                  <a:schemeClr val="dk1"/>
                </a:solidFill>
              </a:rPr>
              <a:t>fast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Disadvantages:</a:t>
            </a:r>
            <a:endParaRPr sz="17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They take some learning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Need to have pre-defined schemas. [But our dev processes support that]</a:t>
            </a: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ACID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275842" y="121971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Persistence storage systems are be </a:t>
            </a:r>
            <a:r>
              <a:rPr lang="en" sz="1600" i="1" dirty="0">
                <a:solidFill>
                  <a:schemeClr val="dk1"/>
                </a:solidFill>
              </a:rPr>
              <a:t>transactional</a:t>
            </a:r>
            <a:endParaRPr sz="1600" i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Key set of properties of transactional databases: ACID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Atomicity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Consistency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Isolation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Durability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Atomicity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Every transaction cannot be divided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Aborted transactions simply don’t happen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If one part of the transaction fails, entire transaction fails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Consistency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Every transaction will keep the database in a valid state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No transaction should “corrupt” the database 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Every constraint imposed on the system is always respected</a:t>
            </a:r>
            <a:endParaRPr sz="2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AC</a:t>
            </a:r>
            <a:r>
              <a:rPr lang="en-US" sz="4800" dirty="0"/>
              <a:t>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213088" y="137659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Isolation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Transactions should not collide with one another</a:t>
            </a:r>
            <a:endParaRPr sz="17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Every transaction executed in parallel should result in a system state that would have been the same if executed sequentially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Durability</a:t>
            </a:r>
            <a:endParaRPr sz="21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When a transaction is committed, the data should persist</a:t>
            </a:r>
            <a:endParaRPr sz="17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Protection against power loss, crashes, etc.</a:t>
            </a:r>
            <a:endParaRPr sz="17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700" dirty="0">
                <a:solidFill>
                  <a:schemeClr val="dk1"/>
                </a:solidFill>
              </a:rPr>
              <a:t>e.g. Everything must be committed to disk after a transaction (non-volatile memory)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Is this a valid question: Are flat CSV files ACID-compliant?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Postgres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465729"/>
            <a:ext cx="8520600" cy="3103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Top 4 DBMS’s in the world: Oracle, MS SQL Server, MySQL, PostgreSQL. (Honorable mention: SQLite)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Supports HUGE databases - millions of rows. Scales well.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FAST. </a:t>
            </a:r>
            <a:r>
              <a:rPr lang="en" sz="1400" dirty="0">
                <a:solidFill>
                  <a:schemeClr val="dk1"/>
                </a:solidFill>
              </a:rPr>
              <a:t>And tells you why it’s not fast when it’s not.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Supports many different persistence models: relational and non-relational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Why did we choose it this for class?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It’s a real, industrial-strength system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It was used last year </a:t>
            </a:r>
            <a:r>
              <a:rPr lang="en" sz="1600" dirty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Good documentation (Same as other ‘at scale’ SQL systems, SQL Server, MySQL, …)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Terminology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407970"/>
            <a:ext cx="8520600" cy="3218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Field</a:t>
            </a:r>
            <a:r>
              <a:rPr lang="en" sz="2000" dirty="0">
                <a:solidFill>
                  <a:schemeClr val="dk1"/>
                </a:solidFill>
              </a:rPr>
              <a:t>: the “smallest” item of stored data, akin to a “cell” in a spreadsheet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Record</a:t>
            </a:r>
            <a:r>
              <a:rPr lang="en" sz="2000" dirty="0">
                <a:solidFill>
                  <a:schemeClr val="dk1"/>
                </a:solidFill>
              </a:rPr>
              <a:t>, or Row: group of related fields and associated values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Columns</a:t>
            </a:r>
            <a:r>
              <a:rPr lang="en" sz="2000" dirty="0">
                <a:solidFill>
                  <a:schemeClr val="dk1"/>
                </a:solidFill>
              </a:rPr>
              <a:t>:  the fields of all records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Primary Key</a:t>
            </a:r>
            <a:r>
              <a:rPr lang="en" sz="2000" dirty="0">
                <a:solidFill>
                  <a:schemeClr val="dk1"/>
                </a:solidFill>
              </a:rPr>
              <a:t>: a column where the field is a unique identifier for a row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Table</a:t>
            </a:r>
            <a:r>
              <a:rPr lang="en" sz="2000" dirty="0">
                <a:solidFill>
                  <a:schemeClr val="dk1"/>
                </a:solidFill>
              </a:rPr>
              <a:t>: collection of records that are frequently categorized for given purpose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Database</a:t>
            </a:r>
            <a:r>
              <a:rPr lang="en" sz="2000" dirty="0">
                <a:solidFill>
                  <a:schemeClr val="dk1"/>
                </a:solidFill>
              </a:rPr>
              <a:t>: a collection of related tables, </a:t>
            </a:r>
            <a:r>
              <a:rPr lang="en" sz="1600" dirty="0">
                <a:solidFill>
                  <a:schemeClr val="dk1"/>
                </a:solidFill>
              </a:rPr>
              <a:t>and other things like indexes, stored procedures, triggers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Schema</a:t>
            </a:r>
            <a:r>
              <a:rPr lang="en" sz="2000" dirty="0">
                <a:solidFill>
                  <a:schemeClr val="dk1"/>
                </a:solidFill>
              </a:rPr>
              <a:t>: detailed specification of a database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Database Management System (DBMS)</a:t>
            </a:r>
            <a:r>
              <a:rPr lang="en" sz="2000" dirty="0">
                <a:solidFill>
                  <a:schemeClr val="dk1"/>
                </a:solidFill>
              </a:rPr>
              <a:t>: a system providing control over definition, access and manipulation of the information stored in the database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graphicFrame>
        <p:nvGraphicFramePr>
          <p:cNvPr id="91" name="Google Shape;91;p19"/>
          <p:cNvGraphicFramePr/>
          <p:nvPr/>
        </p:nvGraphicFramePr>
        <p:xfrm>
          <a:off x="827275" y="1468150"/>
          <a:ext cx="7239000" cy="1165770"/>
        </p:xfrm>
        <a:graphic>
          <a:graphicData uri="http://schemas.openxmlformats.org/drawingml/2006/table">
            <a:tbl>
              <a:tblPr>
                <a:noFill/>
                <a:tableStyleId>{ED0D17FA-3231-45BC-9EFB-BF00DEA408D2}</a:tableStyleId>
              </a:tblPr>
              <a:tblGrid>
                <a:gridCol w="67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ID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first_name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last_name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SSN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John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123-45-6789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Larry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000-00-0001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" name="Google Shape;92;p19"/>
          <p:cNvSpPr/>
          <p:nvPr/>
        </p:nvSpPr>
        <p:spPr>
          <a:xfrm>
            <a:off x="1506000" y="1846075"/>
            <a:ext cx="2940900" cy="410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1615300" y="1038938"/>
            <a:ext cx="607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Field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94" name="Google Shape;94;p19"/>
          <p:cNvCxnSpPr/>
          <p:nvPr/>
        </p:nvCxnSpPr>
        <p:spPr>
          <a:xfrm>
            <a:off x="2016100" y="1354200"/>
            <a:ext cx="443400" cy="479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9"/>
          <p:cNvSpPr/>
          <p:nvPr/>
        </p:nvSpPr>
        <p:spPr>
          <a:xfrm>
            <a:off x="6286775" y="1468213"/>
            <a:ext cx="1809900" cy="118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5047975" y="680125"/>
            <a:ext cx="1747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Column, Attribute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97" name="Google Shape;97;p19"/>
          <p:cNvCxnSpPr/>
          <p:nvPr/>
        </p:nvCxnSpPr>
        <p:spPr>
          <a:xfrm>
            <a:off x="6514600" y="1003100"/>
            <a:ext cx="443400" cy="479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9"/>
          <p:cNvSpPr txBox="1"/>
          <p:nvPr/>
        </p:nvSpPr>
        <p:spPr>
          <a:xfrm>
            <a:off x="55225" y="899850"/>
            <a:ext cx="1299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Primary Key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99" name="Google Shape;99;p19"/>
          <p:cNvCxnSpPr/>
          <p:nvPr/>
        </p:nvCxnSpPr>
        <p:spPr>
          <a:xfrm>
            <a:off x="552600" y="1184150"/>
            <a:ext cx="498600" cy="468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9"/>
          <p:cNvSpPr/>
          <p:nvPr/>
        </p:nvSpPr>
        <p:spPr>
          <a:xfrm>
            <a:off x="1051200" y="1549100"/>
            <a:ext cx="242400" cy="254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910825" y="3480725"/>
            <a:ext cx="13725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Row, Record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02" name="Google Shape;102;p19"/>
          <p:cNvCxnSpPr/>
          <p:nvPr/>
        </p:nvCxnSpPr>
        <p:spPr>
          <a:xfrm rot="10800000">
            <a:off x="704800" y="2256750"/>
            <a:ext cx="5700" cy="415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9"/>
          <p:cNvCxnSpPr/>
          <p:nvPr/>
        </p:nvCxnSpPr>
        <p:spPr>
          <a:xfrm rot="10800000">
            <a:off x="707625" y="2735575"/>
            <a:ext cx="768600" cy="76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9"/>
          <p:cNvCxnSpPr/>
          <p:nvPr/>
        </p:nvCxnSpPr>
        <p:spPr>
          <a:xfrm>
            <a:off x="595825" y="2256775"/>
            <a:ext cx="217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595814" y="2652977"/>
            <a:ext cx="217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database terminology you will encounter...</a:t>
            </a:r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59214" y="1282075"/>
            <a:ext cx="258569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Query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Client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Index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Transactions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Commit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Foreign keys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Primary keys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Inner Join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B-Trees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Hash tables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Sequences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Constraints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Stored procedures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011245" y="1349419"/>
            <a:ext cx="264996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Outer join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Grouping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Aggregate functions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Views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Triggers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Constraints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" name="Google Shape;112;p20">
            <a:extLst>
              <a:ext uri="{FF2B5EF4-FFF2-40B4-BE49-F238E27FC236}">
                <a16:creationId xmlns:a16="http://schemas.microsoft.com/office/drawing/2014/main" id="{EF683FA7-CD3B-4B4A-90AA-46E4824438BD}"/>
              </a:ext>
            </a:extLst>
          </p:cNvPr>
          <p:cNvSpPr txBox="1"/>
          <p:nvPr/>
        </p:nvSpPr>
        <p:spPr>
          <a:xfrm>
            <a:off x="5893153" y="1461478"/>
            <a:ext cx="2976798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Uniqueness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Distributions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Journaling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Parse trees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Logical query plan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Triggers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Partition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F605-DDE3-6A57-3E4E-4061541D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A9904-4887-5DCC-FC2A-91280EBA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16953"/>
            <a:ext cx="8520600" cy="3051922"/>
          </a:xfrm>
        </p:spPr>
        <p:txBody>
          <a:bodyPr/>
          <a:lstStyle/>
          <a:p>
            <a:r>
              <a:rPr lang="en-US" dirty="0"/>
              <a:t>Normalization</a:t>
            </a:r>
          </a:p>
          <a:p>
            <a:pPr lvl="1"/>
            <a:r>
              <a:rPr lang="en-US" dirty="0"/>
              <a:t>Creating a well designed set of connected tables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ETL</a:t>
            </a:r>
          </a:p>
          <a:p>
            <a:pPr lvl="1"/>
            <a:r>
              <a:rPr lang="en-US" dirty="0"/>
              <a:t>Extract</a:t>
            </a:r>
          </a:p>
          <a:p>
            <a:pPr lvl="1"/>
            <a:r>
              <a:rPr lang="en-US" dirty="0"/>
              <a:t>Transform</a:t>
            </a:r>
          </a:p>
          <a:p>
            <a:pPr lvl="1"/>
            <a:r>
              <a:rPr lang="en-US" dirty="0"/>
              <a:t>Load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/>
              <a:t>More of both of these later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736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1339</Words>
  <Application>Microsoft Office PowerPoint</Application>
  <PresentationFormat>On-screen Show (16:9)</PresentationFormat>
  <Paragraphs>237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Courier New</vt:lpstr>
      <vt:lpstr>Roboto Mono Medium</vt:lpstr>
      <vt:lpstr>Calibri Light</vt:lpstr>
      <vt:lpstr>Arial</vt:lpstr>
      <vt:lpstr>Consolas</vt:lpstr>
      <vt:lpstr>Calibri</vt:lpstr>
      <vt:lpstr>Retrospect</vt:lpstr>
      <vt:lpstr>Intro to Relational Databases</vt:lpstr>
      <vt:lpstr>Why Databases? Persistence &amp; Ease of Access</vt:lpstr>
      <vt:lpstr>ACID</vt:lpstr>
      <vt:lpstr>ACID </vt:lpstr>
      <vt:lpstr>About Postgres</vt:lpstr>
      <vt:lpstr>Database Terminology</vt:lpstr>
      <vt:lpstr>Terminology</vt:lpstr>
      <vt:lpstr>More database terminology you will encounter...</vt:lpstr>
      <vt:lpstr>DB Concepts</vt:lpstr>
      <vt:lpstr>Column Types in Postgres</vt:lpstr>
      <vt:lpstr>Useful commands in psql</vt:lpstr>
      <vt:lpstr>CREATE, DROP</vt:lpstr>
      <vt:lpstr>INSERT</vt:lpstr>
      <vt:lpstr>SELECT and WHERE</vt:lpstr>
      <vt:lpstr>LIMIT &amp; OFFSET</vt:lpstr>
      <vt:lpstr>ORDER BY </vt:lpstr>
      <vt:lpstr>Calculations …</vt:lpstr>
      <vt:lpstr>Expectations for DB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Relational Databases</dc:title>
  <cp:lastModifiedBy>Kal Rabb</cp:lastModifiedBy>
  <cp:revision>14</cp:revision>
  <dcterms:modified xsi:type="dcterms:W3CDTF">2023-05-30T19:46:28Z</dcterms:modified>
</cp:coreProperties>
</file>