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12"/>
      <p:bold r:id="rId13"/>
      <p:italic r:id="rId14"/>
      <p:boldItalic r:id="rId15"/>
    </p:embeddedFont>
    <p:embeddedFont>
      <p:font typeface="Roboto Mono Medium" panose="00000009000000000000" pitchFamily="49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42246-6FA6-4399-B717-E8B6A27DF705}" v="1" dt="2024-09-30T23:11:03.134"/>
  </p1510:revLst>
</p1510:revInfo>
</file>

<file path=ppt/tableStyles.xml><?xml version="1.0" encoding="utf-8"?>
<a:tblStyleLst xmlns:a="http://schemas.openxmlformats.org/drawingml/2006/main" def="{62F3E269-86C2-4E46-BA65-29D3C9574999}">
  <a:tblStyle styleId="{62F3E269-86C2-4E46-BA65-29D3C95749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40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9E4DCCA6-EA33-48B3-9180-150141B10CAF}"/>
    <pc:docChg chg="custSel modSld">
      <pc:chgData name="Kal Rabb" userId="3edf06299a4717ec" providerId="LiveId" clId="{9E4DCCA6-EA33-48B3-9180-150141B10CAF}" dt="2020-07-20T23:54:43.847" v="128" actId="948"/>
      <pc:docMkLst>
        <pc:docMk/>
      </pc:docMkLst>
      <pc:sldChg chg="modSp mod">
        <pc:chgData name="Kal Rabb" userId="3edf06299a4717ec" providerId="LiveId" clId="{9E4DCCA6-EA33-48B3-9180-150141B10CAF}" dt="2020-07-19T16:48:42.057" v="24" actId="20577"/>
        <pc:sldMkLst>
          <pc:docMk/>
          <pc:sldMk cId="0" sldId="262"/>
        </pc:sldMkLst>
        <pc:spChg chg="mod">
          <ac:chgData name="Kal Rabb" userId="3edf06299a4717ec" providerId="LiveId" clId="{9E4DCCA6-EA33-48B3-9180-150141B10CAF}" dt="2020-07-19T16:48:42.057" v="24" actId="20577"/>
          <ac:spMkLst>
            <pc:docMk/>
            <pc:sldMk cId="0" sldId="262"/>
            <ac:spMk id="92" creationId="{00000000-0000-0000-0000-000000000000}"/>
          </ac:spMkLst>
        </pc:spChg>
      </pc:sldChg>
      <pc:sldChg chg="modSp mod">
        <pc:chgData name="Kal Rabb" userId="3edf06299a4717ec" providerId="LiveId" clId="{9E4DCCA6-EA33-48B3-9180-150141B10CAF}" dt="2020-07-20T23:54:43.847" v="128" actId="948"/>
        <pc:sldMkLst>
          <pc:docMk/>
          <pc:sldMk cId="0" sldId="263"/>
        </pc:sldMkLst>
        <pc:spChg chg="mod">
          <ac:chgData name="Kal Rabb" userId="3edf06299a4717ec" providerId="LiveId" clId="{9E4DCCA6-EA33-48B3-9180-150141B10CAF}" dt="2020-07-20T23:54:43.847" v="128" actId="948"/>
          <ac:spMkLst>
            <pc:docMk/>
            <pc:sldMk cId="0" sldId="263"/>
            <ac:spMk id="99" creationId="{00000000-0000-0000-0000-000000000000}"/>
          </ac:spMkLst>
        </pc:spChg>
      </pc:sldChg>
    </pc:docChg>
  </pc:docChgLst>
  <pc:docChgLst>
    <pc:chgData name="Kal Rabb" userId="3edf06299a4717ec" providerId="LiveId" clId="{28CBEEB7-5CCC-489D-B87D-738D0F10F0A0}"/>
    <pc:docChg chg="undo custSel modSld">
      <pc:chgData name="Kal Rabb" userId="3edf06299a4717ec" providerId="LiveId" clId="{28CBEEB7-5CCC-489D-B87D-738D0F10F0A0}" dt="2020-09-02T12:46:46.174" v="428" actId="20577"/>
      <pc:docMkLst>
        <pc:docMk/>
      </pc:docMkLst>
      <pc:sldChg chg="modSp modNotes">
        <pc:chgData name="Kal Rabb" userId="3edf06299a4717ec" providerId="LiveId" clId="{28CBEEB7-5CCC-489D-B87D-738D0F10F0A0}" dt="2020-09-02T12:33:32.817" v="2"/>
        <pc:sldMkLst>
          <pc:docMk/>
          <pc:sldMk cId="0" sldId="256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6"/>
            <ac:spMk id="55" creationId="{00000000-0000-0000-0000-000000000000}"/>
          </ac:spMkLst>
        </pc:spChg>
      </pc:sldChg>
      <pc:sldChg chg="modSp mod">
        <pc:chgData name="Kal Rabb" userId="3edf06299a4717ec" providerId="LiveId" clId="{28CBEEB7-5CCC-489D-B87D-738D0F10F0A0}" dt="2020-09-02T12:33:39.578" v="3" actId="1076"/>
        <pc:sldMkLst>
          <pc:docMk/>
          <pc:sldMk cId="0" sldId="257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7"/>
            <ac:spMk id="61" creationId="{00000000-0000-0000-0000-000000000000}"/>
          </ac:spMkLst>
        </pc:spChg>
        <pc:graphicFrameChg chg="mod">
          <ac:chgData name="Kal Rabb" userId="3edf06299a4717ec" providerId="LiveId" clId="{28CBEEB7-5CCC-489D-B87D-738D0F10F0A0}" dt="2020-09-02T12:33:39.578" v="3" actId="1076"/>
          <ac:graphicFrameMkLst>
            <pc:docMk/>
            <pc:sldMk cId="0" sldId="257"/>
            <ac:graphicFrameMk id="62" creationId="{00000000-0000-0000-0000-000000000000}"/>
          </ac:graphicFrameMkLst>
        </pc:graphicFrameChg>
      </pc:sldChg>
      <pc:sldChg chg="modSp mod modNotes">
        <pc:chgData name="Kal Rabb" userId="3edf06299a4717ec" providerId="LiveId" clId="{28CBEEB7-5CCC-489D-B87D-738D0F10F0A0}" dt="2020-09-02T12:33:48.170" v="4" actId="14100"/>
        <pc:sldMkLst>
          <pc:docMk/>
          <pc:sldMk cId="0" sldId="258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8"/>
            <ac:spMk id="67" creationId="{00000000-0000-0000-0000-000000000000}"/>
          </ac:spMkLst>
        </pc:spChg>
        <pc:spChg chg="mod">
          <ac:chgData name="Kal Rabb" userId="3edf06299a4717ec" providerId="LiveId" clId="{28CBEEB7-5CCC-489D-B87D-738D0F10F0A0}" dt="2020-09-02T12:33:48.170" v="4" actId="14100"/>
          <ac:spMkLst>
            <pc:docMk/>
            <pc:sldMk cId="0" sldId="258"/>
            <ac:spMk id="68" creationId="{00000000-0000-0000-0000-000000000000}"/>
          </ac:spMkLst>
        </pc:spChg>
      </pc:sldChg>
      <pc:sldChg chg="modSp mod modNotes">
        <pc:chgData name="Kal Rabb" userId="3edf06299a4717ec" providerId="LiveId" clId="{28CBEEB7-5CCC-489D-B87D-738D0F10F0A0}" dt="2020-09-02T12:37:33.500" v="222" actId="6549"/>
        <pc:sldMkLst>
          <pc:docMk/>
          <pc:sldMk cId="0" sldId="259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59"/>
            <ac:spMk id="73" creationId="{00000000-0000-0000-0000-000000000000}"/>
          </ac:spMkLst>
        </pc:spChg>
        <pc:spChg chg="mod">
          <ac:chgData name="Kal Rabb" userId="3edf06299a4717ec" providerId="LiveId" clId="{28CBEEB7-5CCC-489D-B87D-738D0F10F0A0}" dt="2020-09-02T12:37:33.500" v="222" actId="6549"/>
          <ac:spMkLst>
            <pc:docMk/>
            <pc:sldMk cId="0" sldId="259"/>
            <ac:spMk id="74" creationId="{00000000-0000-0000-0000-000000000000}"/>
          </ac:spMkLst>
        </pc:spChg>
      </pc:sldChg>
      <pc:sldChg chg="modSp mod modNotes">
        <pc:chgData name="Kal Rabb" userId="3edf06299a4717ec" providerId="LiveId" clId="{28CBEEB7-5CCC-489D-B87D-738D0F10F0A0}" dt="2020-09-02T12:37:58.787" v="265" actId="20577"/>
        <pc:sldMkLst>
          <pc:docMk/>
          <pc:sldMk cId="0" sldId="260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0"/>
            <ac:spMk id="79" creationId="{00000000-0000-0000-0000-000000000000}"/>
          </ac:spMkLst>
        </pc:spChg>
        <pc:spChg chg="mod">
          <ac:chgData name="Kal Rabb" userId="3edf06299a4717ec" providerId="LiveId" clId="{28CBEEB7-5CCC-489D-B87D-738D0F10F0A0}" dt="2020-09-02T12:37:58.787" v="265" actId="20577"/>
          <ac:spMkLst>
            <pc:docMk/>
            <pc:sldMk cId="0" sldId="260"/>
            <ac:spMk id="80" creationId="{00000000-0000-0000-0000-000000000000}"/>
          </ac:spMkLst>
        </pc:spChg>
      </pc:sldChg>
      <pc:sldChg chg="modSp mod modNotes">
        <pc:chgData name="Kal Rabb" userId="3edf06299a4717ec" providerId="LiveId" clId="{28CBEEB7-5CCC-489D-B87D-738D0F10F0A0}" dt="2020-09-02T12:38:25.889" v="269" actId="20577"/>
        <pc:sldMkLst>
          <pc:docMk/>
          <pc:sldMk cId="0" sldId="261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1"/>
            <ac:spMk id="85" creationId="{00000000-0000-0000-0000-000000000000}"/>
          </ac:spMkLst>
        </pc:spChg>
        <pc:spChg chg="mod">
          <ac:chgData name="Kal Rabb" userId="3edf06299a4717ec" providerId="LiveId" clId="{28CBEEB7-5CCC-489D-B87D-738D0F10F0A0}" dt="2020-09-02T12:38:25.889" v="269" actId="20577"/>
          <ac:spMkLst>
            <pc:docMk/>
            <pc:sldMk cId="0" sldId="261"/>
            <ac:spMk id="86" creationId="{00000000-0000-0000-0000-000000000000}"/>
          </ac:spMkLst>
        </pc:spChg>
        <pc:spChg chg="mod">
          <ac:chgData name="Kal Rabb" userId="3edf06299a4717ec" providerId="LiveId" clId="{28CBEEB7-5CCC-489D-B87D-738D0F10F0A0}" dt="2020-09-02T12:38:12.014" v="267" actId="14100"/>
          <ac:spMkLst>
            <pc:docMk/>
            <pc:sldMk cId="0" sldId="261"/>
            <ac:spMk id="87" creationId="{00000000-0000-0000-0000-000000000000}"/>
          </ac:spMkLst>
        </pc:spChg>
      </pc:sldChg>
      <pc:sldChg chg="modSp mod">
        <pc:chgData name="Kal Rabb" userId="3edf06299a4717ec" providerId="LiveId" clId="{28CBEEB7-5CCC-489D-B87D-738D0F10F0A0}" dt="2020-09-02T12:45:49.844" v="392" actId="313"/>
        <pc:sldMkLst>
          <pc:docMk/>
          <pc:sldMk cId="0" sldId="262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2"/>
            <ac:spMk id="92" creationId="{00000000-0000-0000-0000-000000000000}"/>
          </ac:spMkLst>
        </pc:spChg>
        <pc:spChg chg="mod">
          <ac:chgData name="Kal Rabb" userId="3edf06299a4717ec" providerId="LiveId" clId="{28CBEEB7-5CCC-489D-B87D-738D0F10F0A0}" dt="2020-09-02T12:45:49.844" v="392" actId="313"/>
          <ac:spMkLst>
            <pc:docMk/>
            <pc:sldMk cId="0" sldId="262"/>
            <ac:spMk id="93" creationId="{00000000-0000-0000-0000-000000000000}"/>
          </ac:spMkLst>
        </pc:spChg>
      </pc:sldChg>
      <pc:sldChg chg="modSp mod">
        <pc:chgData name="Kal Rabb" userId="3edf06299a4717ec" providerId="LiveId" clId="{28CBEEB7-5CCC-489D-B87D-738D0F10F0A0}" dt="2020-09-02T12:46:46.174" v="428" actId="20577"/>
        <pc:sldMkLst>
          <pc:docMk/>
          <pc:sldMk cId="0" sldId="263"/>
        </pc:sldMkLst>
        <pc:spChg chg="mod">
          <ac:chgData name="Kal Rabb" userId="3edf06299a4717ec" providerId="LiveId" clId="{28CBEEB7-5CCC-489D-B87D-738D0F10F0A0}" dt="2020-09-02T12:33:32.817" v="2"/>
          <ac:spMkLst>
            <pc:docMk/>
            <pc:sldMk cId="0" sldId="263"/>
            <ac:spMk id="98" creationId="{00000000-0000-0000-0000-000000000000}"/>
          </ac:spMkLst>
        </pc:spChg>
        <pc:spChg chg="mod">
          <ac:chgData name="Kal Rabb" userId="3edf06299a4717ec" providerId="LiveId" clId="{28CBEEB7-5CCC-489D-B87D-738D0F10F0A0}" dt="2020-09-02T12:46:46.174" v="428" actId="20577"/>
          <ac:spMkLst>
            <pc:docMk/>
            <pc:sldMk cId="0" sldId="263"/>
            <ac:spMk id="99" creationId="{00000000-0000-0000-0000-000000000000}"/>
          </ac:spMkLst>
        </pc:spChg>
      </pc:sldChg>
    </pc:docChg>
  </pc:docChgLst>
  <pc:docChgLst>
    <pc:chgData name="Kal Rabb" userId="3edf06299a4717ec" providerId="LiveId" clId="{62A42246-6FA6-4399-B717-E8B6A27DF705}"/>
    <pc:docChg chg="undo custSel addSld modSld">
      <pc:chgData name="Kal Rabb" userId="3edf06299a4717ec" providerId="LiveId" clId="{62A42246-6FA6-4399-B717-E8B6A27DF705}" dt="2024-09-30T23:14:40.342" v="366" actId="20577"/>
      <pc:docMkLst>
        <pc:docMk/>
      </pc:docMkLst>
      <pc:sldChg chg="addSp delSp modSp mod">
        <pc:chgData name="Kal Rabb" userId="3edf06299a4717ec" providerId="LiveId" clId="{62A42246-6FA6-4399-B717-E8B6A27DF705}" dt="2024-09-30T23:12:31.269" v="176" actId="478"/>
        <pc:sldMkLst>
          <pc:docMk/>
          <pc:sldMk cId="0" sldId="259"/>
        </pc:sldMkLst>
        <pc:spChg chg="add del mod">
          <ac:chgData name="Kal Rabb" userId="3edf06299a4717ec" providerId="LiveId" clId="{62A42246-6FA6-4399-B717-E8B6A27DF705}" dt="2024-09-30T23:12:31.269" v="176" actId="478"/>
          <ac:spMkLst>
            <pc:docMk/>
            <pc:sldMk cId="0" sldId="259"/>
            <ac:spMk id="2" creationId="{52DF389B-1ED1-E325-97CD-B666662E4FAF}"/>
          </ac:spMkLst>
        </pc:spChg>
      </pc:sldChg>
      <pc:sldChg chg="addSp delSp modSp add mod">
        <pc:chgData name="Kal Rabb" userId="3edf06299a4717ec" providerId="LiveId" clId="{62A42246-6FA6-4399-B717-E8B6A27DF705}" dt="2024-09-30T23:14:40.342" v="366" actId="20577"/>
        <pc:sldMkLst>
          <pc:docMk/>
          <pc:sldMk cId="2711088028" sldId="264"/>
        </pc:sldMkLst>
        <pc:spChg chg="mod">
          <ac:chgData name="Kal Rabb" userId="3edf06299a4717ec" providerId="LiveId" clId="{62A42246-6FA6-4399-B717-E8B6A27DF705}" dt="2024-09-30T23:14:40.342" v="366" actId="20577"/>
          <ac:spMkLst>
            <pc:docMk/>
            <pc:sldMk cId="2711088028" sldId="264"/>
            <ac:spMk id="2" creationId="{52DF389B-1ED1-E325-97CD-B666662E4FAF}"/>
          </ac:spMkLst>
        </pc:spChg>
        <pc:spChg chg="add del mod">
          <ac:chgData name="Kal Rabb" userId="3edf06299a4717ec" providerId="LiveId" clId="{62A42246-6FA6-4399-B717-E8B6A27DF705}" dt="2024-09-30T23:12:39.525" v="178" actId="478"/>
          <ac:spMkLst>
            <pc:docMk/>
            <pc:sldMk cId="2711088028" sldId="264"/>
            <ac:spMk id="4" creationId="{504A877B-41D2-53A7-65CA-9A54E67B3807}"/>
          </ac:spMkLst>
        </pc:spChg>
        <pc:spChg chg="mod">
          <ac:chgData name="Kal Rabb" userId="3edf06299a4717ec" providerId="LiveId" clId="{62A42246-6FA6-4399-B717-E8B6A27DF705}" dt="2024-09-30T23:14:06.585" v="361" actId="20577"/>
          <ac:spMkLst>
            <pc:docMk/>
            <pc:sldMk cId="2711088028" sldId="264"/>
            <ac:spMk id="73" creationId="{00000000-0000-0000-0000-000000000000}"/>
          </ac:spMkLst>
        </pc:spChg>
        <pc:spChg chg="del">
          <ac:chgData name="Kal Rabb" userId="3edf06299a4717ec" providerId="LiveId" clId="{62A42246-6FA6-4399-B717-E8B6A27DF705}" dt="2024-09-30T23:12:36.435" v="177" actId="478"/>
          <ac:spMkLst>
            <pc:docMk/>
            <pc:sldMk cId="2711088028" sldId="264"/>
            <ac:spMk id="7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00d61a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00d61a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e00d61a1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e00d61a1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e00d61a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e00d61a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e00d61a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e00d61a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4826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e00d61a1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e00d61a1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e00d61a1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e00d61a1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e00d61a1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e00d61a1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0e12d8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0e12d8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2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677672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132205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3599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43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435113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9495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9439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304628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195244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0680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65998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082022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32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CRUD Operations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 344 Web Engineering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Create, Read, Update, [Delete|Deactivate]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are the most common operations on any persistent system no matter the implementation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comprehensive - just baseline operations. DB ops not included: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Schema creation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More complex querying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“Upsert”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more...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SQL, these map to: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 	→	</a:t>
            </a:r>
            <a:r>
              <a:rPr lang="en">
                <a:latin typeface="Roboto Mono Medium"/>
                <a:ea typeface="Roboto Mono Medium"/>
                <a:cs typeface="Roboto Mono Medium"/>
                <a:sym typeface="Roboto Mono Medium"/>
              </a:rPr>
              <a:t>INSERT</a:t>
            </a:r>
            <a:r>
              <a:rPr lang="en"/>
              <a:t> statements, i.e. add a new row/record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Read 	→	</a:t>
            </a:r>
            <a:r>
              <a:rPr lang="en">
                <a:latin typeface="Roboto Mono Medium"/>
                <a:ea typeface="Roboto Mono Medium"/>
                <a:cs typeface="Roboto Mono Medium"/>
                <a:sym typeface="Roboto Mono Medium"/>
              </a:rPr>
              <a:t>SELECT … WHERE id=? LIMIT 1</a:t>
            </a:r>
            <a:r>
              <a:rPr lang="en"/>
              <a:t>, i.e. get the single record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Update 	→ 	</a:t>
            </a:r>
            <a:r>
              <a:rPr lang="en">
                <a:latin typeface="Roboto Mono Medium"/>
                <a:ea typeface="Roboto Mono Medium"/>
                <a:cs typeface="Roboto Mono Medium"/>
                <a:sym typeface="Roboto Mono Medium"/>
              </a:rPr>
              <a:t>UPDATE … WHERE id=?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Delete 	→ 	</a:t>
            </a:r>
            <a:r>
              <a:rPr lang="en">
                <a:latin typeface="Roboto Mono Medium"/>
                <a:ea typeface="Roboto Mono Medium"/>
                <a:cs typeface="Roboto Mono Medium"/>
                <a:sym typeface="Roboto Mono Medium"/>
              </a:rPr>
              <a:t>DELETE … WHERE id=?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Deactivate → 	</a:t>
            </a:r>
            <a:r>
              <a:rPr lang="en">
                <a:latin typeface="Roboto Mono Medium"/>
                <a:ea typeface="Roboto Mono Medium"/>
                <a:cs typeface="Roboto Mono Medium"/>
                <a:sym typeface="Roboto Mono Medium"/>
              </a:rPr>
              <a:t>UPDATE SET active=FALSE … WHERE id=?</a:t>
            </a:r>
            <a:endParaRPr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graphicFrame>
        <p:nvGraphicFramePr>
          <p:cNvPr id="62" name="Google Shape;62;p14"/>
          <p:cNvGraphicFramePr/>
          <p:nvPr>
            <p:extLst>
              <p:ext uri="{D42A27DB-BD31-4B8C-83A1-F6EECF244321}">
                <p14:modId xmlns:p14="http://schemas.microsoft.com/office/powerpoint/2010/main" val="3065171736"/>
              </p:ext>
            </p:extLst>
          </p:nvPr>
        </p:nvGraphicFramePr>
        <p:xfrm>
          <a:off x="5119166" y="3668350"/>
          <a:ext cx="3607975" cy="1030125"/>
        </p:xfrm>
        <a:graphic>
          <a:graphicData uri="http://schemas.openxmlformats.org/drawingml/2006/table">
            <a:tbl>
              <a:tblPr>
                <a:noFill/>
                <a:tableStyleId>{62F3E269-86C2-4E46-BA65-29D3C9574999}</a:tableStyleId>
              </a:tblPr>
              <a:tblGrid>
                <a:gridCol w="46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</a:rPr>
                        <a:t>id</a:t>
                      </a:r>
                      <a:endParaRPr sz="10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rgbClr val="FFFFFF"/>
                          </a:solidFill>
                        </a:rPr>
                        <a:t>title</a:t>
                      </a:r>
                      <a:endParaRPr sz="1000" b="1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FFFFFF"/>
                          </a:solidFill>
                        </a:rPr>
                        <a:t>runtime_minutes</a:t>
                      </a:r>
                      <a:endParaRPr sz="10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The Shawshank Redemption</a:t>
                      </a:r>
                      <a:endParaRPr sz="1000"/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144</a:t>
                      </a:r>
                      <a:endParaRPr sz="1000"/>
                    </a:p>
                  </a:txBody>
                  <a:tcPr marL="91425" marR="91425" marT="91425" marB="91425"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Pulp Fiction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154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452281"/>
            <a:ext cx="8520600" cy="31165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INSERT INTO movies(title, runtime_minutes)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          VALUES (‘The Departed’,  151)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See Intro Slides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447799"/>
            <a:ext cx="8520600" cy="3121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Obtaining one or more records, based on a set of criteria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If you want a single record, usually from a primary key</a:t>
            </a:r>
            <a:endParaRPr dirty="0"/>
          </a:p>
          <a:p>
            <a:pPr lvl="2">
              <a:spcBef>
                <a:spcPts val="0"/>
              </a:spcBef>
              <a:buChar char="○"/>
            </a:pPr>
            <a:r>
              <a:rPr lang="en" dirty="0"/>
              <a:t>Or from a combination of other keys intended to be unique in combination</a:t>
            </a:r>
          </a:p>
          <a:p>
            <a:pPr lvl="1">
              <a:spcBef>
                <a:spcPts val="0"/>
              </a:spcBef>
            </a:pPr>
            <a:r>
              <a:rPr lang="en" dirty="0"/>
              <a:t>Otherwise, you will get a *set* of records matching the criteria</a:t>
            </a:r>
          </a:p>
          <a:p>
            <a:r>
              <a:rPr lang="en" dirty="0"/>
              <a:t>Read operations do NOT modify the data</a:t>
            </a: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* FROM movies WHERE id=1 LIMIT 1</a:t>
            </a:r>
            <a:endParaRPr sz="1400"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* FROM movies </a:t>
            </a:r>
            <a:b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	WHERE title=’The Shawshank Redemption’</a:t>
            </a:r>
            <a:b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	AND year=1994</a:t>
            </a:r>
            <a:b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" sz="1400" dirty="0">
                <a:latin typeface="Roboto Mono Medium"/>
                <a:ea typeface="Roboto Mono Medium"/>
                <a:cs typeface="Roboto Mono Medium"/>
                <a:sym typeface="Roboto Mono Medium"/>
              </a:rPr>
              <a:t>	LIMIT 1</a:t>
            </a:r>
          </a:p>
          <a:p>
            <a: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  <a:t>SELECT * FROM movies </a:t>
            </a:r>
            <a:b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  <a:t>	WHERE year=1994</a:t>
            </a:r>
            <a:b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</a:br>
            <a:r>
              <a:rPr lang="en-US" sz="1600" dirty="0">
                <a:latin typeface="Roboto Mono Medium"/>
                <a:ea typeface="Roboto Mono Medium"/>
                <a:cs typeface="Roboto Mono Medium"/>
                <a:sym typeface="Roboto Mono Medium"/>
              </a:rPr>
              <a:t>	</a:t>
            </a: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Simple search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DF389B-1ED1-E325-97CD-B666662E4FAF}"/>
              </a:ext>
            </a:extLst>
          </p:cNvPr>
          <p:cNvSpPr txBox="1"/>
          <p:nvPr/>
        </p:nvSpPr>
        <p:spPr>
          <a:xfrm>
            <a:off x="511629" y="1349828"/>
            <a:ext cx="82404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Search with wildcards …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</a:rPr>
              <a:t>Best to use bound variables</a:t>
            </a:r>
          </a:p>
          <a:p>
            <a:r>
              <a:rPr lang="en-US" dirty="0" err="1">
                <a:latin typeface="Consolas" panose="020B0609020204030204" pitchFamily="49" charset="0"/>
              </a:rPr>
              <a:t>search_string</a:t>
            </a:r>
            <a:r>
              <a:rPr lang="en-US" dirty="0">
                <a:latin typeface="Consolas" panose="020B0609020204030204" pitchFamily="49" charset="0"/>
              </a:rPr>
              <a:t> = ‘%value%’</a:t>
            </a:r>
          </a:p>
          <a:p>
            <a:r>
              <a:rPr lang="en-US" dirty="0" err="1">
                <a:latin typeface="Consolas" panose="020B0609020204030204" pitchFamily="49" charset="0"/>
              </a:rPr>
              <a:t>sql</a:t>
            </a:r>
            <a:r>
              <a:rPr lang="en-US" dirty="0">
                <a:latin typeface="Consolas" panose="020B0609020204030204" pitchFamily="49" charset="0"/>
              </a:rPr>
              <a:t> = ‘select * from table where column like %s’</a:t>
            </a:r>
          </a:p>
          <a:p>
            <a:r>
              <a:rPr lang="en-US" dirty="0" err="1">
                <a:latin typeface="Consolas" panose="020B0609020204030204" pitchFamily="49" charset="0"/>
              </a:rPr>
              <a:t>exec_get_all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sql</a:t>
            </a:r>
            <a:r>
              <a:rPr lang="en-US" dirty="0">
                <a:latin typeface="Consolas" panose="020B0609020204030204" pitchFamily="49" charset="0"/>
              </a:rPr>
              <a:t>, (</a:t>
            </a:r>
            <a:r>
              <a:rPr lang="en-US" dirty="0" err="1">
                <a:latin typeface="Consolas" panose="020B0609020204030204" pitchFamily="49" charset="0"/>
              </a:rPr>
              <a:t>search_string</a:t>
            </a:r>
            <a:r>
              <a:rPr lang="en-US" dirty="0">
                <a:latin typeface="Consolas" panose="020B0609020204030204" pitchFamily="49" charset="0"/>
              </a:rPr>
              <a:t>,))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OR</a:t>
            </a:r>
          </a:p>
          <a:p>
            <a:r>
              <a:rPr lang="en-US" dirty="0">
                <a:latin typeface="Consolas" panose="020B0609020204030204" pitchFamily="49" charset="0"/>
              </a:rPr>
              <a:t>WHERE column LIKE ‘%%value%%’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NOTE: The ‘%’ is a wildcard, but you have to escape the special character</a:t>
            </a:r>
          </a:p>
        </p:txBody>
      </p:sp>
    </p:spTree>
    <p:extLst>
      <p:ext uri="{BB962C8B-B14F-4D97-AF65-F5344CB8AC3E}">
        <p14:creationId xmlns:p14="http://schemas.microsoft.com/office/powerpoint/2010/main" val="271108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344705"/>
            <a:ext cx="8520600" cy="32241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Change an existing record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Usually from a primary key (to ensure you change the correct record)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Or from a combination of other keys intended to be unique in combination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UPDATE movies SET year=1994 WHERE id=1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UPDATE movies SET year=DEFAULT WHERE id=1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UPDATE weather SET temp_lo = temp_lo+1,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	temp_hi = temp_lo+15, prcp = DEFAULT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WHERE city = 'San Francisco' AND date = '2003-07-03'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RETURNING temp_lo, temp_hi, prcp;</a:t>
            </a: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 b="1" dirty="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Courier New"/>
              <a:buChar char="●"/>
            </a:pP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Delete or Deactivate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376081"/>
            <a:ext cx="3999900" cy="3192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Key decision: do we really want to lose this data?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Maybe the customer will come back?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Privacy and the “Right to be forgotten”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What about relationships? We’ll get to that.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 Medium"/>
              <a:buChar char="●"/>
            </a:pP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DELETE FROM … WHERE ...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i="1" dirty="0"/>
              <a:t>DO NOT FORGET THE WHERE CLAUSE</a:t>
            </a:r>
            <a:br>
              <a:rPr lang="en" dirty="0"/>
            </a:br>
            <a:r>
              <a:rPr lang="en" sz="700" i="1" dirty="0"/>
              <a:t>MANY BOTHANS HAVE DIED FORGETTING THE WHERE CLAUSE</a:t>
            </a:r>
            <a:endParaRPr sz="700" i="1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Returns the number of records deleted</a:t>
            </a: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 Medium"/>
              <a:buChar char="●"/>
            </a:pPr>
            <a:r>
              <a:rPr lang="en" dirty="0">
                <a:latin typeface="Roboto Mono Medium"/>
                <a:ea typeface="Roboto Mono Medium"/>
                <a:cs typeface="Roboto Mono Medium"/>
                <a:sym typeface="Roboto Mono Medium"/>
              </a:rPr>
              <a:t>UPDATE … SET col=FALSE … WHERE…</a:t>
            </a:r>
            <a:endParaRPr dirty="0">
              <a:latin typeface="Roboto Mono Medium"/>
              <a:ea typeface="Roboto Mono Medium"/>
              <a:cs typeface="Roboto Mono Medium"/>
              <a:sym typeface="Roboto Mono Medium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On future queries, you will need to account for having deactivated records</a:t>
            </a:r>
            <a:endParaRPr dirty="0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2"/>
          </p:nvPr>
        </p:nvSpPr>
        <p:spPr>
          <a:xfrm>
            <a:off x="4832400" y="1376081"/>
            <a:ext cx="3999900" cy="31927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DELETE FROM movies WHERE id=2</a:t>
            </a: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UPDATE movies 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	SET active=FALSE </a:t>
            </a:r>
            <a:b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	WHERE id=1</a:t>
            </a:r>
            <a:endParaRPr sz="13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“Upsert” (Update/ Insert)</a:t>
            </a:r>
            <a:endParaRPr dirty="0"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389529"/>
            <a:ext cx="8520600" cy="31793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“Insert this row, if a record with that id exists, update instead”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Treats the table more like a dictionary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Very common, helps reduce client logic, and very performant</a:t>
            </a: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 Postgres, use INSERT INTO … ON CONFLICT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Tell the conflict to look for the uniqueness of the primary key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But you can do much more if you use more complex constraints </a:t>
            </a:r>
            <a:r>
              <a:rPr lang="en" sz="900" dirty="0"/>
              <a:t>out of scope for this class</a:t>
            </a:r>
            <a:endParaRPr sz="9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e.g.  (concatenate 2</a:t>
            </a:r>
            <a:r>
              <a:rPr lang="en" baseline="30000" dirty="0"/>
              <a:t>nd</a:t>
            </a:r>
            <a:r>
              <a:rPr lang="en" dirty="0"/>
              <a:t> email if already exists)</a:t>
            </a:r>
            <a:br>
              <a:rPr lang="en" dirty="0"/>
            </a:b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INSERT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INTO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customers (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 email)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VALUES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‘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Facebook’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b="0" i="0" dirty="0" err="1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’more_family@gmail.com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)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ON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CONFLICT (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)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DO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UPDATE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SET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email = 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’more_family@gmail.com’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|| </a:t>
            </a:r>
            <a:r>
              <a:rPr lang="en-US" b="0" i="0" dirty="0">
                <a:solidFill>
                  <a:srgbClr val="DD1144"/>
                </a:solidFill>
                <a:effectLst/>
                <a:latin typeface="Courier New" panose="02070309020205020404" pitchFamily="49" charset="0"/>
              </a:rPr>
              <a:t>';'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 ||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customers.email</a:t>
            </a:r>
            <a:r>
              <a:rPr lang="en-US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;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Considerations on CRUD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371599"/>
            <a:ext cx="8520600" cy="3197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Input validation &amp; trusting data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How do we ensure this data is well-formed?</a:t>
            </a:r>
            <a:endParaRPr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Validate the data BEFORE going to DB layer, OR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Validate as PART of your DB layer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100" dirty="0"/>
              <a:t>Validate with DB constraints (e.g. Postgres’ </a:t>
            </a:r>
            <a:r>
              <a:rPr lang="en" sz="1100" b="1" dirty="0">
                <a:latin typeface="Courier New"/>
                <a:ea typeface="Courier New"/>
                <a:cs typeface="Courier New"/>
                <a:sym typeface="Courier New"/>
              </a:rPr>
              <a:t>CHECK</a:t>
            </a:r>
            <a:r>
              <a:rPr lang="en" sz="1100" dirty="0"/>
              <a:t>)</a:t>
            </a: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Is this the only API talking to this database, or are there other sources?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How do we get the primary key in the first place?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Some other query that is like a “list all”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INSERT returns generated primary keys</a:t>
            </a:r>
            <a:endParaRPr dirty="0"/>
          </a:p>
          <a:p>
            <a:pPr marL="914400" marR="762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>
                <a:solidFill>
                  <a:srgbClr val="303336"/>
                </a:solidFill>
                <a:highlight>
                  <a:srgbClr val="EFF0F1"/>
                </a:highlight>
                <a:latin typeface="Courier New"/>
                <a:ea typeface="Courier New"/>
                <a:cs typeface="Courier New"/>
                <a:sym typeface="Courier New"/>
              </a:rPr>
              <a:t>currval(</a:t>
            </a:r>
            <a:r>
              <a:rPr lang="en" dirty="0">
                <a:solidFill>
                  <a:srgbClr val="7D2727"/>
                </a:solidFill>
                <a:highlight>
                  <a:srgbClr val="EFF0F1"/>
                </a:highlight>
                <a:latin typeface="Courier New"/>
                <a:ea typeface="Courier New"/>
                <a:cs typeface="Courier New"/>
                <a:sym typeface="Courier New"/>
              </a:rPr>
              <a:t>'movies_id_seq'</a:t>
            </a:r>
            <a:r>
              <a:rPr lang="en" dirty="0">
                <a:solidFill>
                  <a:srgbClr val="303336"/>
                </a:solidFill>
                <a:highlight>
                  <a:srgbClr val="EFF0F1"/>
                </a:highlight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lang="en" dirty="0"/>
              <a:t>is the most recent generated </a:t>
            </a:r>
            <a:r>
              <a:rPr lang="en"/>
              <a:t>ID (only during the active session)</a:t>
            </a:r>
            <a:endParaRPr lang="en" dirty="0"/>
          </a:p>
          <a:p>
            <a:pPr marL="914400" marR="762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endParaRPr lang="en" dirty="0"/>
          </a:p>
          <a:p>
            <a:pPr marR="76200">
              <a:buChar char="○"/>
            </a:pPr>
            <a:r>
              <a:rPr lang="en" dirty="0"/>
              <a:t>Potential approach</a:t>
            </a:r>
          </a:p>
          <a:p>
            <a:pPr marR="76200" lvl="1">
              <a:spcBef>
                <a:spcPts val="600"/>
              </a:spcBef>
            </a:pPr>
            <a:r>
              <a:rPr lang="en" dirty="0"/>
              <a:t>Use autogen keys (in postgres, that is ‘SERIAL PRIMARY KEY’ (datatype INT)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822</Words>
  <Application>Microsoft Office PowerPoint</Application>
  <PresentationFormat>On-screen Show (16:9)</PresentationFormat>
  <Paragraphs>98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 Light</vt:lpstr>
      <vt:lpstr>Courier New</vt:lpstr>
      <vt:lpstr>Arial</vt:lpstr>
      <vt:lpstr>Roboto Mono Medium</vt:lpstr>
      <vt:lpstr>Consolas</vt:lpstr>
      <vt:lpstr>Calibri</vt:lpstr>
      <vt:lpstr>Retrospect</vt:lpstr>
      <vt:lpstr>CRUD Operations</vt:lpstr>
      <vt:lpstr>Create, Read, Update, [Delete|Deactivate]</vt:lpstr>
      <vt:lpstr>Create</vt:lpstr>
      <vt:lpstr>Read</vt:lpstr>
      <vt:lpstr>Simple search</vt:lpstr>
      <vt:lpstr>Update</vt:lpstr>
      <vt:lpstr>Delete or Deactivate</vt:lpstr>
      <vt:lpstr>“Upsert” (Update/ Insert)</vt:lpstr>
      <vt:lpstr>Design Considerations on CRUD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CRUD Operations</dc:title>
  <cp:lastModifiedBy>Kal Rabb</cp:lastModifiedBy>
  <cp:revision>1</cp:revision>
  <dcterms:modified xsi:type="dcterms:W3CDTF">2024-09-30T23:14:45Z</dcterms:modified>
</cp:coreProperties>
</file>