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4" r:id="rId6"/>
    <p:sldId id="261" r:id="rId7"/>
    <p:sldId id="262" r:id="rId8"/>
    <p:sldId id="258"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3" autoAdjust="0"/>
    <p:restoredTop sz="94660"/>
  </p:normalViewPr>
  <p:slideViewPr>
    <p:cSldViewPr snapToGrid="0">
      <p:cViewPr varScale="1">
        <p:scale>
          <a:sx n="71" d="100"/>
          <a:sy n="71" d="100"/>
        </p:scale>
        <p:origin x="62" y="2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l Rabb" userId="3edf06299a4717ec" providerId="LiveId" clId="{6F0FA713-1709-46E8-88B3-F18D45883915}"/>
    <pc:docChg chg="undo custSel addSld modSld">
      <pc:chgData name="Kal Rabb" userId="3edf06299a4717ec" providerId="LiveId" clId="{6F0FA713-1709-46E8-88B3-F18D45883915}" dt="2020-09-02T20:18:12.278" v="1571" actId="20577"/>
      <pc:docMkLst>
        <pc:docMk/>
      </pc:docMkLst>
      <pc:sldChg chg="modSp mod">
        <pc:chgData name="Kal Rabb" userId="3edf06299a4717ec" providerId="LiveId" clId="{6F0FA713-1709-46E8-88B3-F18D45883915}" dt="2020-09-02T20:11:10.696" v="509" actId="20577"/>
        <pc:sldMkLst>
          <pc:docMk/>
          <pc:sldMk cId="3409342527" sldId="257"/>
        </pc:sldMkLst>
        <pc:spChg chg="mod">
          <ac:chgData name="Kal Rabb" userId="3edf06299a4717ec" providerId="LiveId" clId="{6F0FA713-1709-46E8-88B3-F18D45883915}" dt="2020-09-02T20:11:10.696" v="509" actId="20577"/>
          <ac:spMkLst>
            <pc:docMk/>
            <pc:sldMk cId="3409342527" sldId="257"/>
            <ac:spMk id="3" creationId="{7F22690D-4A5C-4FCC-B572-D5EC639B18B2}"/>
          </ac:spMkLst>
        </pc:spChg>
      </pc:sldChg>
      <pc:sldChg chg="modSp new mod">
        <pc:chgData name="Kal Rabb" userId="3edf06299a4717ec" providerId="LiveId" clId="{6F0FA713-1709-46E8-88B3-F18D45883915}" dt="2020-09-02T20:18:12.278" v="1571" actId="20577"/>
        <pc:sldMkLst>
          <pc:docMk/>
          <pc:sldMk cId="1016548168" sldId="258"/>
        </pc:sldMkLst>
        <pc:spChg chg="mod">
          <ac:chgData name="Kal Rabb" userId="3edf06299a4717ec" providerId="LiveId" clId="{6F0FA713-1709-46E8-88B3-F18D45883915}" dt="2020-09-02T19:59:54.671" v="21" actId="20577"/>
          <ac:spMkLst>
            <pc:docMk/>
            <pc:sldMk cId="1016548168" sldId="258"/>
            <ac:spMk id="2" creationId="{AD53E8F6-25F2-48E7-9395-AC7A02063B8B}"/>
          </ac:spMkLst>
        </pc:spChg>
        <pc:spChg chg="mod">
          <ac:chgData name="Kal Rabb" userId="3edf06299a4717ec" providerId="LiveId" clId="{6F0FA713-1709-46E8-88B3-F18D45883915}" dt="2020-09-02T20:18:12.278" v="1571" actId="20577"/>
          <ac:spMkLst>
            <pc:docMk/>
            <pc:sldMk cId="1016548168" sldId="258"/>
            <ac:spMk id="3" creationId="{30311591-876E-451A-A35C-505C30234454}"/>
          </ac:spMkLst>
        </pc:spChg>
      </pc:sldChg>
      <pc:sldChg chg="modSp new mod">
        <pc:chgData name="Kal Rabb" userId="3edf06299a4717ec" providerId="LiveId" clId="{6F0FA713-1709-46E8-88B3-F18D45883915}" dt="2020-09-02T20:02:23.183" v="199" actId="20577"/>
        <pc:sldMkLst>
          <pc:docMk/>
          <pc:sldMk cId="661930961" sldId="259"/>
        </pc:sldMkLst>
        <pc:spChg chg="mod">
          <ac:chgData name="Kal Rabb" userId="3edf06299a4717ec" providerId="LiveId" clId="{6F0FA713-1709-46E8-88B3-F18D45883915}" dt="2020-09-02T20:02:23.183" v="199" actId="20577"/>
          <ac:spMkLst>
            <pc:docMk/>
            <pc:sldMk cId="661930961" sldId="259"/>
            <ac:spMk id="2" creationId="{7FDD7D8D-63BB-4A57-8E21-116A8BEDCEFF}"/>
          </ac:spMkLst>
        </pc:spChg>
        <pc:spChg chg="mod">
          <ac:chgData name="Kal Rabb" userId="3edf06299a4717ec" providerId="LiveId" clId="{6F0FA713-1709-46E8-88B3-F18D45883915}" dt="2020-09-02T20:02:15.496" v="181" actId="20577"/>
          <ac:spMkLst>
            <pc:docMk/>
            <pc:sldMk cId="661930961" sldId="259"/>
            <ac:spMk id="3" creationId="{9001A004-8DF1-4684-A65B-7FC2B580CBC4}"/>
          </ac:spMkLst>
        </pc:spChg>
      </pc:sldChg>
      <pc:sldChg chg="addSp delSp modSp add mod">
        <pc:chgData name="Kal Rabb" userId="3edf06299a4717ec" providerId="LiveId" clId="{6F0FA713-1709-46E8-88B3-F18D45883915}" dt="2020-09-02T20:04:06.083" v="226" actId="108"/>
        <pc:sldMkLst>
          <pc:docMk/>
          <pc:sldMk cId="3508109956" sldId="260"/>
        </pc:sldMkLst>
        <pc:spChg chg="mod">
          <ac:chgData name="Kal Rabb" userId="3edf06299a4717ec" providerId="LiveId" clId="{6F0FA713-1709-46E8-88B3-F18D45883915}" dt="2020-09-02T20:02:35.083" v="204" actId="20577"/>
          <ac:spMkLst>
            <pc:docMk/>
            <pc:sldMk cId="3508109956" sldId="260"/>
            <ac:spMk id="2" creationId="{7FDD7D8D-63BB-4A57-8E21-116A8BEDCEFF}"/>
          </ac:spMkLst>
        </pc:spChg>
        <pc:spChg chg="mod">
          <ac:chgData name="Kal Rabb" userId="3edf06299a4717ec" providerId="LiveId" clId="{6F0FA713-1709-46E8-88B3-F18D45883915}" dt="2020-09-02T20:04:06.083" v="226" actId="108"/>
          <ac:spMkLst>
            <pc:docMk/>
            <pc:sldMk cId="3508109956" sldId="260"/>
            <ac:spMk id="3" creationId="{9001A004-8DF1-4684-A65B-7FC2B580CBC4}"/>
          </ac:spMkLst>
        </pc:spChg>
        <pc:spChg chg="add del">
          <ac:chgData name="Kal Rabb" userId="3edf06299a4717ec" providerId="LiveId" clId="{6F0FA713-1709-46E8-88B3-F18D45883915}" dt="2020-09-02T20:03:27.997" v="216"/>
          <ac:spMkLst>
            <pc:docMk/>
            <pc:sldMk cId="3508109956" sldId="260"/>
            <ac:spMk id="4" creationId="{BCDDBCFE-7E11-48FB-BC02-5E591A1CB70D}"/>
          </ac:spMkLst>
        </pc:spChg>
        <pc:spChg chg="add del mod">
          <ac:chgData name="Kal Rabb" userId="3edf06299a4717ec" providerId="LiveId" clId="{6F0FA713-1709-46E8-88B3-F18D45883915}" dt="2020-09-02T20:03:27.360" v="215"/>
          <ac:spMkLst>
            <pc:docMk/>
            <pc:sldMk cId="3508109956" sldId="260"/>
            <ac:spMk id="5" creationId="{46833E51-9262-4CB3-8F58-46CBA77416B0}"/>
          </ac:spMkLst>
        </pc:spChg>
        <pc:spChg chg="add del mod">
          <ac:chgData name="Kal Rabb" userId="3edf06299a4717ec" providerId="LiveId" clId="{6F0FA713-1709-46E8-88B3-F18D45883915}" dt="2020-09-02T20:03:22.667" v="212"/>
          <ac:spMkLst>
            <pc:docMk/>
            <pc:sldMk cId="3508109956" sldId="260"/>
            <ac:spMk id="6" creationId="{3ECB69F7-3377-4BD7-98F1-626509422DAE}"/>
          </ac:spMkLst>
        </pc:spChg>
        <pc:spChg chg="add del mod">
          <ac:chgData name="Kal Rabb" userId="3edf06299a4717ec" providerId="LiveId" clId="{6F0FA713-1709-46E8-88B3-F18D45883915}" dt="2020-09-02T20:03:49.281" v="224" actId="478"/>
          <ac:spMkLst>
            <pc:docMk/>
            <pc:sldMk cId="3508109956" sldId="260"/>
            <ac:spMk id="7" creationId="{B05E353E-11C4-490A-ACFA-3A3240C13687}"/>
          </ac:spMkLst>
        </pc:spChg>
      </pc:sldChg>
      <pc:sldChg chg="modSp new mod">
        <pc:chgData name="Kal Rabb" userId="3edf06299a4717ec" providerId="LiveId" clId="{6F0FA713-1709-46E8-88B3-F18D45883915}" dt="2020-09-02T20:14:01.925" v="1012" actId="27636"/>
        <pc:sldMkLst>
          <pc:docMk/>
          <pc:sldMk cId="2300687825" sldId="261"/>
        </pc:sldMkLst>
        <pc:spChg chg="mod">
          <ac:chgData name="Kal Rabb" userId="3edf06299a4717ec" providerId="LiveId" clId="{6F0FA713-1709-46E8-88B3-F18D45883915}" dt="2020-09-02T20:04:33.230" v="251" actId="20577"/>
          <ac:spMkLst>
            <pc:docMk/>
            <pc:sldMk cId="2300687825" sldId="261"/>
            <ac:spMk id="2" creationId="{0FF41B5D-68AE-41E6-8742-B0CE85CFF211}"/>
          </ac:spMkLst>
        </pc:spChg>
        <pc:spChg chg="mod">
          <ac:chgData name="Kal Rabb" userId="3edf06299a4717ec" providerId="LiveId" clId="{6F0FA713-1709-46E8-88B3-F18D45883915}" dt="2020-09-02T20:14:01.925" v="1012" actId="27636"/>
          <ac:spMkLst>
            <pc:docMk/>
            <pc:sldMk cId="2300687825" sldId="261"/>
            <ac:spMk id="3" creationId="{0CA4959D-13E8-4BCC-822C-7FF4CA6686FD}"/>
          </ac:spMkLst>
        </pc:spChg>
      </pc:sldChg>
      <pc:sldChg chg="addSp delSp modSp new mod">
        <pc:chgData name="Kal Rabb" userId="3edf06299a4717ec" providerId="LiveId" clId="{6F0FA713-1709-46E8-88B3-F18D45883915}" dt="2020-09-02T20:15:33.151" v="1232" actId="20577"/>
        <pc:sldMkLst>
          <pc:docMk/>
          <pc:sldMk cId="323566885" sldId="262"/>
        </pc:sldMkLst>
        <pc:spChg chg="mod">
          <ac:chgData name="Kal Rabb" userId="3edf06299a4717ec" providerId="LiveId" clId="{6F0FA713-1709-46E8-88B3-F18D45883915}" dt="2020-09-02T20:05:08.791" v="268" actId="20577"/>
          <ac:spMkLst>
            <pc:docMk/>
            <pc:sldMk cId="323566885" sldId="262"/>
            <ac:spMk id="2" creationId="{8A8B4BC3-D51D-4326-B00D-121D28A14971}"/>
          </ac:spMkLst>
        </pc:spChg>
        <pc:spChg chg="add del">
          <ac:chgData name="Kal Rabb" userId="3edf06299a4717ec" providerId="LiveId" clId="{6F0FA713-1709-46E8-88B3-F18D45883915}" dt="2020-09-02T20:05:35.627" v="273"/>
          <ac:spMkLst>
            <pc:docMk/>
            <pc:sldMk cId="323566885" sldId="262"/>
            <ac:spMk id="3" creationId="{ED4DBD43-1C37-4248-9A7D-DB064D7D3DC5}"/>
          </ac:spMkLst>
        </pc:spChg>
        <pc:spChg chg="add del mod">
          <ac:chgData name="Kal Rabb" userId="3edf06299a4717ec" providerId="LiveId" clId="{6F0FA713-1709-46E8-88B3-F18D45883915}" dt="2020-09-02T20:05:21.135" v="270"/>
          <ac:spMkLst>
            <pc:docMk/>
            <pc:sldMk cId="323566885" sldId="262"/>
            <ac:spMk id="4" creationId="{97BAD97A-B08F-45E8-BF56-35F79ACB4D69}"/>
          </ac:spMkLst>
        </pc:spChg>
        <pc:spChg chg="add del mod">
          <ac:chgData name="Kal Rabb" userId="3edf06299a4717ec" providerId="LiveId" clId="{6F0FA713-1709-46E8-88B3-F18D45883915}" dt="2020-09-02T20:05:27.734" v="272"/>
          <ac:spMkLst>
            <pc:docMk/>
            <pc:sldMk cId="323566885" sldId="262"/>
            <ac:spMk id="5" creationId="{6F3F4C87-5795-425B-A739-8ED0E573F100}"/>
          </ac:spMkLst>
        </pc:spChg>
        <pc:spChg chg="add mod">
          <ac:chgData name="Kal Rabb" userId="3edf06299a4717ec" providerId="LiveId" clId="{6F0FA713-1709-46E8-88B3-F18D45883915}" dt="2020-09-02T20:15:33.151" v="1232" actId="20577"/>
          <ac:spMkLst>
            <pc:docMk/>
            <pc:sldMk cId="323566885" sldId="262"/>
            <ac:spMk id="6" creationId="{AD01D0EC-49F4-4775-A988-71ABFBBF9FA8}"/>
          </ac:spMkLst>
        </pc:spChg>
      </pc:sldChg>
      <pc:sldChg chg="modSp new mod">
        <pc:chgData name="Kal Rabb" userId="3edf06299a4717ec" providerId="LiveId" clId="{6F0FA713-1709-46E8-88B3-F18D45883915}" dt="2020-09-02T20:17:17.057" v="1550" actId="20577"/>
        <pc:sldMkLst>
          <pc:docMk/>
          <pc:sldMk cId="3199082275" sldId="263"/>
        </pc:sldMkLst>
        <pc:spChg chg="mod">
          <ac:chgData name="Kal Rabb" userId="3edf06299a4717ec" providerId="LiveId" clId="{6F0FA713-1709-46E8-88B3-F18D45883915}" dt="2020-09-02T20:15:56.571" v="1252" actId="5793"/>
          <ac:spMkLst>
            <pc:docMk/>
            <pc:sldMk cId="3199082275" sldId="263"/>
            <ac:spMk id="2" creationId="{CD7F3188-01DF-4405-95C4-01CFB9668792}"/>
          </ac:spMkLst>
        </pc:spChg>
        <pc:spChg chg="mod">
          <ac:chgData name="Kal Rabb" userId="3edf06299a4717ec" providerId="LiveId" clId="{6F0FA713-1709-46E8-88B3-F18D45883915}" dt="2020-09-02T20:17:17.057" v="1550" actId="20577"/>
          <ac:spMkLst>
            <pc:docMk/>
            <pc:sldMk cId="3199082275" sldId="263"/>
            <ac:spMk id="3" creationId="{552C6A9D-209A-4542-A5BD-610BC919E1B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3E52158-8223-44D0-8A6C-8E608A2BF304}" type="datetimeFigureOut">
              <a:rPr lang="en-US" smtClean="0"/>
              <a:t>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E1EA88-5468-4F2C-826A-B2AE819204B1}"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998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E52158-8223-44D0-8A6C-8E608A2BF304}" type="datetimeFigureOut">
              <a:rPr lang="en-US" smtClean="0"/>
              <a:t>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E1EA88-5468-4F2C-826A-B2AE819204B1}" type="slidenum">
              <a:rPr lang="en-US" smtClean="0"/>
              <a:t>‹#›</a:t>
            </a:fld>
            <a:endParaRPr lang="en-US"/>
          </a:p>
        </p:txBody>
      </p:sp>
    </p:spTree>
    <p:extLst>
      <p:ext uri="{BB962C8B-B14F-4D97-AF65-F5344CB8AC3E}">
        <p14:creationId xmlns:p14="http://schemas.microsoft.com/office/powerpoint/2010/main" val="4294609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E52158-8223-44D0-8A6C-8E608A2BF304}" type="datetimeFigureOut">
              <a:rPr lang="en-US" smtClean="0"/>
              <a:t>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E1EA88-5468-4F2C-826A-B2AE819204B1}" type="slidenum">
              <a:rPr lang="en-US" smtClean="0"/>
              <a:t>‹#›</a:t>
            </a:fld>
            <a:endParaRPr lang="en-US"/>
          </a:p>
        </p:txBody>
      </p:sp>
    </p:spTree>
    <p:extLst>
      <p:ext uri="{BB962C8B-B14F-4D97-AF65-F5344CB8AC3E}">
        <p14:creationId xmlns:p14="http://schemas.microsoft.com/office/powerpoint/2010/main" val="2249777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E52158-8223-44D0-8A6C-8E608A2BF304}" type="datetimeFigureOut">
              <a:rPr lang="en-US" smtClean="0"/>
              <a:t>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E1EA88-5468-4F2C-826A-B2AE819204B1}" type="slidenum">
              <a:rPr lang="en-US" smtClean="0"/>
              <a:t>‹#›</a:t>
            </a:fld>
            <a:endParaRPr lang="en-US"/>
          </a:p>
        </p:txBody>
      </p:sp>
    </p:spTree>
    <p:extLst>
      <p:ext uri="{BB962C8B-B14F-4D97-AF65-F5344CB8AC3E}">
        <p14:creationId xmlns:p14="http://schemas.microsoft.com/office/powerpoint/2010/main" val="741141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E52158-8223-44D0-8A6C-8E608A2BF304}" type="datetimeFigureOut">
              <a:rPr lang="en-US" smtClean="0"/>
              <a:t>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E1EA88-5468-4F2C-826A-B2AE819204B1}"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1323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3E52158-8223-44D0-8A6C-8E608A2BF304}" type="datetimeFigureOut">
              <a:rPr lang="en-US" smtClean="0"/>
              <a:t>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E1EA88-5468-4F2C-826A-B2AE819204B1}" type="slidenum">
              <a:rPr lang="en-US" smtClean="0"/>
              <a:t>‹#›</a:t>
            </a:fld>
            <a:endParaRPr lang="en-US"/>
          </a:p>
        </p:txBody>
      </p:sp>
    </p:spTree>
    <p:extLst>
      <p:ext uri="{BB962C8B-B14F-4D97-AF65-F5344CB8AC3E}">
        <p14:creationId xmlns:p14="http://schemas.microsoft.com/office/powerpoint/2010/main" val="1610460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3E52158-8223-44D0-8A6C-8E608A2BF304}" type="datetimeFigureOut">
              <a:rPr lang="en-US" smtClean="0"/>
              <a:t>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E1EA88-5468-4F2C-826A-B2AE819204B1}" type="slidenum">
              <a:rPr lang="en-US" smtClean="0"/>
              <a:t>‹#›</a:t>
            </a:fld>
            <a:endParaRPr lang="en-US"/>
          </a:p>
        </p:txBody>
      </p:sp>
    </p:spTree>
    <p:extLst>
      <p:ext uri="{BB962C8B-B14F-4D97-AF65-F5344CB8AC3E}">
        <p14:creationId xmlns:p14="http://schemas.microsoft.com/office/powerpoint/2010/main" val="1024659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3E52158-8223-44D0-8A6C-8E608A2BF304}" type="datetimeFigureOut">
              <a:rPr lang="en-US" smtClean="0"/>
              <a:t>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E1EA88-5468-4F2C-826A-B2AE819204B1}" type="slidenum">
              <a:rPr lang="en-US" smtClean="0"/>
              <a:t>‹#›</a:t>
            </a:fld>
            <a:endParaRPr lang="en-US"/>
          </a:p>
        </p:txBody>
      </p:sp>
    </p:spTree>
    <p:extLst>
      <p:ext uri="{BB962C8B-B14F-4D97-AF65-F5344CB8AC3E}">
        <p14:creationId xmlns:p14="http://schemas.microsoft.com/office/powerpoint/2010/main" val="1219870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3E52158-8223-44D0-8A6C-8E608A2BF304}" type="datetimeFigureOut">
              <a:rPr lang="en-US" smtClean="0"/>
              <a:t>2/16/2021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43E1EA88-5468-4F2C-826A-B2AE819204B1}" type="slidenum">
              <a:rPr lang="en-US" smtClean="0"/>
              <a:t>‹#›</a:t>
            </a:fld>
            <a:endParaRPr lang="en-US"/>
          </a:p>
        </p:txBody>
      </p:sp>
    </p:spTree>
    <p:extLst>
      <p:ext uri="{BB962C8B-B14F-4D97-AF65-F5344CB8AC3E}">
        <p14:creationId xmlns:p14="http://schemas.microsoft.com/office/powerpoint/2010/main" val="3359810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3E52158-8223-44D0-8A6C-8E608A2BF304}" type="datetimeFigureOut">
              <a:rPr lang="en-US" smtClean="0"/>
              <a:t>2/16/2021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3E1EA88-5468-4F2C-826A-B2AE819204B1}" type="slidenum">
              <a:rPr lang="en-US" smtClean="0"/>
              <a:t>‹#›</a:t>
            </a:fld>
            <a:endParaRPr lang="en-US"/>
          </a:p>
        </p:txBody>
      </p:sp>
    </p:spTree>
    <p:extLst>
      <p:ext uri="{BB962C8B-B14F-4D97-AF65-F5344CB8AC3E}">
        <p14:creationId xmlns:p14="http://schemas.microsoft.com/office/powerpoint/2010/main" val="2498838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3E52158-8223-44D0-8A6C-8E608A2BF304}" type="datetimeFigureOut">
              <a:rPr lang="en-US" smtClean="0"/>
              <a:t>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E1EA88-5468-4F2C-826A-B2AE819204B1}" type="slidenum">
              <a:rPr lang="en-US" smtClean="0"/>
              <a:t>‹#›</a:t>
            </a:fld>
            <a:endParaRPr lang="en-US"/>
          </a:p>
        </p:txBody>
      </p:sp>
    </p:spTree>
    <p:extLst>
      <p:ext uri="{BB962C8B-B14F-4D97-AF65-F5344CB8AC3E}">
        <p14:creationId xmlns:p14="http://schemas.microsoft.com/office/powerpoint/2010/main" val="3353680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3E52158-8223-44D0-8A6C-8E608A2BF304}" type="datetimeFigureOut">
              <a:rPr lang="en-US" smtClean="0"/>
              <a:t>2/16/2021</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3E1EA88-5468-4F2C-826A-B2AE819204B1}"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55285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Internationalization_and_localization" TargetMode="External"/><Relationship Id="rId2" Type="http://schemas.openxmlformats.org/officeDocument/2006/relationships/hyperlink" Target="https://en.wikipedia.org/wiki/Don%27t_repeat_yourself" TargetMode="External"/><Relationship Id="rId1" Type="http://schemas.openxmlformats.org/officeDocument/2006/relationships/slideLayout" Target="../slideLayouts/slideLayout2.xml"/><Relationship Id="rId4" Type="http://schemas.openxmlformats.org/officeDocument/2006/relationships/hyperlink" Target="https://en.wikipedia.org/wiki/Model%E2%80%93view%E2%80%93controller"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en.wikipedia.org/wiki/Propel_(PHP)" TargetMode="External"/><Relationship Id="rId7" Type="http://schemas.openxmlformats.org/officeDocument/2006/relationships/hyperlink" Target="https://en.wikipedia.org/wiki/Entity_Framework" TargetMode="External"/><Relationship Id="rId2" Type="http://schemas.openxmlformats.org/officeDocument/2006/relationships/hyperlink" Target="https://en.wikipedia.org/wiki/Hibernate_(Java)" TargetMode="External"/><Relationship Id="rId1" Type="http://schemas.openxmlformats.org/officeDocument/2006/relationships/slideLayout" Target="../slideLayouts/slideLayout2.xml"/><Relationship Id="rId6" Type="http://schemas.openxmlformats.org/officeDocument/2006/relationships/hyperlink" Target="https://en.wikipedia.org/wiki/NHibernate" TargetMode="External"/><Relationship Id="rId5" Type="http://schemas.openxmlformats.org/officeDocument/2006/relationships/hyperlink" Target="https://en.wikipedia.org/wiki/SQLAlchemy" TargetMode="External"/><Relationship Id="rId4" Type="http://schemas.openxmlformats.org/officeDocument/2006/relationships/hyperlink" Target="https://en.wikipedia.org/wiki/Doctrine_(PH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44BFE-3074-47E8-A543-E9FEC7E8A198}"/>
              </a:ext>
            </a:extLst>
          </p:cNvPr>
          <p:cNvSpPr>
            <a:spLocks noGrp="1"/>
          </p:cNvSpPr>
          <p:nvPr>
            <p:ph type="ctrTitle"/>
          </p:nvPr>
        </p:nvSpPr>
        <p:spPr/>
        <p:txBody>
          <a:bodyPr/>
          <a:lstStyle/>
          <a:p>
            <a:r>
              <a:rPr lang="en-US" dirty="0"/>
              <a:t>ORMs</a:t>
            </a:r>
          </a:p>
        </p:txBody>
      </p:sp>
      <p:sp>
        <p:nvSpPr>
          <p:cNvPr id="3" name="Subtitle 2">
            <a:extLst>
              <a:ext uri="{FF2B5EF4-FFF2-40B4-BE49-F238E27FC236}">
                <a16:creationId xmlns:a16="http://schemas.microsoft.com/office/drawing/2014/main" id="{656050FC-7CEA-47FD-914E-696F0A5840B9}"/>
              </a:ext>
            </a:extLst>
          </p:cNvPr>
          <p:cNvSpPr>
            <a:spLocks noGrp="1"/>
          </p:cNvSpPr>
          <p:nvPr>
            <p:ph type="subTitle" idx="1"/>
          </p:nvPr>
        </p:nvSpPr>
        <p:spPr/>
        <p:txBody>
          <a:bodyPr/>
          <a:lstStyle/>
          <a:p>
            <a:r>
              <a:rPr lang="en-US" dirty="0"/>
              <a:t>What?  Why?</a:t>
            </a:r>
          </a:p>
        </p:txBody>
      </p:sp>
    </p:spTree>
    <p:extLst>
      <p:ext uri="{BB962C8B-B14F-4D97-AF65-F5344CB8AC3E}">
        <p14:creationId xmlns:p14="http://schemas.microsoft.com/office/powerpoint/2010/main" val="3783622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961DA-BEE9-4D64-9D55-4D8FEA8A522E}"/>
              </a:ext>
            </a:extLst>
          </p:cNvPr>
          <p:cNvSpPr>
            <a:spLocks noGrp="1"/>
          </p:cNvSpPr>
          <p:nvPr>
            <p:ph type="title"/>
          </p:nvPr>
        </p:nvSpPr>
        <p:spPr/>
        <p:txBody>
          <a:bodyPr/>
          <a:lstStyle/>
          <a:p>
            <a:r>
              <a:rPr lang="en-US" dirty="0"/>
              <a:t>Definition</a:t>
            </a:r>
          </a:p>
        </p:txBody>
      </p:sp>
      <p:sp>
        <p:nvSpPr>
          <p:cNvPr id="3" name="Content Placeholder 2">
            <a:extLst>
              <a:ext uri="{FF2B5EF4-FFF2-40B4-BE49-F238E27FC236}">
                <a16:creationId xmlns:a16="http://schemas.microsoft.com/office/drawing/2014/main" id="{7F22690D-4A5C-4FCC-B572-D5EC639B18B2}"/>
              </a:ext>
            </a:extLst>
          </p:cNvPr>
          <p:cNvSpPr>
            <a:spLocks noGrp="1"/>
          </p:cNvSpPr>
          <p:nvPr>
            <p:ph idx="1"/>
          </p:nvPr>
        </p:nvSpPr>
        <p:spPr>
          <a:xfrm>
            <a:off x="1146559" y="1862161"/>
            <a:ext cx="10058400" cy="4023360"/>
          </a:xfrm>
        </p:spPr>
        <p:txBody>
          <a:bodyPr/>
          <a:lstStyle/>
          <a:p>
            <a:r>
              <a:rPr lang="en-US" b="0" i="0" dirty="0">
                <a:solidFill>
                  <a:srgbClr val="242729"/>
                </a:solidFill>
                <a:effectLst/>
                <a:latin typeface="Arial" panose="020B0604020202020204" pitchFamily="34" charset="0"/>
              </a:rPr>
              <a:t>Object-Relational Mapping:</a:t>
            </a:r>
          </a:p>
          <a:p>
            <a:r>
              <a:rPr lang="en-US" b="0" i="0" dirty="0">
                <a:solidFill>
                  <a:srgbClr val="242729"/>
                </a:solidFill>
                <a:effectLst/>
                <a:latin typeface="Arial" panose="020B0604020202020204" pitchFamily="34" charset="0"/>
              </a:rPr>
              <a:t>(ORM) is a technique (or set of tools) that lets you query and manipulate data from a database using an object-oriented paradigm. </a:t>
            </a:r>
          </a:p>
          <a:p>
            <a:r>
              <a:rPr lang="en-US" b="0" i="0" dirty="0">
                <a:solidFill>
                  <a:srgbClr val="242729"/>
                </a:solidFill>
                <a:effectLst/>
                <a:latin typeface="Arial" panose="020B0604020202020204" pitchFamily="34" charset="0"/>
              </a:rPr>
              <a:t>When talking about ORM, most people are referring to the tools or framework (i.e. a library) that implements the Object-Relational Mapping technique, hence the phrase "an ORM".</a:t>
            </a:r>
            <a:endParaRPr lang="en-US" dirty="0"/>
          </a:p>
        </p:txBody>
      </p:sp>
    </p:spTree>
    <p:extLst>
      <p:ext uri="{BB962C8B-B14F-4D97-AF65-F5344CB8AC3E}">
        <p14:creationId xmlns:p14="http://schemas.microsoft.com/office/powerpoint/2010/main" val="3409342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D7D8D-63BB-4A57-8E21-116A8BEDCEFF}"/>
              </a:ext>
            </a:extLst>
          </p:cNvPr>
          <p:cNvSpPr>
            <a:spLocks noGrp="1"/>
          </p:cNvSpPr>
          <p:nvPr>
            <p:ph type="title"/>
          </p:nvPr>
        </p:nvSpPr>
        <p:spPr/>
        <p:txBody>
          <a:bodyPr/>
          <a:lstStyle/>
          <a:p>
            <a:r>
              <a:rPr lang="en-US" dirty="0"/>
              <a:t>Example (in pseudo-code)</a:t>
            </a:r>
          </a:p>
        </p:txBody>
      </p:sp>
      <p:sp>
        <p:nvSpPr>
          <p:cNvPr id="3" name="Content Placeholder 2">
            <a:extLst>
              <a:ext uri="{FF2B5EF4-FFF2-40B4-BE49-F238E27FC236}">
                <a16:creationId xmlns:a16="http://schemas.microsoft.com/office/drawing/2014/main" id="{9001A004-8DF1-4684-A65B-7FC2B580CBC4}"/>
              </a:ext>
            </a:extLst>
          </p:cNvPr>
          <p:cNvSpPr>
            <a:spLocks noGrp="1"/>
          </p:cNvSpPr>
          <p:nvPr>
            <p:ph idx="1"/>
          </p:nvPr>
        </p:nvSpPr>
        <p:spPr/>
        <p:txBody>
          <a:bodyPr>
            <a:normAutofit fontScale="77500" lnSpcReduction="20000"/>
          </a:bodyPr>
          <a:lstStyle/>
          <a:p>
            <a:r>
              <a:rPr lang="en-US" sz="2300" b="0" i="0" dirty="0">
                <a:solidFill>
                  <a:srgbClr val="242729"/>
                </a:solidFill>
                <a:effectLst/>
                <a:latin typeface="Arial" panose="020B0604020202020204" pitchFamily="34" charset="0"/>
              </a:rPr>
              <a:t>You have a book class, you want to retrieve all the books of which the author is "Linus". Manually, you would do something like this:</a:t>
            </a:r>
          </a:p>
          <a:p>
            <a:endParaRPr lang="en-US" dirty="0">
              <a:solidFill>
                <a:srgbClr val="242729"/>
              </a:solidFill>
              <a:latin typeface="Arial" panose="020B0604020202020204" pitchFamily="34" charset="0"/>
            </a:endParaRPr>
          </a:p>
          <a:p>
            <a:r>
              <a:rPr lang="en-US" dirty="0" err="1">
                <a:latin typeface="Consolas" panose="020B0609020204030204" pitchFamily="49" charset="0"/>
              </a:rPr>
              <a:t>book_list</a:t>
            </a:r>
            <a:r>
              <a:rPr lang="en-US" dirty="0">
                <a:latin typeface="Consolas" panose="020B0609020204030204" pitchFamily="49" charset="0"/>
              </a:rPr>
              <a:t> = new List();</a:t>
            </a:r>
          </a:p>
          <a:p>
            <a:r>
              <a:rPr lang="en-US" dirty="0" err="1">
                <a:latin typeface="Consolas" panose="020B0609020204030204" pitchFamily="49" charset="0"/>
              </a:rPr>
              <a:t>sql</a:t>
            </a:r>
            <a:r>
              <a:rPr lang="en-US" dirty="0">
                <a:latin typeface="Consolas" panose="020B0609020204030204" pitchFamily="49" charset="0"/>
              </a:rPr>
              <a:t> = "SELECT book FROM library WHERE author = 'Linus'";</a:t>
            </a:r>
          </a:p>
          <a:p>
            <a:r>
              <a:rPr lang="en-US" dirty="0">
                <a:latin typeface="Consolas" panose="020B0609020204030204" pitchFamily="49" charset="0"/>
              </a:rPr>
              <a:t>data = query(</a:t>
            </a:r>
            <a:r>
              <a:rPr lang="en-US" dirty="0" err="1">
                <a:latin typeface="Consolas" panose="020B0609020204030204" pitchFamily="49" charset="0"/>
              </a:rPr>
              <a:t>sql</a:t>
            </a:r>
            <a:r>
              <a:rPr lang="en-US" dirty="0">
                <a:latin typeface="Consolas" panose="020B0609020204030204" pitchFamily="49" charset="0"/>
              </a:rPr>
              <a:t>); //Something like this ... Obviously, there’s more code behind it</a:t>
            </a:r>
          </a:p>
          <a:p>
            <a:r>
              <a:rPr lang="en-US" dirty="0">
                <a:latin typeface="Consolas" panose="020B0609020204030204" pitchFamily="49" charset="0"/>
              </a:rPr>
              <a:t>while (row = </a:t>
            </a:r>
            <a:r>
              <a:rPr lang="en-US" dirty="0" err="1">
                <a:latin typeface="Consolas" panose="020B0609020204030204" pitchFamily="49" charset="0"/>
              </a:rPr>
              <a:t>data.next</a:t>
            </a:r>
            <a:r>
              <a:rPr lang="en-US" dirty="0">
                <a:latin typeface="Consolas" panose="020B0609020204030204" pitchFamily="49" charset="0"/>
              </a:rPr>
              <a:t>()) //Now I have a data table, I can iterate on it</a:t>
            </a:r>
          </a:p>
          <a:p>
            <a:r>
              <a:rPr lang="en-US" dirty="0">
                <a:latin typeface="Consolas" panose="020B0609020204030204" pitchFamily="49" charset="0"/>
              </a:rPr>
              <a:t>{</a:t>
            </a:r>
          </a:p>
          <a:p>
            <a:r>
              <a:rPr lang="en-US" dirty="0">
                <a:latin typeface="Consolas" panose="020B0609020204030204" pitchFamily="49" charset="0"/>
              </a:rPr>
              <a:t>     book = new Book();</a:t>
            </a:r>
          </a:p>
          <a:p>
            <a:r>
              <a:rPr lang="en-US" dirty="0">
                <a:latin typeface="Consolas" panose="020B0609020204030204" pitchFamily="49" charset="0"/>
              </a:rPr>
              <a:t>     </a:t>
            </a:r>
            <a:r>
              <a:rPr lang="en-US" dirty="0" err="1">
                <a:latin typeface="Consolas" panose="020B0609020204030204" pitchFamily="49" charset="0"/>
              </a:rPr>
              <a:t>book.setAuthor</a:t>
            </a:r>
            <a:r>
              <a:rPr lang="en-US" dirty="0">
                <a:latin typeface="Consolas" panose="020B0609020204030204" pitchFamily="49" charset="0"/>
              </a:rPr>
              <a:t>(</a:t>
            </a:r>
            <a:r>
              <a:rPr lang="en-US" dirty="0" err="1">
                <a:latin typeface="Consolas" panose="020B0609020204030204" pitchFamily="49" charset="0"/>
              </a:rPr>
              <a:t>row.get</a:t>
            </a:r>
            <a:r>
              <a:rPr lang="en-US" dirty="0">
                <a:latin typeface="Consolas" panose="020B0609020204030204" pitchFamily="49" charset="0"/>
              </a:rPr>
              <a:t>('author’));</a:t>
            </a:r>
          </a:p>
          <a:p>
            <a:r>
              <a:rPr lang="en-US" dirty="0">
                <a:latin typeface="Consolas" panose="020B0609020204030204" pitchFamily="49" charset="0"/>
              </a:rPr>
              <a:t>     </a:t>
            </a:r>
            <a:r>
              <a:rPr lang="en-US" dirty="0" err="1">
                <a:latin typeface="Consolas" panose="020B0609020204030204" pitchFamily="49" charset="0"/>
              </a:rPr>
              <a:t>book_list.add</a:t>
            </a:r>
            <a:r>
              <a:rPr lang="en-US" dirty="0">
                <a:latin typeface="Consolas" panose="020B0609020204030204" pitchFamily="49" charset="0"/>
              </a:rPr>
              <a:t>(book);</a:t>
            </a:r>
          </a:p>
          <a:p>
            <a:r>
              <a:rPr lang="en-US" dirty="0">
                <a:latin typeface="Consolas" panose="020B0609020204030204" pitchFamily="49" charset="0"/>
              </a:rPr>
              <a:t>}</a:t>
            </a:r>
          </a:p>
        </p:txBody>
      </p:sp>
    </p:spTree>
    <p:extLst>
      <p:ext uri="{BB962C8B-B14F-4D97-AF65-F5344CB8AC3E}">
        <p14:creationId xmlns:p14="http://schemas.microsoft.com/office/powerpoint/2010/main" val="661930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D7D8D-63BB-4A57-8E21-116A8BEDCEFF}"/>
              </a:ext>
            </a:extLst>
          </p:cNvPr>
          <p:cNvSpPr>
            <a:spLocks noGrp="1"/>
          </p:cNvSpPr>
          <p:nvPr>
            <p:ph type="title"/>
          </p:nvPr>
        </p:nvSpPr>
        <p:spPr/>
        <p:txBody>
          <a:bodyPr/>
          <a:lstStyle/>
          <a:p>
            <a:r>
              <a:rPr lang="en-US" dirty="0"/>
              <a:t>Example (in ORM pseudo-code)</a:t>
            </a:r>
          </a:p>
        </p:txBody>
      </p:sp>
      <p:sp>
        <p:nvSpPr>
          <p:cNvPr id="3" name="Content Placeholder 2">
            <a:extLst>
              <a:ext uri="{FF2B5EF4-FFF2-40B4-BE49-F238E27FC236}">
                <a16:creationId xmlns:a16="http://schemas.microsoft.com/office/drawing/2014/main" id="{9001A004-8DF1-4684-A65B-7FC2B580CBC4}"/>
              </a:ext>
            </a:extLst>
          </p:cNvPr>
          <p:cNvSpPr>
            <a:spLocks noGrp="1"/>
          </p:cNvSpPr>
          <p:nvPr>
            <p:ph idx="1"/>
          </p:nvPr>
        </p:nvSpPr>
        <p:spPr/>
        <p:txBody>
          <a:bodyPr>
            <a:normAutofit/>
          </a:bodyPr>
          <a:lstStyle/>
          <a:p>
            <a:r>
              <a:rPr lang="en-US" sz="2300" b="0" i="0" dirty="0">
                <a:solidFill>
                  <a:srgbClr val="242729"/>
                </a:solidFill>
                <a:effectLst/>
                <a:latin typeface="Arial" panose="020B0604020202020204" pitchFamily="34" charset="0"/>
              </a:rPr>
              <a:t>You have a book class, you want to retrieve all the books of which the author is "Linus". Manually, you would do something like this:</a:t>
            </a:r>
          </a:p>
          <a:p>
            <a:endParaRPr lang="en-US" dirty="0">
              <a:solidFill>
                <a:srgbClr val="242729"/>
              </a:solidFill>
              <a:latin typeface="Arial" panose="020B0604020202020204" pitchFamily="34" charset="0"/>
            </a:endParaRPr>
          </a:p>
          <a:p>
            <a:r>
              <a:rPr lang="en-US" altLang="en-US" sz="1600" dirty="0" err="1">
                <a:latin typeface="Consolas" panose="020B0609020204030204" pitchFamily="49" charset="0"/>
              </a:rPr>
              <a:t>book_list</a:t>
            </a:r>
            <a:r>
              <a:rPr lang="en-US" altLang="en-US" sz="1600" dirty="0">
                <a:latin typeface="Consolas" panose="020B0609020204030204" pitchFamily="49" charset="0"/>
              </a:rPr>
              <a:t> = </a:t>
            </a:r>
            <a:r>
              <a:rPr lang="en-US" altLang="en-US" sz="1600" dirty="0" err="1">
                <a:latin typeface="Consolas" panose="020B0609020204030204" pitchFamily="49" charset="0"/>
              </a:rPr>
              <a:t>BookTable.query</a:t>
            </a:r>
            <a:r>
              <a:rPr lang="en-US" altLang="en-US" sz="1600" dirty="0">
                <a:latin typeface="Consolas" panose="020B0609020204030204" pitchFamily="49" charset="0"/>
              </a:rPr>
              <a:t>(author="Linus"); </a:t>
            </a:r>
          </a:p>
          <a:p>
            <a:endParaRPr lang="en-US" sz="1600" dirty="0">
              <a:latin typeface="Consolas" panose="020B0609020204030204" pitchFamily="49" charset="0"/>
            </a:endParaRPr>
          </a:p>
        </p:txBody>
      </p:sp>
    </p:spTree>
    <p:extLst>
      <p:ext uri="{BB962C8B-B14F-4D97-AF65-F5344CB8AC3E}">
        <p14:creationId xmlns:p14="http://schemas.microsoft.com/office/powerpoint/2010/main" val="3508109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B7972-D944-48F2-BD51-D27C56EED0E9}"/>
              </a:ext>
            </a:extLst>
          </p:cNvPr>
          <p:cNvSpPr>
            <a:spLocks noGrp="1"/>
          </p:cNvSpPr>
          <p:nvPr>
            <p:ph type="title"/>
          </p:nvPr>
        </p:nvSpPr>
        <p:spPr/>
        <p:txBody>
          <a:bodyPr/>
          <a:lstStyle/>
          <a:p>
            <a:r>
              <a:rPr lang="en-US" dirty="0"/>
              <a:t>LINQ</a:t>
            </a:r>
          </a:p>
        </p:txBody>
      </p:sp>
      <p:sp>
        <p:nvSpPr>
          <p:cNvPr id="3" name="Content Placeholder 2">
            <a:extLst>
              <a:ext uri="{FF2B5EF4-FFF2-40B4-BE49-F238E27FC236}">
                <a16:creationId xmlns:a16="http://schemas.microsoft.com/office/drawing/2014/main" id="{F08B5CE6-C522-4738-91DF-27737A95B494}"/>
              </a:ext>
            </a:extLst>
          </p:cNvPr>
          <p:cNvSpPr>
            <a:spLocks noGrp="1"/>
          </p:cNvSpPr>
          <p:nvPr>
            <p:ph sz="half" idx="1"/>
          </p:nvPr>
        </p:nvSpPr>
        <p:spPr/>
        <p:txBody>
          <a:bodyPr>
            <a:normAutofit fontScale="55000" lnSpcReduction="20000"/>
          </a:bodyPr>
          <a:lstStyle/>
          <a:p>
            <a:r>
              <a:rPr lang="en-US" dirty="0"/>
              <a:t>// Student collection</a:t>
            </a:r>
          </a:p>
          <a:p>
            <a:r>
              <a:rPr lang="en-US" dirty="0" err="1"/>
              <a:t>IList</a:t>
            </a:r>
            <a:r>
              <a:rPr lang="en-US" dirty="0"/>
              <a:t>&lt;Student&gt; </a:t>
            </a:r>
            <a:r>
              <a:rPr lang="en-US" dirty="0" err="1"/>
              <a:t>studentList</a:t>
            </a:r>
            <a:r>
              <a:rPr lang="en-US" dirty="0"/>
              <a:t> = new List&lt;Student&gt;() { </a:t>
            </a:r>
          </a:p>
          <a:p>
            <a:r>
              <a:rPr lang="en-US" dirty="0"/>
              <a:t>        new Student() { </a:t>
            </a:r>
            <a:r>
              <a:rPr lang="en-US" dirty="0" err="1"/>
              <a:t>StudentID</a:t>
            </a:r>
            <a:r>
              <a:rPr lang="en-US" dirty="0"/>
              <a:t> = 1, </a:t>
            </a:r>
            <a:r>
              <a:rPr lang="en-US" dirty="0" err="1"/>
              <a:t>StudentName</a:t>
            </a:r>
            <a:r>
              <a:rPr lang="en-US" dirty="0"/>
              <a:t> = "John", Age = 13} ,</a:t>
            </a:r>
          </a:p>
          <a:p>
            <a:r>
              <a:rPr lang="en-US" dirty="0"/>
              <a:t>        new Student() { </a:t>
            </a:r>
            <a:r>
              <a:rPr lang="en-US" dirty="0" err="1"/>
              <a:t>StudentID</a:t>
            </a:r>
            <a:r>
              <a:rPr lang="en-US" dirty="0"/>
              <a:t> = 2, </a:t>
            </a:r>
            <a:r>
              <a:rPr lang="en-US" dirty="0" err="1"/>
              <a:t>StudentName</a:t>
            </a:r>
            <a:r>
              <a:rPr lang="en-US" dirty="0"/>
              <a:t> = "</a:t>
            </a:r>
            <a:r>
              <a:rPr lang="en-US" dirty="0" err="1"/>
              <a:t>Moin</a:t>
            </a:r>
            <a:r>
              <a:rPr lang="en-US" dirty="0"/>
              <a:t>",  Age = 21 } ,</a:t>
            </a:r>
          </a:p>
          <a:p>
            <a:r>
              <a:rPr lang="en-US" dirty="0"/>
              <a:t>        new Student() { </a:t>
            </a:r>
            <a:r>
              <a:rPr lang="en-US" dirty="0" err="1"/>
              <a:t>StudentID</a:t>
            </a:r>
            <a:r>
              <a:rPr lang="en-US" dirty="0"/>
              <a:t> = 3, </a:t>
            </a:r>
            <a:r>
              <a:rPr lang="en-US" dirty="0" err="1"/>
              <a:t>StudentName</a:t>
            </a:r>
            <a:r>
              <a:rPr lang="en-US" dirty="0"/>
              <a:t> = "Bill",  Age = 18 } ,</a:t>
            </a:r>
          </a:p>
          <a:p>
            <a:r>
              <a:rPr lang="en-US" dirty="0"/>
              <a:t>        new Student() { </a:t>
            </a:r>
            <a:r>
              <a:rPr lang="en-US" dirty="0" err="1"/>
              <a:t>StudentID</a:t>
            </a:r>
            <a:r>
              <a:rPr lang="en-US" dirty="0"/>
              <a:t> = 4, </a:t>
            </a:r>
            <a:r>
              <a:rPr lang="en-US" dirty="0" err="1"/>
              <a:t>StudentName</a:t>
            </a:r>
            <a:r>
              <a:rPr lang="en-US" dirty="0"/>
              <a:t> = "Ram" , Age = 20} ,</a:t>
            </a:r>
          </a:p>
          <a:p>
            <a:r>
              <a:rPr lang="en-US" dirty="0"/>
              <a:t>        new Student() { </a:t>
            </a:r>
            <a:r>
              <a:rPr lang="en-US" dirty="0" err="1"/>
              <a:t>StudentID</a:t>
            </a:r>
            <a:r>
              <a:rPr lang="en-US" dirty="0"/>
              <a:t> = 5, </a:t>
            </a:r>
            <a:r>
              <a:rPr lang="en-US" dirty="0" err="1"/>
              <a:t>StudentName</a:t>
            </a:r>
            <a:r>
              <a:rPr lang="en-US" dirty="0"/>
              <a:t> = "Ron" , Age = 15 } </a:t>
            </a:r>
          </a:p>
          <a:p>
            <a:r>
              <a:rPr lang="en-US" dirty="0"/>
              <a:t>    };</a:t>
            </a:r>
          </a:p>
          <a:p>
            <a:endParaRPr lang="en-US" dirty="0"/>
          </a:p>
          <a:p>
            <a:r>
              <a:rPr lang="en-US" dirty="0"/>
              <a:t>// LINQ Query Syntax to find out teenager students</a:t>
            </a:r>
          </a:p>
          <a:p>
            <a:r>
              <a:rPr lang="en-US" dirty="0"/>
              <a:t>var </a:t>
            </a:r>
            <a:r>
              <a:rPr lang="en-US" dirty="0" err="1"/>
              <a:t>teenAgerStudent</a:t>
            </a:r>
            <a:r>
              <a:rPr lang="en-US" dirty="0"/>
              <a:t> = from s in </a:t>
            </a:r>
            <a:r>
              <a:rPr lang="en-US" dirty="0" err="1"/>
              <a:t>studentList</a:t>
            </a:r>
            <a:endParaRPr lang="en-US" dirty="0"/>
          </a:p>
          <a:p>
            <a:r>
              <a:rPr lang="en-US" dirty="0"/>
              <a:t>                      where </a:t>
            </a:r>
            <a:r>
              <a:rPr lang="en-US" dirty="0" err="1"/>
              <a:t>s.Age</a:t>
            </a:r>
            <a:r>
              <a:rPr lang="en-US" dirty="0"/>
              <a:t> &gt; 12 &amp;&amp; </a:t>
            </a:r>
            <a:r>
              <a:rPr lang="en-US" dirty="0" err="1"/>
              <a:t>s.Age</a:t>
            </a:r>
            <a:r>
              <a:rPr lang="en-US" dirty="0"/>
              <a:t> &lt; 20</a:t>
            </a:r>
          </a:p>
          <a:p>
            <a:r>
              <a:rPr lang="en-US" dirty="0"/>
              <a:t>                      select s;</a:t>
            </a:r>
          </a:p>
        </p:txBody>
      </p:sp>
      <p:sp>
        <p:nvSpPr>
          <p:cNvPr id="6" name="Content Placeholder 5">
            <a:extLst>
              <a:ext uri="{FF2B5EF4-FFF2-40B4-BE49-F238E27FC236}">
                <a16:creationId xmlns:a16="http://schemas.microsoft.com/office/drawing/2014/main" id="{4AEE774C-D6AD-46F7-A8DB-B267E1ACE0A5}"/>
              </a:ext>
            </a:extLst>
          </p:cNvPr>
          <p:cNvSpPr>
            <a:spLocks noGrp="1"/>
          </p:cNvSpPr>
          <p:nvPr>
            <p:ph sz="half" idx="2"/>
          </p:nvPr>
        </p:nvSpPr>
        <p:spPr/>
        <p:txBody>
          <a:bodyPr>
            <a:normAutofit fontScale="55000" lnSpcReduction="20000"/>
          </a:bodyPr>
          <a:lstStyle/>
          <a:p>
            <a:r>
              <a:rPr lang="en-US" sz="4400" dirty="0"/>
              <a:t>Where clause usage</a:t>
            </a:r>
            <a:r>
              <a:rPr lang="en-US" sz="1600" dirty="0"/>
              <a:t>:</a:t>
            </a:r>
          </a:p>
          <a:p>
            <a:endParaRPr lang="en-US" sz="1600" dirty="0"/>
          </a:p>
          <a:p>
            <a:pPr>
              <a:spcBef>
                <a:spcPts val="600"/>
              </a:spcBef>
            </a:pPr>
            <a:r>
              <a:rPr lang="en-US" sz="3300" dirty="0"/>
              <a:t>public static void Main()</a:t>
            </a:r>
          </a:p>
          <a:p>
            <a:pPr>
              <a:spcBef>
                <a:spcPts val="600"/>
              </a:spcBef>
            </a:pPr>
            <a:r>
              <a:rPr lang="en-US" sz="3300" dirty="0"/>
              <a:t>{</a:t>
            </a:r>
          </a:p>
          <a:p>
            <a:pPr>
              <a:spcBef>
                <a:spcPts val="600"/>
              </a:spcBef>
            </a:pPr>
            <a:r>
              <a:rPr lang="en-US" sz="3300" dirty="0"/>
              <a:t>    var </a:t>
            </a:r>
            <a:r>
              <a:rPr lang="en-US" sz="3300" dirty="0" err="1"/>
              <a:t>filteredResult</a:t>
            </a:r>
            <a:r>
              <a:rPr lang="en-US" sz="3300" dirty="0"/>
              <a:t> = from s in </a:t>
            </a:r>
            <a:r>
              <a:rPr lang="en-US" sz="3300" dirty="0" err="1"/>
              <a:t>studentList</a:t>
            </a:r>
            <a:endParaRPr lang="en-US" sz="3300" dirty="0"/>
          </a:p>
          <a:p>
            <a:pPr>
              <a:spcBef>
                <a:spcPts val="600"/>
              </a:spcBef>
            </a:pPr>
            <a:r>
              <a:rPr lang="en-US" sz="3300" dirty="0"/>
              <a:t>                         where </a:t>
            </a:r>
            <a:r>
              <a:rPr lang="en-US" sz="3300" dirty="0" err="1"/>
              <a:t>isTeenAger</a:t>
            </a:r>
            <a:r>
              <a:rPr lang="en-US" sz="3300" dirty="0"/>
              <a:t>(s)</a:t>
            </a:r>
          </a:p>
          <a:p>
            <a:pPr>
              <a:spcBef>
                <a:spcPts val="600"/>
              </a:spcBef>
            </a:pPr>
            <a:r>
              <a:rPr lang="en-US" sz="3300" dirty="0"/>
              <a:t>                         select s;</a:t>
            </a:r>
          </a:p>
          <a:p>
            <a:pPr>
              <a:spcBef>
                <a:spcPts val="600"/>
              </a:spcBef>
            </a:pPr>
            <a:r>
              <a:rPr lang="en-US" sz="3300" dirty="0"/>
              <a:t>}</a:t>
            </a:r>
          </a:p>
          <a:p>
            <a:pPr>
              <a:spcBef>
                <a:spcPts val="600"/>
              </a:spcBef>
            </a:pPr>
            <a:endParaRPr lang="en-US" sz="3300" dirty="0"/>
          </a:p>
          <a:p>
            <a:pPr>
              <a:spcBef>
                <a:spcPts val="600"/>
              </a:spcBef>
            </a:pPr>
            <a:r>
              <a:rPr lang="en-US" sz="3300" dirty="0"/>
              <a:t>public static bool </a:t>
            </a:r>
            <a:r>
              <a:rPr lang="en-US" sz="3300" dirty="0" err="1"/>
              <a:t>IsTeenAger</a:t>
            </a:r>
            <a:r>
              <a:rPr lang="en-US" sz="3300" dirty="0"/>
              <a:t>(Student student)</a:t>
            </a:r>
          </a:p>
          <a:p>
            <a:pPr>
              <a:spcBef>
                <a:spcPts val="600"/>
              </a:spcBef>
            </a:pPr>
            <a:r>
              <a:rPr lang="en-US" sz="3300" dirty="0"/>
              <a:t>{</a:t>
            </a:r>
          </a:p>
          <a:p>
            <a:pPr>
              <a:spcBef>
                <a:spcPts val="600"/>
              </a:spcBef>
            </a:pPr>
            <a:r>
              <a:rPr lang="en-US" sz="3300" dirty="0"/>
              <a:t>    return </a:t>
            </a:r>
            <a:r>
              <a:rPr lang="en-US" sz="3300" dirty="0" err="1"/>
              <a:t>student.Age</a:t>
            </a:r>
            <a:r>
              <a:rPr lang="en-US" sz="3300" dirty="0"/>
              <a:t> &gt; 12 &amp;&amp; </a:t>
            </a:r>
            <a:r>
              <a:rPr lang="en-US" sz="3300"/>
              <a:t>student.</a:t>
            </a:r>
            <a:r>
              <a:rPr lang="en-US" sz="3300" dirty="0" err="1"/>
              <a:t>Age</a:t>
            </a:r>
            <a:r>
              <a:rPr lang="en-US" sz="3300" dirty="0"/>
              <a:t> &lt; 20;  </a:t>
            </a:r>
          </a:p>
          <a:p>
            <a:pPr>
              <a:spcBef>
                <a:spcPts val="600"/>
              </a:spcBef>
            </a:pPr>
            <a:r>
              <a:rPr lang="en-US" sz="3300" dirty="0"/>
              <a:t>}</a:t>
            </a:r>
            <a:endParaRPr lang="en-US" sz="1600" dirty="0"/>
          </a:p>
        </p:txBody>
      </p:sp>
    </p:spTree>
    <p:extLst>
      <p:ext uri="{BB962C8B-B14F-4D97-AF65-F5344CB8AC3E}">
        <p14:creationId xmlns:p14="http://schemas.microsoft.com/office/powerpoint/2010/main" val="374247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41B5D-68AE-41E6-8742-B0CE85CFF211}"/>
              </a:ext>
            </a:extLst>
          </p:cNvPr>
          <p:cNvSpPr>
            <a:spLocks noGrp="1"/>
          </p:cNvSpPr>
          <p:nvPr>
            <p:ph type="title"/>
          </p:nvPr>
        </p:nvSpPr>
        <p:spPr/>
        <p:txBody>
          <a:bodyPr/>
          <a:lstStyle/>
          <a:p>
            <a:r>
              <a:rPr lang="en-US" dirty="0"/>
              <a:t>ORM Benefits</a:t>
            </a:r>
          </a:p>
        </p:txBody>
      </p:sp>
      <p:sp>
        <p:nvSpPr>
          <p:cNvPr id="3" name="Content Placeholder 2">
            <a:extLst>
              <a:ext uri="{FF2B5EF4-FFF2-40B4-BE49-F238E27FC236}">
                <a16:creationId xmlns:a16="http://schemas.microsoft.com/office/drawing/2014/main" id="{0CA4959D-13E8-4BCC-822C-7FF4CA6686FD}"/>
              </a:ext>
            </a:extLst>
          </p:cNvPr>
          <p:cNvSpPr>
            <a:spLocks noGrp="1"/>
          </p:cNvSpPr>
          <p:nvPr>
            <p:ph idx="1"/>
          </p:nvPr>
        </p:nvSpPr>
        <p:spPr>
          <a:xfrm>
            <a:off x="1097280" y="1845733"/>
            <a:ext cx="10058400" cy="4330573"/>
          </a:xfrm>
        </p:spPr>
        <p:txBody>
          <a:bodyPr>
            <a:normAutofit/>
          </a:bodyPr>
          <a:lstStyle/>
          <a:p>
            <a:pPr marL="344488" indent="-174625" algn="l" fontAlgn="base">
              <a:buFont typeface="Arial" panose="020B0604020202020204" pitchFamily="34" charset="0"/>
              <a:buChar char="•"/>
            </a:pPr>
            <a:r>
              <a:rPr lang="en-US" b="0" i="0" u="sng" dirty="0">
                <a:solidFill>
                  <a:srgbClr val="242729"/>
                </a:solidFill>
                <a:effectLst/>
                <a:latin typeface="inherit"/>
                <a:hlinkClick r:id="rId2"/>
              </a:rPr>
              <a:t>DRY</a:t>
            </a:r>
            <a:r>
              <a:rPr lang="en-US" b="0" i="0" dirty="0">
                <a:solidFill>
                  <a:srgbClr val="242729"/>
                </a:solidFill>
                <a:effectLst/>
                <a:latin typeface="inherit"/>
              </a:rPr>
              <a:t>: You write your data model in only one place, and it's easier to update, maintain, and reuse the code.</a:t>
            </a:r>
          </a:p>
          <a:p>
            <a:pPr marL="344488" indent="-174625" algn="l" fontAlgn="base">
              <a:buFont typeface="Arial" panose="020B0604020202020204" pitchFamily="34" charset="0"/>
              <a:buChar char="•"/>
            </a:pPr>
            <a:r>
              <a:rPr lang="en-US" b="0" i="0" dirty="0">
                <a:solidFill>
                  <a:srgbClr val="242729"/>
                </a:solidFill>
                <a:effectLst/>
                <a:latin typeface="inherit"/>
              </a:rPr>
              <a:t>A lot of stuff is done automatically, from database handling to </a:t>
            </a:r>
            <a:r>
              <a:rPr lang="en-US" b="0" i="0" u="sng" dirty="0">
                <a:solidFill>
                  <a:srgbClr val="242729"/>
                </a:solidFill>
                <a:effectLst/>
                <a:latin typeface="inherit"/>
                <a:hlinkClick r:id="rId3"/>
              </a:rPr>
              <a:t>I18N</a:t>
            </a:r>
            <a:r>
              <a:rPr lang="en-US" b="0" i="0" dirty="0">
                <a:solidFill>
                  <a:srgbClr val="242729"/>
                </a:solidFill>
                <a:effectLst/>
                <a:latin typeface="inherit"/>
              </a:rPr>
              <a:t>.</a:t>
            </a:r>
          </a:p>
          <a:p>
            <a:pPr marL="344488" indent="-174625" algn="l" fontAlgn="base">
              <a:buFont typeface="Arial" panose="020B0604020202020204" pitchFamily="34" charset="0"/>
              <a:buChar char="•"/>
            </a:pPr>
            <a:r>
              <a:rPr lang="en-US" b="0" i="0" dirty="0">
                <a:solidFill>
                  <a:srgbClr val="242729"/>
                </a:solidFill>
                <a:effectLst/>
                <a:latin typeface="inherit"/>
              </a:rPr>
              <a:t>It forces you to write </a:t>
            </a:r>
            <a:r>
              <a:rPr lang="en-US" b="0" i="0" u="sng" dirty="0">
                <a:solidFill>
                  <a:srgbClr val="242729"/>
                </a:solidFill>
                <a:effectLst/>
                <a:latin typeface="inherit"/>
                <a:hlinkClick r:id="rId4"/>
              </a:rPr>
              <a:t>MVC</a:t>
            </a:r>
            <a:r>
              <a:rPr lang="en-US" b="0" i="0" dirty="0">
                <a:solidFill>
                  <a:srgbClr val="242729"/>
                </a:solidFill>
                <a:effectLst/>
                <a:latin typeface="inherit"/>
              </a:rPr>
              <a:t> code, which, in the end, makes your code a little cleaner.</a:t>
            </a:r>
          </a:p>
          <a:p>
            <a:pPr marL="637096" lvl="1" indent="-174625" fontAlgn="base">
              <a:buFont typeface="Arial" panose="020B0604020202020204" pitchFamily="34" charset="0"/>
              <a:buChar char="•"/>
            </a:pPr>
            <a:r>
              <a:rPr lang="en-US" dirty="0">
                <a:solidFill>
                  <a:srgbClr val="242729"/>
                </a:solidFill>
                <a:latin typeface="inherit"/>
              </a:rPr>
              <a:t>You have to think of your MODEL (The “M” in MVC) which is how you will represent the data in your code, and map it to the actual DB.  Once done, you just refer to the Model (and not the DB)</a:t>
            </a:r>
            <a:endParaRPr lang="en-US" b="0" i="0" dirty="0">
              <a:solidFill>
                <a:srgbClr val="242729"/>
              </a:solidFill>
              <a:effectLst/>
              <a:latin typeface="inherit"/>
            </a:endParaRPr>
          </a:p>
          <a:p>
            <a:pPr marL="344488" indent="-174625" algn="l" fontAlgn="base">
              <a:buFont typeface="Arial" panose="020B0604020202020204" pitchFamily="34" charset="0"/>
              <a:buChar char="•"/>
            </a:pPr>
            <a:r>
              <a:rPr lang="en-US" b="0" i="0" dirty="0">
                <a:solidFill>
                  <a:srgbClr val="242729"/>
                </a:solidFill>
                <a:effectLst/>
                <a:latin typeface="inherit"/>
              </a:rPr>
              <a:t>You don't have to learn to write SQL</a:t>
            </a:r>
          </a:p>
          <a:p>
            <a:pPr marL="637096" lvl="1" indent="-174625" fontAlgn="base">
              <a:buFont typeface="Arial" panose="020B0604020202020204" pitchFamily="34" charset="0"/>
              <a:buChar char="•"/>
            </a:pPr>
            <a:r>
              <a:rPr lang="en-US" dirty="0">
                <a:solidFill>
                  <a:srgbClr val="242729"/>
                </a:solidFill>
                <a:latin typeface="inherit"/>
              </a:rPr>
              <a:t>Many programmers (web or otherwise) don’t get much training in SQL</a:t>
            </a:r>
          </a:p>
          <a:p>
            <a:pPr marL="637096" lvl="1" indent="-174625" fontAlgn="base">
              <a:buFont typeface="Arial" panose="020B0604020202020204" pitchFamily="34" charset="0"/>
              <a:buChar char="•"/>
            </a:pPr>
            <a:r>
              <a:rPr lang="en-US" b="0" i="0" dirty="0">
                <a:solidFill>
                  <a:srgbClr val="242729"/>
                </a:solidFill>
                <a:effectLst/>
                <a:latin typeface="inherit"/>
              </a:rPr>
              <a:t>SQL can be a very powerful language, but it’s easy to confuse the ‘English-like’ syntax and assume that is all you need to know!</a:t>
            </a:r>
          </a:p>
          <a:p>
            <a:pPr marL="344488" indent="-174625" algn="l" fontAlgn="base">
              <a:buFont typeface="Arial" panose="020B0604020202020204" pitchFamily="34" charset="0"/>
              <a:buChar char="•"/>
            </a:pPr>
            <a:r>
              <a:rPr lang="en-US" b="0" i="0" dirty="0">
                <a:solidFill>
                  <a:srgbClr val="242729"/>
                </a:solidFill>
                <a:effectLst/>
                <a:latin typeface="inherit"/>
              </a:rPr>
              <a:t>Sanitizing; using prepared statements or transactions are as easy as calling a method.</a:t>
            </a:r>
          </a:p>
          <a:p>
            <a:pPr marL="637096" lvl="1" indent="-174625" fontAlgn="base">
              <a:buFont typeface="Arial" panose="020B0604020202020204" pitchFamily="34" charset="0"/>
              <a:buChar char="•"/>
            </a:pPr>
            <a:r>
              <a:rPr lang="en-US" dirty="0">
                <a:solidFill>
                  <a:srgbClr val="242729"/>
                </a:solidFill>
                <a:latin typeface="inherit"/>
              </a:rPr>
              <a:t>Basically, the ORM has common code already written for you!</a:t>
            </a:r>
            <a:endParaRPr lang="en-US" b="0" i="0" dirty="0">
              <a:solidFill>
                <a:srgbClr val="242729"/>
              </a:solidFill>
              <a:effectLst/>
              <a:latin typeface="inherit"/>
            </a:endParaRPr>
          </a:p>
          <a:p>
            <a:endParaRPr lang="en-US" dirty="0"/>
          </a:p>
        </p:txBody>
      </p:sp>
    </p:spTree>
    <p:extLst>
      <p:ext uri="{BB962C8B-B14F-4D97-AF65-F5344CB8AC3E}">
        <p14:creationId xmlns:p14="http://schemas.microsoft.com/office/powerpoint/2010/main" val="2300687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B4BC3-D51D-4326-B00D-121D28A14971}"/>
              </a:ext>
            </a:extLst>
          </p:cNvPr>
          <p:cNvSpPr>
            <a:spLocks noGrp="1"/>
          </p:cNvSpPr>
          <p:nvPr>
            <p:ph type="title"/>
          </p:nvPr>
        </p:nvSpPr>
        <p:spPr/>
        <p:txBody>
          <a:bodyPr/>
          <a:lstStyle/>
          <a:p>
            <a:r>
              <a:rPr lang="en-US" dirty="0"/>
              <a:t>ORM Drawbacks</a:t>
            </a:r>
          </a:p>
        </p:txBody>
      </p:sp>
      <p:sp>
        <p:nvSpPr>
          <p:cNvPr id="6" name="Rectangle 3">
            <a:extLst>
              <a:ext uri="{FF2B5EF4-FFF2-40B4-BE49-F238E27FC236}">
                <a16:creationId xmlns:a16="http://schemas.microsoft.com/office/drawing/2014/main" id="{AD01D0EC-49F4-4775-A988-71ABFBBF9FA8}"/>
              </a:ext>
            </a:extLst>
          </p:cNvPr>
          <p:cNvSpPr>
            <a:spLocks noGrp="1" noChangeArrowheads="1"/>
          </p:cNvSpPr>
          <p:nvPr>
            <p:ph idx="1"/>
          </p:nvPr>
        </p:nvSpPr>
        <p:spPr bwMode="auto">
          <a:xfrm>
            <a:off x="971345" y="1907886"/>
            <a:ext cx="9852371" cy="312803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344488" marR="0" lvl="0" indent="-174625" fontAlgn="base">
              <a:buFont typeface="Arial" panose="020B0604020202020204" pitchFamily="34" charset="0"/>
              <a:buChar char="•"/>
              <a:tabLst/>
            </a:pPr>
            <a:r>
              <a:rPr lang="en-US" altLang="en-US" dirty="0">
                <a:solidFill>
                  <a:srgbClr val="242729"/>
                </a:solidFill>
                <a:latin typeface="inherit"/>
              </a:rPr>
              <a:t>You have to learn it, and ORM libraries are not lightweight tools;</a:t>
            </a:r>
          </a:p>
          <a:p>
            <a:pPr marL="637096" lvl="1" indent="-174625" fontAlgn="base">
              <a:buFont typeface="Arial" panose="020B0604020202020204" pitchFamily="34" charset="0"/>
              <a:buChar char="•"/>
            </a:pPr>
            <a:r>
              <a:rPr lang="en-US" altLang="en-US" dirty="0">
                <a:solidFill>
                  <a:srgbClr val="242729"/>
                </a:solidFill>
                <a:latin typeface="inherit"/>
              </a:rPr>
              <a:t>So, you skip learning DB/ SQL which is complex, and you end up learning the ORM, which can also be complex!</a:t>
            </a:r>
          </a:p>
          <a:p>
            <a:pPr marL="344488" marR="0" lvl="0" indent="-174625" fontAlgn="base">
              <a:buFont typeface="Arial" panose="020B0604020202020204" pitchFamily="34" charset="0"/>
              <a:buChar char="•"/>
              <a:tabLst/>
            </a:pPr>
            <a:r>
              <a:rPr lang="en-US" altLang="en-US" dirty="0">
                <a:solidFill>
                  <a:srgbClr val="242729"/>
                </a:solidFill>
                <a:latin typeface="inherit"/>
              </a:rPr>
              <a:t>You have to set it up. Same problem.</a:t>
            </a:r>
          </a:p>
          <a:p>
            <a:pPr marL="344488" marR="0" lvl="0" indent="-174625" fontAlgn="base">
              <a:buFont typeface="Arial" panose="020B0604020202020204" pitchFamily="34" charset="0"/>
              <a:buChar char="•"/>
              <a:tabLst/>
            </a:pPr>
            <a:r>
              <a:rPr lang="en-US" altLang="en-US" dirty="0">
                <a:solidFill>
                  <a:srgbClr val="242729"/>
                </a:solidFill>
                <a:latin typeface="inherit"/>
              </a:rPr>
              <a:t>Performance is OK for usual queries, but a SQL expert will always do better with his own SQL for big projects.</a:t>
            </a:r>
          </a:p>
          <a:p>
            <a:pPr marL="344488" marR="0" lvl="0" indent="-174625" fontAlgn="base">
              <a:buFont typeface="Arial" panose="020B0604020202020204" pitchFamily="34" charset="0"/>
              <a:buChar char="•"/>
              <a:tabLst/>
            </a:pPr>
            <a:r>
              <a:rPr lang="en-US" altLang="en-US" dirty="0">
                <a:solidFill>
                  <a:srgbClr val="242729"/>
                </a:solidFill>
                <a:latin typeface="inherit"/>
              </a:rPr>
              <a:t>It abstracts the DB.</a:t>
            </a:r>
          </a:p>
          <a:p>
            <a:pPr marL="637096" lvl="1" indent="-174625" fontAlgn="base">
              <a:buFont typeface="Arial" panose="020B0604020202020204" pitchFamily="34" charset="0"/>
              <a:buChar char="•"/>
            </a:pPr>
            <a:r>
              <a:rPr lang="en-US" altLang="en-US" dirty="0">
                <a:solidFill>
                  <a:srgbClr val="242729"/>
                </a:solidFill>
                <a:latin typeface="inherit"/>
              </a:rPr>
              <a:t> Good and bad.  Not learning how things work behind the scenes makes for a weak programmer!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3566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3E8F6-25F2-48E7-9395-AC7A02063B8B}"/>
              </a:ext>
            </a:extLst>
          </p:cNvPr>
          <p:cNvSpPr>
            <a:spLocks noGrp="1"/>
          </p:cNvSpPr>
          <p:nvPr>
            <p:ph type="title"/>
          </p:nvPr>
        </p:nvSpPr>
        <p:spPr/>
        <p:txBody>
          <a:bodyPr/>
          <a:lstStyle/>
          <a:p>
            <a:r>
              <a:rPr lang="en-US" dirty="0"/>
              <a:t>Where do I get one?</a:t>
            </a:r>
          </a:p>
        </p:txBody>
      </p:sp>
      <p:sp>
        <p:nvSpPr>
          <p:cNvPr id="3" name="Content Placeholder 2">
            <a:extLst>
              <a:ext uri="{FF2B5EF4-FFF2-40B4-BE49-F238E27FC236}">
                <a16:creationId xmlns:a16="http://schemas.microsoft.com/office/drawing/2014/main" id="{30311591-876E-451A-A35C-505C30234454}"/>
              </a:ext>
            </a:extLst>
          </p:cNvPr>
          <p:cNvSpPr>
            <a:spLocks noGrp="1"/>
          </p:cNvSpPr>
          <p:nvPr>
            <p:ph idx="1"/>
          </p:nvPr>
        </p:nvSpPr>
        <p:spPr/>
        <p:txBody>
          <a:bodyPr>
            <a:normAutofit fontScale="85000" lnSpcReduction="20000"/>
          </a:bodyPr>
          <a:lstStyle/>
          <a:p>
            <a:pPr>
              <a:lnSpc>
                <a:spcPct val="110000"/>
              </a:lnSpc>
            </a:pPr>
            <a:r>
              <a:rPr lang="en-US" dirty="0">
                <a:solidFill>
                  <a:srgbClr val="242729"/>
                </a:solidFill>
                <a:latin typeface="Arial" panose="020B0604020202020204" pitchFamily="34" charset="0"/>
              </a:rPr>
              <a:t>An ORM is another package, or </a:t>
            </a:r>
            <a:r>
              <a:rPr lang="en-US" b="0" i="0" dirty="0">
                <a:solidFill>
                  <a:srgbClr val="242729"/>
                </a:solidFill>
                <a:effectLst/>
                <a:latin typeface="Arial" panose="020B0604020202020204" pitchFamily="34" charset="0"/>
              </a:rPr>
              <a:t>library written in your language of choice that encapsulates the code needed to manipulate the data, so you don't use SQL anymore; you interact directly with an object in the same language you're using.</a:t>
            </a:r>
          </a:p>
          <a:p>
            <a:pPr>
              <a:lnSpc>
                <a:spcPct val="110000"/>
              </a:lnSpc>
            </a:pPr>
            <a:r>
              <a:rPr lang="en-US" b="0" i="0" dirty="0">
                <a:solidFill>
                  <a:srgbClr val="242729"/>
                </a:solidFill>
                <a:effectLst/>
                <a:latin typeface="Arial" panose="020B0604020202020204" pitchFamily="34" charset="0"/>
              </a:rPr>
              <a:t>So – if you know O-O, </a:t>
            </a:r>
            <a:r>
              <a:rPr lang="en-US" dirty="0">
                <a:solidFill>
                  <a:srgbClr val="242729"/>
                </a:solidFill>
                <a:latin typeface="Arial" panose="020B0604020202020204" pitchFamily="34" charset="0"/>
              </a:rPr>
              <a:t>you don’t need to learn much more about DBs</a:t>
            </a:r>
            <a:endParaRPr lang="en-US" b="0" i="0" dirty="0">
              <a:solidFill>
                <a:srgbClr val="242729"/>
              </a:solidFill>
              <a:effectLst/>
              <a:latin typeface="Arial" panose="020B0604020202020204" pitchFamily="34" charset="0"/>
            </a:endParaRPr>
          </a:p>
          <a:p>
            <a:endParaRPr lang="en-US" dirty="0">
              <a:solidFill>
                <a:srgbClr val="242729"/>
              </a:solidFill>
              <a:latin typeface="Arial" panose="020B0604020202020204" pitchFamily="34" charset="0"/>
            </a:endParaRPr>
          </a:p>
          <a:p>
            <a:pPr marL="0" indent="0">
              <a:buNone/>
            </a:pPr>
            <a:r>
              <a:rPr lang="en-US" dirty="0">
                <a:solidFill>
                  <a:srgbClr val="242729"/>
                </a:solidFill>
                <a:latin typeface="Arial" panose="020B0604020202020204" pitchFamily="34" charset="0"/>
              </a:rPr>
              <a:t>Some examples:</a:t>
            </a:r>
          </a:p>
          <a:p>
            <a:pPr algn="l" fontAlgn="base"/>
            <a:r>
              <a:rPr lang="en-US" b="0" i="0" dirty="0">
                <a:solidFill>
                  <a:srgbClr val="242729"/>
                </a:solidFill>
                <a:effectLst/>
                <a:latin typeface="Arial" panose="020B0604020202020204" pitchFamily="34" charset="0"/>
              </a:rPr>
              <a:t>Whichever ORM library you choose, they all use the same principles. There are a lot of ORM libraries around here:</a:t>
            </a:r>
          </a:p>
          <a:p>
            <a:pPr marL="284163" indent="-169863" algn="l" fontAlgn="base">
              <a:buFont typeface="Arial" panose="020B0604020202020204" pitchFamily="34" charset="0"/>
              <a:buChar char="•"/>
            </a:pPr>
            <a:r>
              <a:rPr lang="en-US" b="0" i="0" dirty="0">
                <a:solidFill>
                  <a:srgbClr val="242729"/>
                </a:solidFill>
                <a:effectLst/>
                <a:latin typeface="inherit"/>
              </a:rPr>
              <a:t>Java: </a:t>
            </a:r>
            <a:r>
              <a:rPr lang="en-US" b="0" i="0" u="sng" dirty="0">
                <a:solidFill>
                  <a:srgbClr val="242729"/>
                </a:solidFill>
                <a:effectLst/>
                <a:latin typeface="inherit"/>
                <a:hlinkClick r:id="rId2"/>
              </a:rPr>
              <a:t>Hibernate</a:t>
            </a:r>
            <a:r>
              <a:rPr lang="en-US" b="0" i="0" dirty="0">
                <a:solidFill>
                  <a:srgbClr val="242729"/>
                </a:solidFill>
                <a:effectLst/>
                <a:latin typeface="inherit"/>
              </a:rPr>
              <a:t>.</a:t>
            </a:r>
          </a:p>
          <a:p>
            <a:pPr marL="284163" indent="-169863" algn="l" fontAlgn="base">
              <a:buFont typeface="Arial" panose="020B0604020202020204" pitchFamily="34" charset="0"/>
              <a:buChar char="•"/>
            </a:pPr>
            <a:r>
              <a:rPr lang="en-US" b="0" i="0" dirty="0">
                <a:solidFill>
                  <a:srgbClr val="242729"/>
                </a:solidFill>
                <a:effectLst/>
                <a:latin typeface="inherit"/>
              </a:rPr>
              <a:t>PHP: </a:t>
            </a:r>
            <a:r>
              <a:rPr lang="en-US" b="0" i="0" u="sng" dirty="0">
                <a:solidFill>
                  <a:srgbClr val="242729"/>
                </a:solidFill>
                <a:effectLst/>
                <a:latin typeface="inherit"/>
                <a:hlinkClick r:id="rId3"/>
              </a:rPr>
              <a:t>Propel</a:t>
            </a:r>
            <a:r>
              <a:rPr lang="en-US" b="0" i="0" dirty="0">
                <a:solidFill>
                  <a:srgbClr val="242729"/>
                </a:solidFill>
                <a:effectLst/>
                <a:latin typeface="inherit"/>
              </a:rPr>
              <a:t> or </a:t>
            </a:r>
            <a:r>
              <a:rPr lang="en-US" b="0" i="0" u="sng" dirty="0">
                <a:solidFill>
                  <a:srgbClr val="242729"/>
                </a:solidFill>
                <a:effectLst/>
                <a:latin typeface="inherit"/>
                <a:hlinkClick r:id="rId4"/>
              </a:rPr>
              <a:t>Doctrine</a:t>
            </a:r>
            <a:r>
              <a:rPr lang="en-US" b="0" i="0" dirty="0">
                <a:solidFill>
                  <a:srgbClr val="242729"/>
                </a:solidFill>
                <a:effectLst/>
                <a:latin typeface="inherit"/>
              </a:rPr>
              <a:t> </a:t>
            </a:r>
          </a:p>
          <a:p>
            <a:pPr marL="284163" indent="-169863" algn="l" fontAlgn="base">
              <a:buFont typeface="Arial" panose="020B0604020202020204" pitchFamily="34" charset="0"/>
              <a:buChar char="•"/>
            </a:pPr>
            <a:r>
              <a:rPr lang="en-US" b="0" i="0" dirty="0">
                <a:solidFill>
                  <a:srgbClr val="242729"/>
                </a:solidFill>
                <a:effectLst/>
                <a:latin typeface="inherit"/>
              </a:rPr>
              <a:t>Python: the Django ORM or </a:t>
            </a:r>
            <a:r>
              <a:rPr lang="en-US" b="0" i="0" u="sng" dirty="0" err="1">
                <a:solidFill>
                  <a:srgbClr val="242729"/>
                </a:solidFill>
                <a:effectLst/>
                <a:latin typeface="inherit"/>
                <a:hlinkClick r:id="rId5"/>
              </a:rPr>
              <a:t>SQLAlchemy</a:t>
            </a:r>
            <a:r>
              <a:rPr lang="en-US" b="0" i="0" dirty="0">
                <a:solidFill>
                  <a:srgbClr val="242729"/>
                </a:solidFill>
                <a:effectLst/>
                <a:latin typeface="inherit"/>
              </a:rPr>
              <a:t> </a:t>
            </a:r>
          </a:p>
          <a:p>
            <a:pPr marL="284163" indent="-169863" algn="l" fontAlgn="base">
              <a:buFont typeface="Arial" panose="020B0604020202020204" pitchFamily="34" charset="0"/>
              <a:buChar char="•"/>
            </a:pPr>
            <a:r>
              <a:rPr lang="en-US" b="0" i="0" dirty="0">
                <a:solidFill>
                  <a:srgbClr val="242729"/>
                </a:solidFill>
                <a:effectLst/>
                <a:latin typeface="inherit"/>
              </a:rPr>
              <a:t>C#: </a:t>
            </a:r>
            <a:r>
              <a:rPr lang="en-US" b="0" i="0" u="sng" dirty="0">
                <a:solidFill>
                  <a:srgbClr val="242729"/>
                </a:solidFill>
                <a:effectLst/>
                <a:latin typeface="inherit"/>
                <a:hlinkClick r:id="rId6"/>
              </a:rPr>
              <a:t>NHibernate</a:t>
            </a:r>
            <a:r>
              <a:rPr lang="en-US" b="0" i="0" dirty="0">
                <a:solidFill>
                  <a:srgbClr val="242729"/>
                </a:solidFill>
                <a:effectLst/>
                <a:latin typeface="inherit"/>
              </a:rPr>
              <a:t> or </a:t>
            </a:r>
            <a:r>
              <a:rPr lang="en-US" b="0" i="0" u="sng" dirty="0">
                <a:solidFill>
                  <a:srgbClr val="242729"/>
                </a:solidFill>
                <a:effectLst/>
                <a:latin typeface="inherit"/>
                <a:hlinkClick r:id="rId7"/>
              </a:rPr>
              <a:t>Entity Framework</a:t>
            </a:r>
            <a:r>
              <a:rPr lang="en-US" b="0" i="0" u="sng" dirty="0">
                <a:solidFill>
                  <a:srgbClr val="242729"/>
                </a:solidFill>
                <a:effectLst/>
                <a:latin typeface="inherit"/>
              </a:rPr>
              <a:t> </a:t>
            </a:r>
            <a:r>
              <a:rPr lang="en-US" b="0" i="0" u="sng">
                <a:solidFill>
                  <a:srgbClr val="242729"/>
                </a:solidFill>
                <a:effectLst/>
                <a:latin typeface="inherit"/>
              </a:rPr>
              <a:t>(replacing </a:t>
            </a:r>
            <a:r>
              <a:rPr lang="en-US" b="0" i="0" u="sng" dirty="0">
                <a:solidFill>
                  <a:srgbClr val="242729"/>
                </a:solidFill>
                <a:effectLst/>
                <a:latin typeface="inherit"/>
              </a:rPr>
              <a:t>LINQ)</a:t>
            </a:r>
            <a:endParaRPr lang="en-US" b="0" i="0" dirty="0">
              <a:solidFill>
                <a:srgbClr val="242729"/>
              </a:solidFill>
              <a:effectLst/>
              <a:latin typeface="inherit"/>
            </a:endParaRPr>
          </a:p>
          <a:p>
            <a:pPr marL="0" indent="0">
              <a:buNone/>
            </a:pPr>
            <a:endParaRPr lang="en-US" dirty="0"/>
          </a:p>
        </p:txBody>
      </p:sp>
    </p:spTree>
    <p:extLst>
      <p:ext uri="{BB962C8B-B14F-4D97-AF65-F5344CB8AC3E}">
        <p14:creationId xmlns:p14="http://schemas.microsoft.com/office/powerpoint/2010/main" val="1016548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F3188-01DF-4405-95C4-01CFB9668792}"/>
              </a:ext>
            </a:extLst>
          </p:cNvPr>
          <p:cNvSpPr>
            <a:spLocks noGrp="1"/>
          </p:cNvSpPr>
          <p:nvPr>
            <p:ph type="title"/>
          </p:nvPr>
        </p:nvSpPr>
        <p:spPr/>
        <p:txBody>
          <a:bodyPr/>
          <a:lstStyle/>
          <a:p>
            <a:r>
              <a:rPr lang="en-US" dirty="0"/>
              <a:t>For this class …</a:t>
            </a:r>
          </a:p>
        </p:txBody>
      </p:sp>
      <p:sp>
        <p:nvSpPr>
          <p:cNvPr id="3" name="Content Placeholder 2">
            <a:extLst>
              <a:ext uri="{FF2B5EF4-FFF2-40B4-BE49-F238E27FC236}">
                <a16:creationId xmlns:a16="http://schemas.microsoft.com/office/drawing/2014/main" id="{552C6A9D-209A-4542-A5BD-610BC919E1B4}"/>
              </a:ext>
            </a:extLst>
          </p:cNvPr>
          <p:cNvSpPr>
            <a:spLocks noGrp="1"/>
          </p:cNvSpPr>
          <p:nvPr>
            <p:ph idx="1"/>
          </p:nvPr>
        </p:nvSpPr>
        <p:spPr/>
        <p:txBody>
          <a:bodyPr/>
          <a:lstStyle/>
          <a:p>
            <a:r>
              <a:rPr lang="en-US" dirty="0"/>
              <a:t>This is about as much as we will cover on ORMs</a:t>
            </a:r>
          </a:p>
          <a:p>
            <a:r>
              <a:rPr lang="en-US" dirty="0"/>
              <a:t>You will NOT use an ORM</a:t>
            </a:r>
          </a:p>
          <a:p>
            <a:r>
              <a:rPr lang="en-US" dirty="0"/>
              <a:t>We want you to learn the fundamentals of DBs</a:t>
            </a:r>
          </a:p>
          <a:p>
            <a:r>
              <a:rPr lang="en-US" dirty="0"/>
              <a:t>In industry, you will likely end up encountering ORMs, so awareness is important (and understanding how DBs work, will make it easier to pick up ORM usage)</a:t>
            </a:r>
          </a:p>
        </p:txBody>
      </p:sp>
    </p:spTree>
    <p:extLst>
      <p:ext uri="{BB962C8B-B14F-4D97-AF65-F5344CB8AC3E}">
        <p14:creationId xmlns:p14="http://schemas.microsoft.com/office/powerpoint/2010/main" val="3199082275"/>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25</TotalTime>
  <Words>908</Words>
  <Application>Microsoft Office PowerPoint</Application>
  <PresentationFormat>Widescreen</PresentationFormat>
  <Paragraphs>81</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Consolas</vt:lpstr>
      <vt:lpstr>inherit</vt:lpstr>
      <vt:lpstr>Retrospect</vt:lpstr>
      <vt:lpstr>ORMs</vt:lpstr>
      <vt:lpstr>Definition</vt:lpstr>
      <vt:lpstr>Example (in pseudo-code)</vt:lpstr>
      <vt:lpstr>Example (in ORM pseudo-code)</vt:lpstr>
      <vt:lpstr>LINQ</vt:lpstr>
      <vt:lpstr>ORM Benefits</vt:lpstr>
      <vt:lpstr>ORM Drawbacks</vt:lpstr>
      <vt:lpstr>Where do I get one?</vt:lpstr>
      <vt:lpstr>For this class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ORMs</dc:title>
  <dc:creator>Kal Rabb</dc:creator>
  <cp:lastModifiedBy>Kal Rabb</cp:lastModifiedBy>
  <cp:revision>3</cp:revision>
  <dcterms:created xsi:type="dcterms:W3CDTF">2020-09-02T19:57:31Z</dcterms:created>
  <dcterms:modified xsi:type="dcterms:W3CDTF">2021-02-16T22:06:59Z</dcterms:modified>
</cp:coreProperties>
</file>