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567B87-F762-46F8-A8F8-8D196D8CD1AD}">
  <a:tblStyle styleId="{7A567B87-F762-46F8-A8F8-8D196D8CD1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377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53D9B321-D493-428E-A329-157F0E217D32}"/>
    <pc:docChg chg="custSel modSld">
      <pc:chgData name="Kal Rabb" userId="3edf06299a4717ec" providerId="LiveId" clId="{53D9B321-D493-428E-A329-157F0E217D32}" dt="2020-07-21T00:04:48.752" v="108" actId="207"/>
      <pc:docMkLst>
        <pc:docMk/>
      </pc:docMkLst>
      <pc:sldChg chg="delSp mod">
        <pc:chgData name="Kal Rabb" userId="3edf06299a4717ec" providerId="LiveId" clId="{53D9B321-D493-428E-A329-157F0E217D32}" dt="2020-07-20T23:56:19.156" v="0" actId="478"/>
        <pc:sldMkLst>
          <pc:docMk/>
          <pc:sldMk cId="0" sldId="258"/>
        </pc:sldMkLst>
        <pc:spChg chg="del">
          <ac:chgData name="Kal Rabb" userId="3edf06299a4717ec" providerId="LiveId" clId="{53D9B321-D493-428E-A329-157F0E217D32}" dt="2020-07-20T23:56:19.156" v="0" actId="478"/>
          <ac:spMkLst>
            <pc:docMk/>
            <pc:sldMk cId="0" sldId="258"/>
            <ac:spMk id="71" creationId="{00000000-0000-0000-0000-000000000000}"/>
          </ac:spMkLst>
        </pc:spChg>
      </pc:sldChg>
      <pc:sldChg chg="addSp modSp mod">
        <pc:chgData name="Kal Rabb" userId="3edf06299a4717ec" providerId="LiveId" clId="{53D9B321-D493-428E-A329-157F0E217D32}" dt="2020-07-21T00:04:48.752" v="108" actId="207"/>
        <pc:sldMkLst>
          <pc:docMk/>
          <pc:sldMk cId="0" sldId="261"/>
        </pc:sldMkLst>
        <pc:spChg chg="add mod">
          <ac:chgData name="Kal Rabb" userId="3edf06299a4717ec" providerId="LiveId" clId="{53D9B321-D493-428E-A329-157F0E217D32}" dt="2020-07-21T00:03:33.826" v="101" actId="20577"/>
          <ac:spMkLst>
            <pc:docMk/>
            <pc:sldMk cId="0" sldId="261"/>
            <ac:spMk id="2" creationId="{AECA20A3-0303-433B-9E11-298691799C1B}"/>
          </ac:spMkLst>
        </pc:spChg>
        <pc:spChg chg="mod">
          <ac:chgData name="Kal Rabb" userId="3edf06299a4717ec" providerId="LiveId" clId="{53D9B321-D493-428E-A329-157F0E217D32}" dt="2020-07-21T00:04:48.752" v="108" actId="207"/>
          <ac:spMkLst>
            <pc:docMk/>
            <pc:sldMk cId="0" sldId="261"/>
            <ac:spMk id="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6e54af3746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6e54af3746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54af374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54af374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e43b4722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e43b4722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e63d08b2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e63d08b2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e54af3746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e54af3746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e54af3746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e54af3746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e54af3746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e54af3746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e63d08b2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e63d08b2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e54af3746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e54af3746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gresql.org/docs/11/tutorial-window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ltutorial.org/sql-select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Aggregation in Relational DBs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Queries made in class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Always name your aggregated columns.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I.e. use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AS </a:t>
            </a:r>
            <a:r>
              <a:rPr lang="en"/>
              <a:t>⇒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SELECT SUM(cost) </a:t>
            </a:r>
            <a:r>
              <a:rPr lang="en" b="1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AS total_cost</a:t>
            </a:r>
            <a:endParaRPr b="1">
              <a:solidFill>
                <a:srgbClr val="3C78D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Never miss an opportunity to self-explain your code!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Different DBMS’s default to different names &amp; capitalization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can aggregate the entire query without GROUP BY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Just returns a result set with always one row.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SELECT SUM(salary) AS overhead FROM employees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 Functions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the operations of GROUP BY, but not actually grouping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niche tool, but super helpful when you need 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See PostgreSQL docs: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https://www.postgresql.org/docs/11/tutorial-window.html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Queries do more than list from tables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154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e.g. How many time was a player traded?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played_for</a:t>
            </a:r>
            <a:r>
              <a:rPr lang="en"/>
              <a:t> has that data, but in multiple rows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need to combine data from multiple rows, i.e. aggregate </a:t>
            </a:r>
            <a:r>
              <a:rPr lang="en" sz="1500"/>
              <a:t>(Assume this is the database as of 2004 of course)</a:t>
            </a:r>
            <a:endParaRPr sz="15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SELECT players.name,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     COUNT(*) - 1 AS num_trades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FROM players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INNER JOIN played_for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  ON played_for.player_id = players.id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GROUP BY players.id</a:t>
            </a:r>
            <a:endParaRPr/>
          </a:p>
        </p:txBody>
      </p:sp>
      <p:graphicFrame>
        <p:nvGraphicFramePr>
          <p:cNvPr id="62" name="Google Shape;62;p14"/>
          <p:cNvGraphicFramePr/>
          <p:nvPr/>
        </p:nvGraphicFramePr>
        <p:xfrm>
          <a:off x="7346500" y="-3637"/>
          <a:ext cx="1797500" cy="114280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9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9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9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9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Lakers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Clippers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3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Magic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4"/>
          <p:cNvGraphicFramePr/>
          <p:nvPr/>
        </p:nvGraphicFramePr>
        <p:xfrm>
          <a:off x="7694875" y="1262550"/>
          <a:ext cx="1449125" cy="85328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Kobe Bryant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Shaquille O’Neal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4" name="Google Shape;64;p14"/>
          <p:cNvGraphicFramePr/>
          <p:nvPr/>
        </p:nvGraphicFramePr>
        <p:xfrm>
          <a:off x="6369475" y="2265875"/>
          <a:ext cx="2774525" cy="118852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52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2004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5" name="Google Shape;65;p14"/>
          <p:cNvGraphicFramePr/>
          <p:nvPr/>
        </p:nvGraphicFramePr>
        <p:xfrm>
          <a:off x="7405363" y="3590250"/>
          <a:ext cx="1738625" cy="85328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Los Angeles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Orlando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6F061-91FC-2F9F-556A-7F250862F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 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D0B6-B149-AFF9-03EB-FDB3E7856A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ar(--font-family-code)"/>
              </a:rPr>
              <a:t>GROUP 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is an optional clause of 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ar(--font-family-code)"/>
                <a:hlinkClick r:id="rId2"/>
              </a:rPr>
              <a:t>SELECT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statement.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ar(--font-family-code)"/>
              </a:rPr>
              <a:t>GROUP 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clause allows you to group rows based on values of one or more columns. It returns one row for each group.</a:t>
            </a:r>
            <a:endParaRPr kumimoji="0" lang="en-US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 following shows the basic syntax of 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ar(--font-family-code)"/>
              </a:rPr>
              <a:t>GROUP 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clause: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000000"/>
              </a:solidFill>
              <a:latin typeface="-apple-system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 column1, column2,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aggregate_function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(column3)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table_name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GROUP BY column1, column2;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F7F7D46D-EFEC-5BA3-D7D9-EA72DBAE22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8439" y="266405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0987A59C-85CD-E93E-27D3-5B04A9CEDDE2}"/>
              </a:ext>
            </a:extLst>
          </p:cNvPr>
          <p:cNvSpPr/>
          <p:nvPr/>
        </p:nvSpPr>
        <p:spPr>
          <a:xfrm>
            <a:off x="6178806" y="3581977"/>
            <a:ext cx="1120537" cy="1048164"/>
          </a:xfrm>
          <a:prstGeom prst="wedgeRectCallout">
            <a:avLst>
              <a:gd name="adj1" fmla="val -153380"/>
              <a:gd name="adj2" fmla="val -1084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Need </a:t>
            </a:r>
            <a:r>
              <a:rPr lang="en-US" dirty="0" err="1"/>
              <a:t>agg</a:t>
            </a:r>
            <a:r>
              <a:rPr lang="en-US" dirty="0"/>
              <a:t> function paired with GROUP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2260299-1A38-FB21-DEAD-39EE789B4748}"/>
              </a:ext>
            </a:extLst>
          </p:cNvPr>
          <p:cNvCxnSpPr>
            <a:cxnSpLocks/>
          </p:cNvCxnSpPr>
          <p:nvPr/>
        </p:nvCxnSpPr>
        <p:spPr>
          <a:xfrm flipH="1" flipV="1">
            <a:off x="946113" y="3451464"/>
            <a:ext cx="5153411" cy="654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40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F9DC-1EAD-6008-FB45-79E81F3EE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row per group returned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9A4E4-EA24-8F9B-B784-2AAE9A26F2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ui-monospace"/>
              </a:rPr>
              <a:t>SELECT fruit FROM </a:t>
            </a:r>
            <a:r>
              <a:rPr lang="en-US" b="0" i="0" dirty="0" err="1">
                <a:solidFill>
                  <a:srgbClr val="0070C0"/>
                </a:solidFill>
                <a:effectLst/>
                <a:latin typeface="ui-monospace"/>
              </a:rPr>
              <a:t>sample_table</a:t>
            </a:r>
            <a:r>
              <a:rPr lang="en-US" b="0" i="0" dirty="0">
                <a:solidFill>
                  <a:srgbClr val="0070C0"/>
                </a:solidFill>
                <a:effectLst/>
                <a:latin typeface="ui-monospace"/>
              </a:rPr>
              <a:t> GROUP BY fruit;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98089B7-C6EB-6091-6520-73A6E4C89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356842"/>
              </p:ext>
            </p:extLst>
          </p:nvPr>
        </p:nvGraphicFramePr>
        <p:xfrm>
          <a:off x="461604" y="1933575"/>
          <a:ext cx="2609300" cy="2595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590220">
                  <a:extLst>
                    <a:ext uri="{9D8B030D-6E8A-4147-A177-3AD203B41FA5}">
                      <a16:colId xmlns:a16="http://schemas.microsoft.com/office/drawing/2014/main" val="360441619"/>
                    </a:ext>
                  </a:extLst>
                </a:gridCol>
                <a:gridCol w="2019080">
                  <a:extLst>
                    <a:ext uri="{9D8B030D-6E8A-4147-A177-3AD203B41FA5}">
                      <a16:colId xmlns:a16="http://schemas.microsoft.com/office/drawing/2014/main" val="1752025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59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02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48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784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57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276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992299"/>
                  </a:ext>
                </a:extLst>
              </a:tr>
            </a:tbl>
          </a:graphicData>
        </a:graphic>
      </p:graphicFrame>
      <p:sp>
        <p:nvSpPr>
          <p:cNvPr id="6" name="Arrow: Right 5">
            <a:extLst>
              <a:ext uri="{FF2B5EF4-FFF2-40B4-BE49-F238E27FC236}">
                <a16:creationId xmlns:a16="http://schemas.microsoft.com/office/drawing/2014/main" id="{425DA3EB-FFD3-E75D-45FC-6D4DC6F47B17}"/>
              </a:ext>
            </a:extLst>
          </p:cNvPr>
          <p:cNvSpPr/>
          <p:nvPr/>
        </p:nvSpPr>
        <p:spPr>
          <a:xfrm>
            <a:off x="3583602" y="2531778"/>
            <a:ext cx="1564523" cy="86154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GROUP BY Fruit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6FBA2F0-3872-FD80-43A8-077922941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8"/>
              </p:ext>
            </p:extLst>
          </p:nvPr>
        </p:nvGraphicFramePr>
        <p:xfrm>
          <a:off x="5660823" y="2118995"/>
          <a:ext cx="1485239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85239">
                  <a:extLst>
                    <a:ext uri="{9D8B030D-6E8A-4147-A177-3AD203B41FA5}">
                      <a16:colId xmlns:a16="http://schemas.microsoft.com/office/drawing/2014/main" val="2801538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33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826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495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527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6807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1E14DA5-FB70-E6AB-FADA-901229D6981A}"/>
              </a:ext>
            </a:extLst>
          </p:cNvPr>
          <p:cNvSpPr txBox="1"/>
          <p:nvPr/>
        </p:nvSpPr>
        <p:spPr>
          <a:xfrm>
            <a:off x="3673456" y="4249406"/>
            <a:ext cx="5105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Typically, we use this with an aggregation function like as </a:t>
            </a:r>
            <a:r>
              <a:rPr lang="en-US" b="0" i="0" u="none" strike="noStrike" dirty="0">
                <a:effectLst/>
                <a:latin typeface="-apple-system"/>
              </a:rPr>
              <a:t>MIN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MAX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AVG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SUM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 or </a:t>
            </a:r>
            <a:r>
              <a:rPr lang="en-US" b="0" i="0" u="none" strike="noStrike" dirty="0">
                <a:effectLst/>
                <a:latin typeface="-apple-system"/>
              </a:rPr>
              <a:t>COUNT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 to calculate a measure that provides the information for each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29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Another Example </a:t>
            </a:r>
            <a:r>
              <a:rPr lang="en" sz="2000" dirty="0"/>
              <a:t>(no joins, projected future prices)</a:t>
            </a:r>
            <a:endParaRPr sz="2000" dirty="0"/>
          </a:p>
        </p:txBody>
      </p:sp>
      <p:graphicFrame>
        <p:nvGraphicFramePr>
          <p:cNvPr id="72" name="Google Shape;72;p15"/>
          <p:cNvGraphicFramePr/>
          <p:nvPr/>
        </p:nvGraphicFramePr>
        <p:xfrm>
          <a:off x="1983600" y="1152463"/>
          <a:ext cx="6848700" cy="341640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71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300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coffee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hot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cost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season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Drip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$4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Pour Over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$6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Iced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$8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Orange Mocha Frappuccino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gingerbread latte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$10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winter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peppermint frappuccino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$12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winter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pumpkin spice latte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$13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fall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Queries written in class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Self-questions for JOIN queries </a:t>
            </a:r>
            <a:r>
              <a:rPr lang="en" sz="2200"/>
              <a:t>(aggregation version)</a:t>
            </a:r>
            <a:endParaRPr sz="220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0" y="1228675"/>
            <a:ext cx="914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i="1"/>
              <a:t>Question to yourself </a:t>
            </a:r>
            <a:r>
              <a:rPr lang="en" sz="1500" b="1" i="1">
                <a:solidFill>
                  <a:srgbClr val="1155CC"/>
                </a:solidFill>
              </a:rPr>
              <a:t>(new)</a:t>
            </a:r>
            <a:r>
              <a:rPr lang="en" sz="1700" i="1"/>
              <a:t>	</a:t>
            </a:r>
            <a:r>
              <a:rPr lang="en" sz="1700"/>
              <a:t>→ what you are actually doing	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SQL</a:t>
            </a:r>
            <a:endParaRPr sz="17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/>
              <a:t>What columns do I need?  	</a:t>
            </a:r>
            <a:r>
              <a:rPr lang="en" sz="1700"/>
              <a:t>→ find the schema of your results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SELECT [*]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>
                <a:solidFill>
                  <a:srgbClr val="1155CC"/>
                </a:solidFill>
              </a:rPr>
              <a:t>Are any columns an aggregation of multiple rows? </a:t>
            </a:r>
            <a:r>
              <a:rPr lang="en" sz="1700" i="1"/>
              <a:t>	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GROUP BY</a:t>
            </a:r>
            <a:r>
              <a:rPr lang="en" sz="1700"/>
              <a:t> 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/>
              <a:t>What tables do I need?		</a:t>
            </a:r>
            <a:r>
              <a:rPr lang="en" sz="1700"/>
              <a:t>→ finding your data in the schema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FROM</a:t>
            </a:r>
            <a:r>
              <a:rPr lang="en" sz="1700"/>
              <a:t> 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/>
              <a:t>Which keys do I link up?	→ </a:t>
            </a:r>
            <a:r>
              <a:rPr lang="en" sz="1700"/>
              <a:t>using your foreign/primary keys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JOIN..ON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/>
              <a:t>Any criteria to filter for? 		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>
                <a:solidFill>
                  <a:srgbClr val="1155CC"/>
                </a:solidFill>
              </a:rPr>
              <a:t>...before grouping?</a:t>
            </a:r>
            <a:r>
              <a:rPr lang="en" sz="1700"/>
              <a:t> 	</a:t>
            </a:r>
            <a:r>
              <a:rPr lang="en" sz="1700" i="1"/>
              <a:t>→ </a:t>
            </a:r>
            <a:r>
              <a:rPr lang="en" sz="1700"/>
              <a:t>filter out your rows			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WHERE</a:t>
            </a:r>
            <a:r>
              <a:rPr lang="en" sz="1700"/>
              <a:t> 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>
                <a:solidFill>
                  <a:srgbClr val="1155CC"/>
                </a:solidFill>
              </a:rPr>
              <a:t>...after grouping?</a:t>
            </a:r>
            <a:r>
              <a:rPr lang="en" sz="1700"/>
              <a:t> 	</a:t>
            </a:r>
            <a:r>
              <a:rPr lang="en" sz="1700" i="1"/>
              <a:t>→ </a:t>
            </a:r>
            <a:r>
              <a:rPr lang="en" sz="1700"/>
              <a:t>filter out your rows			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HAVING</a:t>
            </a:r>
            <a:endParaRPr sz="17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7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aggregation functions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json_agg() </a:t>
            </a:r>
            <a:r>
              <a:rPr lang="en" dirty="0">
                <a:solidFill>
                  <a:srgbClr val="FF0000"/>
                </a:solidFill>
              </a:rPr>
              <a:t>*</a:t>
            </a:r>
            <a:r>
              <a:rPr lang="en" dirty="0"/>
              <a:t>		→ combine results into a JSON array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json_object_agg() </a:t>
            </a:r>
            <a:r>
              <a:rPr lang="en" dirty="0">
                <a:solidFill>
                  <a:srgbClr val="FF0000"/>
                </a:solidFill>
              </a:rPr>
              <a:t>*</a:t>
            </a:r>
            <a:r>
              <a:rPr lang="en" dirty="0"/>
              <a:t>→ combine results into a JSON object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string_agg() </a:t>
            </a:r>
            <a:r>
              <a:rPr lang="en" dirty="0">
                <a:solidFill>
                  <a:srgbClr val="FF0000"/>
                </a:solidFill>
              </a:rPr>
              <a:t>**</a:t>
            </a:r>
            <a:r>
              <a:rPr lang="en" dirty="0"/>
              <a:t>		→ combine results into a single string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max(), min(),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bool_and(), bool_or(), </a:t>
            </a:r>
            <a:r>
              <a:rPr lang="en" dirty="0">
                <a:solidFill>
                  <a:srgbClr val="FF0000"/>
                </a:solidFill>
              </a:rPr>
              <a:t>**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bit_and(), bit_or() </a:t>
            </a:r>
            <a:r>
              <a:rPr lang="en" dirty="0">
                <a:solidFill>
                  <a:srgbClr val="FF0000"/>
                </a:solidFill>
              </a:rPr>
              <a:t>**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Fancier: </a:t>
            </a:r>
            <a:r>
              <a:rPr lang="en" dirty="0">
                <a:solidFill>
                  <a:srgbClr val="FF0000"/>
                </a:solidFill>
              </a:rPr>
              <a:t>**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CUBE,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GROUPING sets,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ROLLUP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CA20A3-0303-433B-9E11-298691799C1B}"/>
              </a:ext>
            </a:extLst>
          </p:cNvPr>
          <p:cNvSpPr txBox="1"/>
          <p:nvPr/>
        </p:nvSpPr>
        <p:spPr>
          <a:xfrm>
            <a:off x="793376" y="4555502"/>
            <a:ext cx="7844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non-standard </a:t>
            </a:r>
            <a:r>
              <a:rPr lang="en-US" dirty="0" err="1"/>
              <a:t>postgres</a:t>
            </a:r>
            <a:r>
              <a:rPr lang="en-US" dirty="0"/>
              <a:t> extensions;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semi-standard extensions (T-SQL, </a:t>
            </a:r>
            <a:r>
              <a:rPr lang="en-US" dirty="0" err="1"/>
              <a:t>PostGres</a:t>
            </a:r>
            <a:r>
              <a:rPr lang="en-US" dirty="0"/>
              <a:t>, MS-SQL)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DISTINCT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a </a:t>
            </a:r>
            <a:r>
              <a:rPr lang="en" i="1"/>
              <a:t>set</a:t>
            </a:r>
            <a:r>
              <a:rPr lang="en"/>
              <a:t> instead of an array of results?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DISTINCT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Sorta an aggregation function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But implemented very differently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Performance note: DISTINCT requires a separate memory buffer...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...so don’t use it unless you really need to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DISTINCT can be applied to an entire query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Also can be applied as an aggregation function to a column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799</Words>
  <Application>Microsoft Office PowerPoint</Application>
  <PresentationFormat>On-screen Show (16:9)</PresentationFormat>
  <Paragraphs>172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-apple-system</vt:lpstr>
      <vt:lpstr>Arial</vt:lpstr>
      <vt:lpstr>Courier New</vt:lpstr>
      <vt:lpstr>ui-monospace</vt:lpstr>
      <vt:lpstr>var(--font-family-code)</vt:lpstr>
      <vt:lpstr>Simple Light</vt:lpstr>
      <vt:lpstr>Aggregation in Relational DBs</vt:lpstr>
      <vt:lpstr>Queries do more than list from tables</vt:lpstr>
      <vt:lpstr>GROUP BY …</vt:lpstr>
      <vt:lpstr>Single row per group returned</vt:lpstr>
      <vt:lpstr>Another Example (no joins, projected future prices)</vt:lpstr>
      <vt:lpstr>Queries written in class</vt:lpstr>
      <vt:lpstr>Self-questions for JOIN queries (aggregation version)</vt:lpstr>
      <vt:lpstr>Other aggregation functions</vt:lpstr>
      <vt:lpstr>DISTINCT</vt:lpstr>
      <vt:lpstr>Queries made in class</vt:lpstr>
      <vt:lpstr>Tips</vt:lpstr>
      <vt:lpstr>Window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Aggregation in Relational DBs</dc:title>
  <cp:lastModifiedBy>Kal Rabb</cp:lastModifiedBy>
  <cp:revision>5</cp:revision>
  <dcterms:modified xsi:type="dcterms:W3CDTF">2023-02-02T22:20:35Z</dcterms:modified>
</cp:coreProperties>
</file>