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DF217A0-9097-4D77-A980-49214E0F89C7}">
  <a:tblStyle styleId="{1DF217A0-9097-4D77-A980-49214E0F89C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30" y="7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eb05dd54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eb05dd54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eb05dd54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6eb05dd54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eb05dd54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eb05dd54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eb05dd54e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eb05dd54e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6eb05dd54e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6eb05dd54e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6eb05dd54e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6eb05dd54e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6eb05dd54e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6eb05dd54e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6eb05dd54e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6eb05dd54e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5C88F-7B12-41A0-AE07-5DAE35A41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CDBEC-18A9-46C0-B939-765213ABB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5262E-15B4-48FB-9A94-DEA73976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AA167-B9A6-4951-A033-5CA91F10C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D8F10-6F34-418D-90CA-E8155E26A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64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DB Design Considerations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SWEN-344 Web Engineering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15EDA-5BAD-4A22-94E9-FDBA40627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Enforcing Integrity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1D0A1F-9B29-43E6-83F0-9E64A11E43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“Referential Integrity”</a:t>
            </a:r>
          </a:p>
          <a:p>
            <a:pPr lvl="1"/>
            <a:r>
              <a:rPr lang="en-US" dirty="0"/>
              <a:t>As we separate out schema into multiple linked tables, how do we ensure the connections are valid?</a:t>
            </a:r>
          </a:p>
          <a:p>
            <a:pPr lvl="1"/>
            <a:r>
              <a:rPr lang="en-US" dirty="0"/>
              <a:t>e.g.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4A20E21-C986-43D5-A2FA-50AFBE5CB4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263505"/>
              </p:ext>
            </p:extLst>
          </p:nvPr>
        </p:nvGraphicFramePr>
        <p:xfrm>
          <a:off x="1707776" y="2364068"/>
          <a:ext cx="6096000" cy="1112520"/>
        </p:xfrm>
        <a:graphic>
          <a:graphicData uri="http://schemas.openxmlformats.org/drawingml/2006/table">
            <a:tbl>
              <a:tblPr firstRow="1" bandRow="1">
                <a:tableStyleId>{1DF217A0-9097-4D77-A980-49214E0F89C7}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3719683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4158262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6729464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220934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CUST_ID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404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Sanitizer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32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 of the Deal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986833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3EB936B1-DA5E-4D90-BCAA-42A98E738C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96986"/>
              </p:ext>
            </p:extLst>
          </p:nvPr>
        </p:nvGraphicFramePr>
        <p:xfrm>
          <a:off x="280324" y="3715944"/>
          <a:ext cx="3048000" cy="1112520"/>
        </p:xfrm>
        <a:graphic>
          <a:graphicData uri="http://schemas.openxmlformats.org/drawingml/2006/table">
            <a:tbl>
              <a:tblPr firstRow="1" bandRow="1">
                <a:tableStyleId>{1DF217A0-9097-4D77-A980-49214E0F89C7}</a:tableStyleId>
              </a:tblPr>
              <a:tblGrid>
                <a:gridCol w="593735">
                  <a:extLst>
                    <a:ext uri="{9D8B030D-6E8A-4147-A177-3AD203B41FA5}">
                      <a16:colId xmlns:a16="http://schemas.microsoft.com/office/drawing/2014/main" val="137196830"/>
                    </a:ext>
                  </a:extLst>
                </a:gridCol>
                <a:gridCol w="2454265">
                  <a:extLst>
                    <a:ext uri="{9D8B030D-6E8A-4147-A177-3AD203B41FA5}">
                      <a16:colId xmlns:a16="http://schemas.microsoft.com/office/drawing/2014/main" val="24158262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CUST_NAME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404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Doe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32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Jane Roe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986833"/>
                  </a:ext>
                </a:extLst>
              </a:tr>
            </a:tbl>
          </a:graphicData>
        </a:graphic>
      </p:graphicFrame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7E1EEC27-EF33-4DF7-B7DE-52DB1398D118}"/>
              </a:ext>
            </a:extLst>
          </p:cNvPr>
          <p:cNvCxnSpPr/>
          <p:nvPr/>
        </p:nvCxnSpPr>
        <p:spPr>
          <a:xfrm flipV="1">
            <a:off x="358588" y="2259039"/>
            <a:ext cx="3110753" cy="1389530"/>
          </a:xfrm>
          <a:prstGeom prst="bentConnector3">
            <a:avLst>
              <a:gd name="adj1" fmla="val 720"/>
            </a:avLst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05B7BE6-07AB-40B4-81BD-DFAD9A9BDEC6}"/>
              </a:ext>
            </a:extLst>
          </p:cNvPr>
          <p:cNvCxnSpPr/>
          <p:nvPr/>
        </p:nvCxnSpPr>
        <p:spPr>
          <a:xfrm>
            <a:off x="3412103" y="2278078"/>
            <a:ext cx="381000" cy="1479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7DF832F-4D23-471B-BA68-A71D54531359}"/>
              </a:ext>
            </a:extLst>
          </p:cNvPr>
          <p:cNvSpPr txBox="1"/>
          <p:nvPr/>
        </p:nvSpPr>
        <p:spPr>
          <a:xfrm>
            <a:off x="4531659" y="3715944"/>
            <a:ext cx="3478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is wrong with this picture??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1500C9-B0D2-4724-A839-443A7D852640}"/>
              </a:ext>
            </a:extLst>
          </p:cNvPr>
          <p:cNvSpPr txBox="1"/>
          <p:nvPr/>
        </p:nvSpPr>
        <p:spPr>
          <a:xfrm>
            <a:off x="4572000" y="4347088"/>
            <a:ext cx="3478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(Customer 5 doesn’t exist!)</a:t>
            </a:r>
          </a:p>
        </p:txBody>
      </p:sp>
    </p:spTree>
    <p:extLst>
      <p:ext uri="{BB962C8B-B14F-4D97-AF65-F5344CB8AC3E}">
        <p14:creationId xmlns:p14="http://schemas.microsoft.com/office/powerpoint/2010/main" val="293577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C3955-D5E9-46AE-8E69-D2F990217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REFERENCE keyword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4EC7C-1AB0-454D-9E8A-2A5F33A1CD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1000" dirty="0"/>
              <a:t>CREATE TABLE  CUSTOMER </a:t>
            </a:r>
          </a:p>
          <a:p>
            <a:pPr marL="114300" indent="0">
              <a:buNone/>
            </a:pPr>
            <a:r>
              <a:rPr lang="en-US" sz="1000" dirty="0"/>
              <a:t>   (	</a:t>
            </a:r>
          </a:p>
          <a:p>
            <a:pPr marL="114300" indent="0">
              <a:buNone/>
            </a:pPr>
            <a:r>
              <a:rPr lang="en-US" sz="1000" dirty="0"/>
              <a:t>    CUST_ID INT NOT NULL PRIMARY KEY, </a:t>
            </a:r>
          </a:p>
          <a:p>
            <a:pPr marL="114300" indent="0">
              <a:buNone/>
            </a:pPr>
            <a:r>
              <a:rPr lang="en-US" sz="1000" dirty="0"/>
              <a:t>  CUST_NAME VARCHAR(40) NOT NULL</a:t>
            </a:r>
          </a:p>
          <a:p>
            <a:pPr marL="114300" indent="0">
              <a:buNone/>
            </a:pPr>
            <a:r>
              <a:rPr lang="en-US" sz="1000" dirty="0"/>
              <a:t>); </a:t>
            </a:r>
          </a:p>
          <a:p>
            <a:pPr marL="114300" indent="0">
              <a:buNone/>
            </a:pPr>
            <a:endParaRPr lang="en-US" sz="1000" dirty="0"/>
          </a:p>
          <a:p>
            <a:pPr marL="114300" indent="0">
              <a:buNone/>
            </a:pPr>
            <a:endParaRPr lang="en-US" sz="1000" dirty="0"/>
          </a:p>
          <a:p>
            <a:pPr marL="114300" indent="0">
              <a:buNone/>
            </a:pPr>
            <a:r>
              <a:rPr lang="en-US" sz="1000" dirty="0"/>
              <a:t>CREATE TABLE  ORDERS </a:t>
            </a:r>
          </a:p>
          <a:p>
            <a:pPr marL="114300" indent="0">
              <a:buNone/>
            </a:pPr>
            <a:r>
              <a:rPr lang="en-US" sz="1000" dirty="0"/>
              <a:t>   (	</a:t>
            </a:r>
          </a:p>
          <a:p>
            <a:pPr marL="114300" indent="0">
              <a:buNone/>
            </a:pPr>
            <a:r>
              <a:rPr lang="en-US" sz="1000" dirty="0"/>
              <a:t>    ID INT NOT NULL PRIMARY KEY, </a:t>
            </a:r>
          </a:p>
          <a:p>
            <a:pPr marL="114300" indent="0">
              <a:buNone/>
            </a:pPr>
            <a:r>
              <a:rPr lang="en-US" sz="1000" dirty="0"/>
              <a:t> ORDER NVARCHAR(250) ,</a:t>
            </a:r>
          </a:p>
          <a:p>
            <a:pPr marL="114300" indent="0">
              <a:buNone/>
            </a:pPr>
            <a:r>
              <a:rPr lang="en-US" sz="1000" dirty="0"/>
              <a:t>  CUST_ID INT NOT NULL REFERENCES CUSTOMER</a:t>
            </a:r>
          </a:p>
          <a:p>
            <a:pPr marL="114300" indent="0">
              <a:buNone/>
            </a:pPr>
            <a:r>
              <a:rPr lang="en-US" sz="1000" dirty="0"/>
              <a:t>); </a:t>
            </a:r>
          </a:p>
          <a:p>
            <a:pPr marL="114300" indent="0">
              <a:buNone/>
            </a:pPr>
            <a:endParaRPr lang="en-US" sz="1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C24D08-4D30-4404-8410-7FC7B2642836}"/>
              </a:ext>
            </a:extLst>
          </p:cNvPr>
          <p:cNvSpPr txBox="1"/>
          <p:nvPr/>
        </p:nvSpPr>
        <p:spPr>
          <a:xfrm>
            <a:off x="5253318" y="1564341"/>
            <a:ext cx="28149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Prevents addition of records in ORDERS without a matching PRIMARY KEY from CUSTOMER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0D5D0D0-7697-4C5A-8348-146AC056CB93}"/>
              </a:ext>
            </a:extLst>
          </p:cNvPr>
          <p:cNvCxnSpPr/>
          <p:nvPr/>
        </p:nvCxnSpPr>
        <p:spPr>
          <a:xfrm flipH="1" flipV="1">
            <a:off x="3074894" y="1662953"/>
            <a:ext cx="1963271" cy="4078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E46DAB6-4C1C-496D-B17D-9E088FEC13A0}"/>
              </a:ext>
            </a:extLst>
          </p:cNvPr>
          <p:cNvCxnSpPr/>
          <p:nvPr/>
        </p:nvCxnSpPr>
        <p:spPr>
          <a:xfrm flipH="1">
            <a:off x="3783106" y="2317376"/>
            <a:ext cx="1402976" cy="883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7751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D4ACE-A0F8-44C4-A686-E1F7245A4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Forcing a table 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46062-790C-4453-8D55-B0DD08F7B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9"/>
            <a:ext cx="3426750" cy="285898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350" dirty="0"/>
              <a:t>CREATE TABLE T_ITEMS</a:t>
            </a:r>
          </a:p>
          <a:p>
            <a:pPr marL="0" indent="0">
              <a:buNone/>
            </a:pPr>
            <a:r>
              <a:rPr lang="en-US" sz="1350" dirty="0"/>
              <a:t>(</a:t>
            </a:r>
          </a:p>
          <a:p>
            <a:pPr marL="0" indent="0">
              <a:buNone/>
            </a:pPr>
            <a:r>
              <a:rPr lang="en-US" sz="1350" dirty="0"/>
              <a:t>  ID SERIAL PRIMARY KEY,  ITEM_CODE CHAR(6) NOT NULL,  ITEM_DESC  VARCHAR(128)</a:t>
            </a:r>
          </a:p>
          <a:p>
            <a:pPr marL="0" indent="0">
              <a:buNone/>
            </a:pPr>
            <a:r>
              <a:rPr lang="en-US" sz="1350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350" dirty="0"/>
              <a:t>CREATE TABLE  T_TRACK   (ID SERIAL PRIMARY KEY, NUM DECIMAL(6,0) NOT NULL, ITEM_ID INTEGER NOT </a:t>
            </a:r>
            <a:r>
              <a:rPr lang="en-US" sz="1350"/>
              <a:t>NULL  </a:t>
            </a:r>
            <a:r>
              <a:rPr lang="en-US" sz="1350" dirty="0"/>
              <a:t>T_ITEMS </a:t>
            </a:r>
          </a:p>
          <a:p>
            <a:pPr marL="0" indent="0">
              <a:buNone/>
            </a:pPr>
            <a:r>
              <a:rPr lang="en-US" sz="1350" dirty="0"/>
              <a:t>);</a:t>
            </a:r>
          </a:p>
          <a:p>
            <a:pPr marL="0" indent="0">
              <a:buNone/>
            </a:pPr>
            <a:endParaRPr lang="en-US" sz="1350" dirty="0"/>
          </a:p>
          <a:p>
            <a:pPr marL="0" indent="0">
              <a:buNone/>
            </a:pPr>
            <a:r>
              <a:rPr lang="en-US" sz="1350" dirty="0"/>
              <a:t>INSERT INTO T_ITEMS (ITEM_CODE, ITEM_DESC) VALUES ('AA', 'AA DESC');</a:t>
            </a:r>
          </a:p>
          <a:p>
            <a:pPr marL="0" indent="0">
              <a:buNone/>
            </a:pPr>
            <a:endParaRPr lang="en-US" sz="1350" dirty="0"/>
          </a:p>
          <a:p>
            <a:pPr marL="0" indent="0">
              <a:buNone/>
            </a:pPr>
            <a:r>
              <a:rPr lang="en-US" sz="1350" dirty="0"/>
              <a:t>INSERT INTO T_TRACK (NUM, ITEM_ID) VALUES (2.0, 1);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712ADE-566E-43C3-A8CF-0D45D4A613B6}"/>
              </a:ext>
            </a:extLst>
          </p:cNvPr>
          <p:cNvSpPr txBox="1"/>
          <p:nvPr/>
        </p:nvSpPr>
        <p:spPr>
          <a:xfrm>
            <a:off x="4801950" y="1369219"/>
            <a:ext cx="37134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dirty="0"/>
              <a:t>Now try DROP TABLE T_ITEMS;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D42357-3729-4B26-A5DE-36AAB291D093}"/>
              </a:ext>
            </a:extLst>
          </p:cNvPr>
          <p:cNvSpPr txBox="1"/>
          <p:nvPr/>
        </p:nvSpPr>
        <p:spPr>
          <a:xfrm>
            <a:off x="4801950" y="1931719"/>
            <a:ext cx="37134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dirty="0"/>
              <a:t>Now try DROP TABLE T_ITEMS CASCADE;</a:t>
            </a:r>
          </a:p>
        </p:txBody>
      </p:sp>
    </p:spTree>
    <p:extLst>
      <p:ext uri="{BB962C8B-B14F-4D97-AF65-F5344CB8AC3E}">
        <p14:creationId xmlns:p14="http://schemas.microsoft.com/office/powerpoint/2010/main" val="4095867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D4ACE-A0F8-44C4-A686-E1F7245A4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Forcing a table reference 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46062-790C-4453-8D55-B0DD08F7B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9"/>
            <a:ext cx="3426750" cy="34583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00" dirty="0"/>
              <a:t>CREATE TABLE T_ITEMS</a:t>
            </a:r>
          </a:p>
          <a:p>
            <a:pPr marL="0" indent="0">
              <a:buNone/>
            </a:pPr>
            <a:r>
              <a:rPr lang="en-US" sz="900" dirty="0"/>
              <a:t>(</a:t>
            </a:r>
          </a:p>
          <a:p>
            <a:pPr marL="0" indent="0">
              <a:buNone/>
            </a:pPr>
            <a:r>
              <a:rPr lang="en-US" sz="900" dirty="0"/>
              <a:t>  ID SERIAL PRIMARY KEY,  ITEM_CODE CHAR(6) NOT NULL,  ITEM_DESC  VARCHAR(128)</a:t>
            </a:r>
          </a:p>
          <a:p>
            <a:pPr marL="0" indent="0">
              <a:buNone/>
            </a:pPr>
            <a:r>
              <a:rPr lang="en-US" sz="900" dirty="0"/>
              <a:t>);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r>
              <a:rPr lang="en-US" sz="900" dirty="0"/>
              <a:t>CREATE TABLE  T_TRACK   (ID SERIAL PRIMARY KEY, NUM DECIMAL(6,0) NOT NULL, ITEM_ID INTEGER NOT NULL REFERENCES T_ITEMS  ON DELETE CASCADE</a:t>
            </a:r>
          </a:p>
          <a:p>
            <a:pPr marL="0" indent="0">
              <a:buNone/>
            </a:pPr>
            <a:r>
              <a:rPr lang="en-US" sz="900" dirty="0"/>
              <a:t>);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sz="900" dirty="0"/>
              <a:t>INSERT INTO T_ITEMS (ITEM_CODE, ITEM_DESC) VALUES ('AA', 'AA DESC');</a:t>
            </a:r>
          </a:p>
          <a:p>
            <a:pPr marL="0" indent="0">
              <a:buNone/>
            </a:pPr>
            <a:r>
              <a:rPr lang="en-US" sz="900" dirty="0"/>
              <a:t>INSERT INTO T_ITEMS (ITEM_CODE, ITEM_DESC) VALUES ('BB', 'BB DESC');</a:t>
            </a:r>
          </a:p>
          <a:p>
            <a:pPr marL="0" indent="0">
              <a:buNone/>
            </a:pPr>
            <a:r>
              <a:rPr lang="en-US" sz="900" dirty="0"/>
              <a:t>INSERT INTO T_TRACK (NUM, ITEM_ID) VALUES (2.0, 1);</a:t>
            </a:r>
          </a:p>
          <a:p>
            <a:pPr marL="0" indent="0">
              <a:buNone/>
            </a:pPr>
            <a:r>
              <a:rPr lang="en-US" sz="900" dirty="0"/>
              <a:t>INSERT INTO T_TRACK (NUM, ITEM_ID) VALUES (3.0, 2);</a:t>
            </a:r>
          </a:p>
          <a:p>
            <a:pPr marL="0" indent="0">
              <a:buNone/>
            </a:pPr>
            <a:endParaRPr lang="en-US" sz="9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D42357-3729-4B26-A5DE-36AAB291D093}"/>
              </a:ext>
            </a:extLst>
          </p:cNvPr>
          <p:cNvSpPr txBox="1"/>
          <p:nvPr/>
        </p:nvSpPr>
        <p:spPr>
          <a:xfrm>
            <a:off x="4801950" y="1931719"/>
            <a:ext cx="37134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dirty="0"/>
              <a:t>Now try DELETE FROM T_ITEMS WHERE ID=1;</a:t>
            </a:r>
          </a:p>
        </p:txBody>
      </p:sp>
    </p:spTree>
    <p:extLst>
      <p:ext uri="{BB962C8B-B14F-4D97-AF65-F5344CB8AC3E}">
        <p14:creationId xmlns:p14="http://schemas.microsoft.com/office/powerpoint/2010/main" val="743351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Everything is a trade-off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Performance vs. Maintainability vs. Security vs. Correctness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Performance</a:t>
            </a:r>
            <a:endParaRPr sz="17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Reads vs. Writes</a:t>
            </a:r>
            <a:endParaRPr sz="13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Which features of your system need the fastest performance?</a:t>
            </a:r>
            <a:endParaRPr sz="13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i="1"/>
              <a:t>Horizontal scalability</a:t>
            </a:r>
            <a:r>
              <a:rPr lang="en" sz="1300"/>
              <a:t>: making use of multiple servers</a:t>
            </a:r>
            <a:endParaRPr sz="13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i="1"/>
              <a:t>Vertical scalability</a:t>
            </a:r>
            <a:r>
              <a:rPr lang="en" sz="1300"/>
              <a:t>: getting a faster server</a:t>
            </a:r>
            <a:endParaRPr sz="13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Maintainability, the Usability for Developers</a:t>
            </a:r>
            <a:endParaRPr sz="17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How complex are these queries going to be? </a:t>
            </a:r>
            <a:endParaRPr sz="13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How often will we need to redesign the schema?</a:t>
            </a:r>
            <a:endParaRPr sz="13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Complexity → mistakes → bugs</a:t>
            </a:r>
            <a:endParaRPr sz="13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Complexity → lack of readability → code erosion, expensive newbie ramp-ups</a:t>
            </a:r>
            <a:endParaRPr sz="13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Security: confidentiality, integrity, availability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Correctness</a:t>
            </a:r>
            <a:endParaRPr sz="17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How do we ensure the data stored matches reality?</a:t>
            </a:r>
            <a:endParaRPr sz="13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e.g. duplicated data → which one should we trust?</a:t>
            </a:r>
            <a:endParaRPr sz="13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Normalization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Introduced alongside the relational model in the early 70’s by Codd, et al.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Many different normal forms: UNF, 1NF, 2NF, 3NF, BCNF, 4NF, ETNF, 5NF, DKNF, 6NF.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Subtle differences between each.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Goal: minimize schema redesign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Basic concepts: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Avoid duplicate data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Avoid fields that depend on each other in the same table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Avoid complex, composite columns (e.g. arrays) in favor of more tables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Make updates &amp; insertions simple and straightforward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Strategy: separate out into tables and rely upon keys &amp; joins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TL;DR: moar tbles!!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We have been demonstrating </a:t>
            </a:r>
            <a:r>
              <a:rPr lang="en" sz="700" dirty="0"/>
              <a:t>mostly</a:t>
            </a:r>
            <a:r>
              <a:rPr lang="en" dirty="0"/>
              <a:t> normalized schema designs in this class thus far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63135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Blog, in unnormalized form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Avoid duplicate data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Avoid fields that depend on each other in the same table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Avoid complex, composite columns (e.g. arrays) in favor of more tables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Inserts and updates should be painless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Minimize schema redesign down the line</a:t>
            </a:r>
            <a:endParaRPr sz="1400"/>
          </a:p>
        </p:txBody>
      </p:sp>
      <p:graphicFrame>
        <p:nvGraphicFramePr>
          <p:cNvPr id="74" name="Google Shape;74;p16"/>
          <p:cNvGraphicFramePr/>
          <p:nvPr/>
        </p:nvGraphicFramePr>
        <p:xfrm>
          <a:off x="3150775" y="1391663"/>
          <a:ext cx="5883700" cy="3308305"/>
        </p:xfrm>
        <a:graphic>
          <a:graphicData uri="http://schemas.openxmlformats.org/drawingml/2006/table">
            <a:tbl>
              <a:tblPr>
                <a:noFill/>
                <a:tableStyleId>{1DF217A0-9097-4D77-A980-49214E0F89C7}</a:tableStyleId>
              </a:tblPr>
              <a:tblGrid>
                <a:gridCol w="102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1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6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2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Author</a:t>
                      </a:r>
                      <a:endParaRPr sz="1200" b="1">
                        <a:solidFill>
                          <a:schemeClr val="lt2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2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Content</a:t>
                      </a:r>
                      <a:endParaRPr sz="1200" b="1">
                        <a:solidFill>
                          <a:schemeClr val="lt2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2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Comments</a:t>
                      </a:r>
                      <a:endParaRPr sz="1200" b="1">
                        <a:solidFill>
                          <a:schemeClr val="lt2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2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Tags</a:t>
                      </a:r>
                      <a:endParaRPr sz="1200" b="1">
                        <a:solidFill>
                          <a:schemeClr val="lt2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Dickens</a:t>
                      </a:r>
                      <a:endParaRPr sz="100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“It was the best of times…”</a:t>
                      </a:r>
                      <a:endParaRPr sz="100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“Lame”, “ROFL”, “Free pills at this link!”</a:t>
                      </a:r>
                      <a:endParaRPr sz="100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fiction, wordy, love</a:t>
                      </a:r>
                      <a:endParaRPr sz="1000"/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70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Dickens</a:t>
                      </a:r>
                      <a:endParaRPr sz="100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“Marley was dead as a doornail...”</a:t>
                      </a:r>
                      <a:endParaRPr sz="100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“I hope every theater </a:t>
                      </a:r>
                      <a:r>
                        <a:rPr lang="en" sz="1000">
                          <a:solidFill>
                            <a:schemeClr val="dk1"/>
                          </a:solidFill>
                        </a:rPr>
                        <a:t>everywhere</a:t>
                      </a:r>
                      <a:r>
                        <a:rPr lang="en" sz="1000"/>
                        <a:t> does a rendition of this every year”, “this needs muppets”</a:t>
                      </a:r>
                      <a:endParaRPr sz="100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fiction, wordy, ghosts</a:t>
                      </a:r>
                      <a:endParaRPr sz="1000"/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Twain</a:t>
                      </a:r>
                      <a:endParaRPr sz="100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“The report of my death was an exaggeration.”</a:t>
                      </a:r>
                      <a:endParaRPr sz="100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“Fake news.”, “Shut up racist.”</a:t>
                      </a:r>
                      <a:endParaRPr sz="100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non-fiction, ghosts</a:t>
                      </a:r>
                      <a:endParaRPr sz="1000"/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Smith</a:t>
                      </a:r>
                      <a:endParaRPr sz="100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“This is my self-published book”</a:t>
                      </a:r>
                      <a:endParaRPr sz="100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“Other Smith is better.”</a:t>
                      </a:r>
                      <a:endParaRPr sz="100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self-published</a:t>
                      </a:r>
                      <a:endParaRPr sz="1000"/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Smith</a:t>
                      </a:r>
                      <a:endParaRPr sz="100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“Don’t listen to that OTHER Smith”</a:t>
                      </a:r>
                      <a:endParaRPr sz="100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“Other Smith is better.”</a:t>
                      </a:r>
                      <a:endParaRPr sz="1000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self-published</a:t>
                      </a:r>
                      <a:endParaRPr sz="1000"/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51537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Blog, </a:t>
            </a:r>
            <a:r>
              <a:rPr lang="en" sz="2100"/>
              <a:t>more normalized</a:t>
            </a:r>
            <a:endParaRPr sz="2100"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52269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Everything gets a primary key 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Authors distinguish Smiths</a:t>
            </a:r>
            <a:endParaRPr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Introduce many-many and many-one linkages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author_id to makes unambiguous link to authors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article_id on comments and tagged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tag_id on tags map to compact, many-many linking table</a:t>
            </a:r>
            <a:endParaRPr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Positive outcomes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Updates are easier with primary keys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Disambiguation of authors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No information is duplicated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Attaching more information to an author is easy now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DBMS gets opportunities to arrange data physically based upon usage</a:t>
            </a:r>
            <a:endParaRPr/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/>
              <a:t>horizontal scaling, e.g. a “</a:t>
            </a: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comments </a:t>
            </a:r>
            <a:r>
              <a:rPr lang="en"/>
              <a:t>server”</a:t>
            </a:r>
            <a:endParaRPr/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/>
              <a:t>e.g. cache the </a:t>
            </a: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tags</a:t>
            </a:r>
            <a:r>
              <a:rPr lang="en"/>
              <a:t> table in memory if used a lot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Need to list all tags? No aggregation needed! 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No more processing CSVs inside fields!</a:t>
            </a:r>
            <a:endParaRPr/>
          </a:p>
        </p:txBody>
      </p:sp>
      <p:graphicFrame>
        <p:nvGraphicFramePr>
          <p:cNvPr id="81" name="Google Shape;81;p17"/>
          <p:cNvGraphicFramePr/>
          <p:nvPr/>
        </p:nvGraphicFramePr>
        <p:xfrm>
          <a:off x="7978475" y="0"/>
          <a:ext cx="1154975" cy="1100575"/>
        </p:xfrm>
        <a:graphic>
          <a:graphicData uri="http://schemas.openxmlformats.org/drawingml/2006/table">
            <a:tbl>
              <a:tblPr>
                <a:noFill/>
                <a:tableStyleId>{1DF217A0-9097-4D77-A980-49214E0F89C7}</a:tableStyleId>
              </a:tblPr>
              <a:tblGrid>
                <a:gridCol w="3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8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2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200" b="1">
                        <a:solidFill>
                          <a:schemeClr val="lt2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2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author</a:t>
                      </a:r>
                      <a:endParaRPr sz="1200" b="1">
                        <a:solidFill>
                          <a:schemeClr val="lt2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>
                    <a:solidFill>
                      <a:srgbClr val="115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Dickens</a:t>
                      </a:r>
                      <a:endParaRPr sz="10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Twain</a:t>
                      </a:r>
                      <a:endParaRPr sz="10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Smith</a:t>
                      </a:r>
                      <a:endParaRPr sz="10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</a:t>
                      </a:r>
                      <a:endParaRPr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Smith</a:t>
                      </a:r>
                      <a:endParaRPr sz="10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2" name="Google Shape;82;p17"/>
          <p:cNvGraphicFramePr/>
          <p:nvPr/>
        </p:nvGraphicFramePr>
        <p:xfrm>
          <a:off x="4630825" y="-12"/>
          <a:ext cx="3199500" cy="1113080"/>
        </p:xfrm>
        <a:graphic>
          <a:graphicData uri="http://schemas.openxmlformats.org/drawingml/2006/table">
            <a:tbl>
              <a:tblPr>
                <a:noFill/>
                <a:tableStyleId>{1DF217A0-9097-4D77-A980-49214E0F89C7}</a:tableStyleId>
              </a:tblPr>
              <a:tblGrid>
                <a:gridCol w="323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6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2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200" b="1">
                        <a:solidFill>
                          <a:schemeClr val="lt2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2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content</a:t>
                      </a:r>
                      <a:endParaRPr sz="1200" b="1">
                        <a:solidFill>
                          <a:schemeClr val="lt2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2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author_id</a:t>
                      </a:r>
                      <a:endParaRPr sz="1200" b="1">
                        <a:solidFill>
                          <a:schemeClr val="lt2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>
                    <a:solidFill>
                      <a:srgbClr val="115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1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“It was the best of times…”</a:t>
                      </a:r>
                      <a:endParaRPr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0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“Marley was dead as a doornail...”</a:t>
                      </a:r>
                      <a:endParaRPr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“The report of my death was an exaggeration.”</a:t>
                      </a:r>
                      <a:endParaRPr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</a:t>
                      </a:r>
                      <a:endParaRPr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“This is my self-published book”</a:t>
                      </a:r>
                      <a:endParaRPr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1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5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“Don’t listen to that OTHER Smith”</a:t>
                      </a:r>
                      <a:endParaRPr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4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3" name="Google Shape;83;p17"/>
          <p:cNvGraphicFramePr/>
          <p:nvPr/>
        </p:nvGraphicFramePr>
        <p:xfrm>
          <a:off x="5778425" y="2610988"/>
          <a:ext cx="3355025" cy="1745555"/>
        </p:xfrm>
        <a:graphic>
          <a:graphicData uri="http://schemas.openxmlformats.org/drawingml/2006/table">
            <a:tbl>
              <a:tblPr>
                <a:noFill/>
                <a:tableStyleId>{1DF217A0-9097-4D77-A980-49214E0F89C7}</a:tableStyleId>
              </a:tblPr>
              <a:tblGrid>
                <a:gridCol w="210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8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14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2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200" b="1">
                        <a:solidFill>
                          <a:schemeClr val="lt2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2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Comments</a:t>
                      </a:r>
                      <a:endParaRPr sz="1200" b="1">
                        <a:solidFill>
                          <a:schemeClr val="lt2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2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article_id</a:t>
                      </a:r>
                      <a:endParaRPr sz="1200" b="1">
                        <a:solidFill>
                          <a:schemeClr val="lt2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>
                    <a:solidFill>
                      <a:srgbClr val="115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“Lame”</a:t>
                      </a:r>
                      <a:endParaRPr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2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“ROFL”</a:t>
                      </a:r>
                      <a:endParaRPr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1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3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“Free pills at this link!”</a:t>
                      </a:r>
                      <a:endParaRPr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1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</a:t>
                      </a:r>
                      <a:endParaRPr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“I hope every theater </a:t>
                      </a:r>
                      <a:r>
                        <a:rPr lang="en" sz="1000">
                          <a:solidFill>
                            <a:schemeClr val="dk1"/>
                          </a:solidFill>
                        </a:rPr>
                        <a:t>everywhere</a:t>
                      </a:r>
                      <a:r>
                        <a:rPr lang="en" sz="1000"/>
                        <a:t> does a rendition of this every year”, </a:t>
                      </a:r>
                      <a:endParaRPr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5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“this needs muppets”</a:t>
                      </a:r>
                      <a:endParaRPr/>
                    </a:p>
                  </a:txBody>
                  <a:tcPr marL="0" marR="0" marT="0" marB="0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2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6</a:t>
                      </a: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“Fake news.”, 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7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“Shut up racist.”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3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7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</a:t>
                      </a: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“Other Smith is better.”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</a:t>
                      </a: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4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9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“Other Smith is better.”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5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84" name="Google Shape;84;p17"/>
          <p:cNvGraphicFramePr/>
          <p:nvPr/>
        </p:nvGraphicFramePr>
        <p:xfrm>
          <a:off x="7679288" y="1389600"/>
          <a:ext cx="1464700" cy="1097280"/>
        </p:xfrm>
        <a:graphic>
          <a:graphicData uri="http://schemas.openxmlformats.org/drawingml/2006/table">
            <a:tbl>
              <a:tblPr>
                <a:noFill/>
                <a:tableStyleId>{1DF217A0-9097-4D77-A980-49214E0F89C7}</a:tableStyleId>
              </a:tblPr>
              <a:tblGrid>
                <a:gridCol w="428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44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2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200" b="1">
                        <a:solidFill>
                          <a:schemeClr val="lt2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2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Tags</a:t>
                      </a:r>
                      <a:endParaRPr sz="1200" b="1">
                        <a:solidFill>
                          <a:schemeClr val="lt2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>
                    <a:solidFill>
                      <a:srgbClr val="115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fiction</a:t>
                      </a:r>
                      <a:endParaRPr sz="10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non-fiction </a:t>
                      </a:r>
                      <a:endParaRPr sz="10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3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ghosts</a:t>
                      </a:r>
                      <a:endParaRPr sz="10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4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self-published</a:t>
                      </a:r>
                      <a:endParaRPr sz="100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6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5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wordy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6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love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5" name="Google Shape;85;p17"/>
          <p:cNvGraphicFramePr/>
          <p:nvPr>
            <p:extLst>
              <p:ext uri="{D42A27DB-BD31-4B8C-83A1-F6EECF244321}">
                <p14:modId xmlns:p14="http://schemas.microsoft.com/office/powerpoint/2010/main" val="421921010"/>
              </p:ext>
            </p:extLst>
          </p:nvPr>
        </p:nvGraphicFramePr>
        <p:xfrm>
          <a:off x="5247410" y="1329338"/>
          <a:ext cx="2247879" cy="1021080"/>
        </p:xfrm>
        <a:graphic>
          <a:graphicData uri="http://schemas.openxmlformats.org/drawingml/2006/table">
            <a:tbl>
              <a:tblPr>
                <a:noFill/>
                <a:tableStyleId>{1DF217A0-9097-4D77-A980-49214E0F89C7}</a:tableStyleId>
              </a:tblPr>
              <a:tblGrid>
                <a:gridCol w="644793">
                  <a:extLst>
                    <a:ext uri="{9D8B030D-6E8A-4147-A177-3AD203B41FA5}">
                      <a16:colId xmlns:a16="http://schemas.microsoft.com/office/drawing/2014/main" val="1717481491"/>
                    </a:ext>
                  </a:extLst>
                </a:gridCol>
                <a:gridCol w="644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1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lt2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</a:t>
                      </a:r>
                      <a:r>
                        <a:rPr lang="en-US" sz="1200" b="1">
                          <a:solidFill>
                            <a:schemeClr val="lt2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d</a:t>
                      </a:r>
                      <a:endParaRPr sz="1200" b="1" dirty="0">
                        <a:solidFill>
                          <a:schemeClr val="lt2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chemeClr val="lt2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tag_id</a:t>
                      </a:r>
                      <a:endParaRPr sz="1200" b="1" dirty="0">
                        <a:solidFill>
                          <a:schemeClr val="lt2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2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article_id</a:t>
                      </a:r>
                      <a:endParaRPr sz="1200" b="1">
                        <a:solidFill>
                          <a:schemeClr val="lt2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>
                    <a:solidFill>
                      <a:srgbClr val="115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dirty="0">
                          <a:solidFill>
                            <a:schemeClr val="dk1"/>
                          </a:solidFill>
                        </a:rPr>
                        <a:t>1</a:t>
                      </a:r>
                      <a:endParaRPr sz="1100" dirty="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dirty="0">
                          <a:solidFill>
                            <a:schemeClr val="dk1"/>
                          </a:solidFill>
                        </a:rPr>
                        <a:t>2</a:t>
                      </a:r>
                      <a:endParaRPr sz="1100" dirty="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5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>
                          <a:solidFill>
                            <a:schemeClr val="dk1"/>
                          </a:solidFill>
                        </a:rPr>
                        <a:t>3</a:t>
                      </a:r>
                      <a:endParaRPr sz="1100" dirty="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6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4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>
                          <a:solidFill>
                            <a:schemeClr val="dk1"/>
                          </a:solidFill>
                        </a:rPr>
                        <a:t>4</a:t>
                      </a:r>
                      <a:endParaRPr sz="1100" dirty="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2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4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solidFill>
                            <a:schemeClr val="dk1"/>
                          </a:solidFill>
                        </a:rPr>
                        <a:t>etc.</a:t>
                      </a:r>
                      <a:endParaRPr sz="1100" dirty="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Criticisms &amp; Responses of Normalization</a:t>
            </a:r>
            <a:endParaRPr sz="2600"/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“Too many tables to understand”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Good naming &amp; documentation helps with readability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Using readable JOIN .. ON syntax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“To get one thing I need to do 10 joins”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ORMs simplify this by tracking associations in models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Views (see next slide)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“Joins are slower than just pulling data straight from a table”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How much though? Many index lookups are quite fast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i="1" dirty="0"/>
              <a:t>belongs_to</a:t>
            </a:r>
            <a:r>
              <a:rPr lang="en" dirty="0"/>
              <a:t> lookups are looking up a unique ID	 	→ very fast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Aggregate operations 						→ more memory, slower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i="1" dirty="0"/>
              <a:t>has_many </a:t>
            </a:r>
            <a:r>
              <a:rPr lang="en" dirty="0"/>
              <a:t>operations lookup non-unique IDs 		→ slower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“Deleting a blog entry is now harder. Plz think of the orphans!”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ON DELETE CASCADE (coming up)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Views &amp; Materialized Views</a:t>
            </a:r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520700" cy="382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Views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Virtual table that is purely a query underneath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Avoids the need for data duplication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Drawback: 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Still executing queries in the background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No indexing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Lends itself to subqueries, which is usually a bad way to write queries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Postgres: Materialized Views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Literally copies the data from the query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Allows indexing, physical optimizations, horizontal scaling, many other performance optimizations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Drawback of Materialized Views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Space </a:t>
            </a:r>
            <a:r>
              <a:rPr lang="en" sz="1000" dirty="0"/>
              <a:t>(eh… space is cheap)</a:t>
            </a:r>
            <a:endParaRPr sz="1000"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Data might be out-of-date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Solution: run REFRESH MATERIALIZED VIEW periodically, e.g. daily invoices</a:t>
            </a:r>
            <a:endParaRPr dirty="0"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2"/>
          </p:nvPr>
        </p:nvSpPr>
        <p:spPr>
          <a:xfrm>
            <a:off x="4791300" y="1152475"/>
            <a:ext cx="4226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CREATE VIEW articles_with_authors AS</a:t>
            </a:r>
            <a:br>
              <a:rPr lang="en" sz="1200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  SELECT articles.content,</a:t>
            </a:r>
            <a:br>
              <a:rPr lang="en" sz="1200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         authors.name </a:t>
            </a:r>
            <a:br>
              <a:rPr lang="en" sz="1200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  FROM articles JOIN authors ON […]</a:t>
            </a:r>
            <a:endParaRPr sz="12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CREATE MATERIALIZED VIEW articles_with_authors AS […]</a:t>
            </a:r>
            <a:br>
              <a:rPr lang="en" sz="1200"/>
            </a:b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REFRESH MATERIALIZED VIEW articles_with_authors</a:t>
            </a:r>
            <a:br>
              <a:rPr lang="en" sz="1200"/>
            </a:br>
            <a:endParaRPr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 Concern: Unnormalized result sets</a:t>
            </a:r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Even if we store our data perfectly normalized…</a:t>
            </a:r>
            <a:br>
              <a:rPr lang="en"/>
            </a:br>
            <a:r>
              <a:rPr lang="en"/>
              <a:t>		...our query </a:t>
            </a:r>
            <a:r>
              <a:rPr lang="en" b="1" i="1"/>
              <a:t>results </a:t>
            </a:r>
            <a:r>
              <a:rPr lang="en"/>
              <a:t>are often unnormalized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Duplicate data is being sent over the network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Query responses with high data duplication are being sent over the network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Performance issues of web applications usually occur here: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Slow database queries: too much data, not limiting, bad indexing, subqueries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Serialization of database query results (e.g. formatting into JSON)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Network latency &amp; bandwidth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Deserialization on the client side (e.g. getting data from JSON into the DOM)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Solution: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Provide multiple, parallel calls to the server API (scales horizontally)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Perform the join functionality on the web client (i.e. Javascript)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Unnormalized schema? Can’t do this, though. +1 point for normalization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Constraints &amp; Triggers</a:t>
            </a:r>
            <a:endParaRPr/>
          </a:p>
        </p:txBody>
      </p:sp>
      <p:sp>
        <p:nvSpPr>
          <p:cNvPr id="110" name="Google Shape;110;p21"/>
          <p:cNvSpPr txBox="1">
            <a:spLocks noGrp="1"/>
          </p:cNvSpPr>
          <p:nvPr>
            <p:ph type="body" idx="1"/>
          </p:nvPr>
        </p:nvSpPr>
        <p:spPr>
          <a:xfrm>
            <a:off x="311700" y="9885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DBMS’s provide tons of functionality to maintain data correctness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Constraints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NOT NULL (cheap)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PRIMARY KEY / UNIQUE → no other row in this table will have this field’s value (cheap)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FOREIGN KEY → “this foreign key points to that primary key over there” (more expensive)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CHECK → your own custom validation routine in SQL language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Triggers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When a constraint is violated or some other operation is done, execute some SQL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Most popular: ON DELETE CASCADE</a:t>
            </a:r>
            <a:br>
              <a:rPr lang="en"/>
            </a:br>
            <a:r>
              <a:rPr lang="en"/>
              <a:t>“When deleting a row, use the FOREIGN KEY constraint to look up other rows to delete”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Issues with constraints &amp; triggers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SQL is not the ideal language for non-query programming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ORMs usually do more validation than the database b/c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 easier for horizontal scaling, 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more expressive languages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1713</Words>
  <Application>Microsoft Office PowerPoint</Application>
  <PresentationFormat>On-screen Show (16:9)</PresentationFormat>
  <Paragraphs>293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Courier New</vt:lpstr>
      <vt:lpstr>Simple Light</vt:lpstr>
      <vt:lpstr>DB Design Considerations</vt:lpstr>
      <vt:lpstr>Everything is a trade-off</vt:lpstr>
      <vt:lpstr>Normalization</vt:lpstr>
      <vt:lpstr>Example: Blog, in unnormalized form</vt:lpstr>
      <vt:lpstr>Example: Blog, more normalized</vt:lpstr>
      <vt:lpstr>Criticisms &amp; Responses of Normalization</vt:lpstr>
      <vt:lpstr>Views &amp; Materialized Views</vt:lpstr>
      <vt:lpstr>Web Concern: Unnormalized result sets</vt:lpstr>
      <vt:lpstr>Constraints &amp; Triggers</vt:lpstr>
      <vt:lpstr>Enforcing Integrity</vt:lpstr>
      <vt:lpstr>Using the REFERENCE keyword</vt:lpstr>
      <vt:lpstr>Forcing a table reference</vt:lpstr>
      <vt:lpstr>Forcing a table reference 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 Design Considerations</dc:title>
  <cp:lastModifiedBy>Kal Rabb</cp:lastModifiedBy>
  <cp:revision>11</cp:revision>
  <dcterms:modified xsi:type="dcterms:W3CDTF">2022-02-04T18:40:04Z</dcterms:modified>
</cp:coreProperties>
</file>