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68" r:id="rId3"/>
    <p:sldId id="271" r:id="rId4"/>
    <p:sldId id="269" r:id="rId5"/>
    <p:sldId id="273" r:id="rId6"/>
    <p:sldId id="272" r:id="rId7"/>
    <p:sldId id="270" r:id="rId8"/>
    <p:sldId id="258" r:id="rId9"/>
    <p:sldId id="259" r:id="rId10"/>
    <p:sldId id="260" r:id="rId11"/>
    <p:sldId id="274" r:id="rId12"/>
    <p:sldId id="275" r:id="rId13"/>
    <p:sldId id="261" r:id="rId14"/>
    <p:sldId id="262" r:id="rId15"/>
    <p:sldId id="264" r:id="rId16"/>
    <p:sldId id="265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A567B87-F762-46F8-A8F8-8D196D8CD1AD}">
  <a:tblStyle styleId="{7A567B87-F762-46F8-A8F8-8D196D8CD1A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53D9B321-D493-428E-A329-157F0E217D32}"/>
    <pc:docChg chg="custSel modSld">
      <pc:chgData name="Kal Rabb" userId="3edf06299a4717ec" providerId="LiveId" clId="{53D9B321-D493-428E-A329-157F0E217D32}" dt="2020-07-21T00:04:48.752" v="108" actId="207"/>
      <pc:docMkLst>
        <pc:docMk/>
      </pc:docMkLst>
      <pc:sldChg chg="delSp mod">
        <pc:chgData name="Kal Rabb" userId="3edf06299a4717ec" providerId="LiveId" clId="{53D9B321-D493-428E-A329-157F0E217D32}" dt="2020-07-20T23:56:19.156" v="0" actId="478"/>
        <pc:sldMkLst>
          <pc:docMk/>
          <pc:sldMk cId="0" sldId="258"/>
        </pc:sldMkLst>
        <pc:spChg chg="del">
          <ac:chgData name="Kal Rabb" userId="3edf06299a4717ec" providerId="LiveId" clId="{53D9B321-D493-428E-A329-157F0E217D32}" dt="2020-07-20T23:56:19.156" v="0" actId="478"/>
          <ac:spMkLst>
            <pc:docMk/>
            <pc:sldMk cId="0" sldId="258"/>
            <ac:spMk id="71" creationId="{00000000-0000-0000-0000-000000000000}"/>
          </ac:spMkLst>
        </pc:spChg>
      </pc:sldChg>
      <pc:sldChg chg="addSp modSp mod">
        <pc:chgData name="Kal Rabb" userId="3edf06299a4717ec" providerId="LiveId" clId="{53D9B321-D493-428E-A329-157F0E217D32}" dt="2020-07-21T00:04:48.752" v="108" actId="207"/>
        <pc:sldMkLst>
          <pc:docMk/>
          <pc:sldMk cId="0" sldId="261"/>
        </pc:sldMkLst>
        <pc:spChg chg="add mod">
          <ac:chgData name="Kal Rabb" userId="3edf06299a4717ec" providerId="LiveId" clId="{53D9B321-D493-428E-A329-157F0E217D32}" dt="2020-07-21T00:03:33.826" v="101" actId="20577"/>
          <ac:spMkLst>
            <pc:docMk/>
            <pc:sldMk cId="0" sldId="261"/>
            <ac:spMk id="2" creationId="{AECA20A3-0303-433B-9E11-298691799C1B}"/>
          </ac:spMkLst>
        </pc:spChg>
        <pc:spChg chg="mod">
          <ac:chgData name="Kal Rabb" userId="3edf06299a4717ec" providerId="LiveId" clId="{53D9B321-D493-428E-A329-157F0E217D32}" dt="2020-07-21T00:04:48.752" v="108" actId="207"/>
          <ac:spMkLst>
            <pc:docMk/>
            <pc:sldMk cId="0" sldId="261"/>
            <ac:spMk id="9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>
          <a:extLst>
            <a:ext uri="{FF2B5EF4-FFF2-40B4-BE49-F238E27FC236}">
              <a16:creationId xmlns:a16="http://schemas.microsoft.com/office/drawing/2014/main" id="{C24C1C74-205C-626E-08F9-6AD0D899E4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54af3746_0_5:notes">
            <a:extLst>
              <a:ext uri="{FF2B5EF4-FFF2-40B4-BE49-F238E27FC236}">
                <a16:creationId xmlns:a16="http://schemas.microsoft.com/office/drawing/2014/main" id="{6E4D739F-0BAF-2ABA-DABE-086F884D45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54af3746_0_5:notes">
            <a:extLst>
              <a:ext uri="{FF2B5EF4-FFF2-40B4-BE49-F238E27FC236}">
                <a16:creationId xmlns:a16="http://schemas.microsoft.com/office/drawing/2014/main" id="{15CD6A8A-9181-D0AC-12FA-FF1405171C3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6080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e43b4722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e43b4722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e63d08b2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e63d08b2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e54af3746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e54af3746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e54af3746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e54af3746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e54af3746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e54af3746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e54af3746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e54af3746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6e54af3746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6e54af3746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tgresql.org/docs/11/tutorial-window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qltutorial.org/sql-selec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Aggregation in Relational DBs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SWEN-344 Web Engineering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Self-questions for JOIN queries </a:t>
            </a:r>
            <a:r>
              <a:rPr lang="en" sz="2200"/>
              <a:t>(aggregation version)</a:t>
            </a:r>
            <a:endParaRPr sz="2200"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0" y="1228675"/>
            <a:ext cx="914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i="1"/>
              <a:t>Question to yourself </a:t>
            </a:r>
            <a:r>
              <a:rPr lang="en" sz="1500" b="1" i="1">
                <a:solidFill>
                  <a:srgbClr val="1155CC"/>
                </a:solidFill>
              </a:rPr>
              <a:t>(new)</a:t>
            </a:r>
            <a:r>
              <a:rPr lang="en" sz="1700" i="1"/>
              <a:t>	</a:t>
            </a:r>
            <a:r>
              <a:rPr lang="en" sz="1700"/>
              <a:t>→ what you are actually doing	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SQL</a:t>
            </a:r>
            <a:endParaRPr sz="17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/>
              <a:t>What columns do I need?  	</a:t>
            </a:r>
            <a:r>
              <a:rPr lang="en" sz="1700"/>
              <a:t>→ find the schema of your results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SELECT [*]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lphaLcPeriod"/>
            </a:pPr>
            <a:r>
              <a:rPr lang="en" sz="1700" b="1" i="1">
                <a:solidFill>
                  <a:srgbClr val="1155CC"/>
                </a:solidFill>
              </a:rPr>
              <a:t>Are any columns an aggregation of multiple rows? </a:t>
            </a:r>
            <a:r>
              <a:rPr lang="en" sz="1700" i="1"/>
              <a:t>	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GROUP BY</a:t>
            </a:r>
            <a:r>
              <a:rPr lang="en" sz="1700"/>
              <a:t> 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/>
              <a:t>What tables do I need?		</a:t>
            </a:r>
            <a:r>
              <a:rPr lang="en" sz="1700"/>
              <a:t>→ finding your data in the schema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FROM</a:t>
            </a:r>
            <a:r>
              <a:rPr lang="en" sz="1700"/>
              <a:t> 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/>
              <a:t>Which keys do I link up?	→ </a:t>
            </a:r>
            <a:r>
              <a:rPr lang="en" sz="1700"/>
              <a:t>using your foreign/primary keys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JOIN..ON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/>
              <a:t>Any criteria to filter for? 		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lphaLcPeriod"/>
            </a:pPr>
            <a:r>
              <a:rPr lang="en" sz="1700" b="1" i="1">
                <a:solidFill>
                  <a:srgbClr val="1155CC"/>
                </a:solidFill>
              </a:rPr>
              <a:t>...before grouping?</a:t>
            </a:r>
            <a:r>
              <a:rPr lang="en" sz="1700"/>
              <a:t> 	</a:t>
            </a:r>
            <a:r>
              <a:rPr lang="en" sz="1700" i="1"/>
              <a:t>→ </a:t>
            </a:r>
            <a:r>
              <a:rPr lang="en" sz="1700"/>
              <a:t>filter out your rows			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WHERE</a:t>
            </a:r>
            <a:r>
              <a:rPr lang="en" sz="1700"/>
              <a:t> 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lphaLcPeriod"/>
            </a:pPr>
            <a:r>
              <a:rPr lang="en" sz="1700" b="1" i="1">
                <a:solidFill>
                  <a:srgbClr val="1155CC"/>
                </a:solidFill>
              </a:rPr>
              <a:t>...after grouping?</a:t>
            </a:r>
            <a:r>
              <a:rPr lang="en" sz="1700"/>
              <a:t> 	</a:t>
            </a:r>
            <a:r>
              <a:rPr lang="en" sz="1700" i="1"/>
              <a:t>→ </a:t>
            </a:r>
            <a:r>
              <a:rPr lang="en" sz="1700"/>
              <a:t>filter out your rows				→ </a:t>
            </a:r>
            <a:r>
              <a:rPr lang="en" sz="1700" b="1">
                <a:latin typeface="Courier New"/>
                <a:ea typeface="Courier New"/>
                <a:cs typeface="Courier New"/>
                <a:sym typeface="Courier New"/>
              </a:rPr>
              <a:t>HAVING</a:t>
            </a:r>
            <a:endParaRPr sz="17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7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700" i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F188-FDBF-363E-598F-42A6A8F4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 CLAUSE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6907C-7481-5360-03D0-C6A0D4A226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The HAVING clause specifies a search condition for a group. The HAVING clause is often used with the GROUP BY clause to filter groups based on a specified condition.</a:t>
            </a:r>
          </a:p>
          <a:p>
            <a:endParaRPr lang="en-US" sz="16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column1,aggregate_function(column2)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table_name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 BY column1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HAVING condition;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b="1" dirty="0"/>
              <a:t>HAVING vs. WHERE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b="1" dirty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dirty="0"/>
              <a:t>The WHERE clause filters the rows based on a specified condition whereas the HAVING clause filter groups of rows according to a specified condition.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1400" dirty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dirty="0"/>
              <a:t>You apply the condition in the WHERE clause to the rows while you apply the condition in the HAVING clause to the groups of rows.</a:t>
            </a:r>
            <a:endParaRPr lang="en-US" alt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9844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CFA6-93DC-345F-CD76-2947E9C3B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3755-BE9D-ED35-D45B-70BB8E906C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 </a:t>
            </a:r>
            <a:r>
              <a:rPr lang="en-US" dirty="0" err="1"/>
              <a:t>customer_id</a:t>
            </a:r>
            <a:r>
              <a:rPr lang="en-US" dirty="0"/>
              <a:t>, SUM(amount) amount FROM payment GROUP BY </a:t>
            </a:r>
            <a:r>
              <a:rPr lang="en-US" dirty="0" err="1"/>
              <a:t>customer_id</a:t>
            </a:r>
            <a:r>
              <a:rPr lang="en-US" dirty="0"/>
              <a:t> HAVING SUM(amount)&gt; 200;</a:t>
            </a:r>
          </a:p>
          <a:p>
            <a:endParaRPr lang="en-US" dirty="0"/>
          </a:p>
          <a:p>
            <a:r>
              <a:rPr lang="en-US" dirty="0"/>
              <a:t>SELECT </a:t>
            </a:r>
            <a:r>
              <a:rPr lang="en-US" dirty="0" err="1"/>
              <a:t>customer_id</a:t>
            </a:r>
            <a:r>
              <a:rPr lang="en-US" dirty="0"/>
              <a:t>, SUM(amount) amount FROM payment GROUP BY </a:t>
            </a:r>
            <a:r>
              <a:rPr lang="en-US" dirty="0" err="1"/>
              <a:t>customer_id</a:t>
            </a:r>
            <a:r>
              <a:rPr lang="en-US" dirty="0"/>
              <a:t>  HAVING SUM(amount) &gt;200 ORDER BY SUM(amount);</a:t>
            </a:r>
          </a:p>
          <a:p>
            <a:endParaRPr lang="en-US" dirty="0"/>
          </a:p>
          <a:p>
            <a:r>
              <a:rPr lang="en-US" dirty="0"/>
              <a:t>SELECT city, count(*), max(</a:t>
            </a:r>
            <a:r>
              <a:rPr lang="en-US" dirty="0" err="1"/>
              <a:t>temp_lo</a:t>
            </a:r>
            <a:r>
              <a:rPr lang="en-US" dirty="0"/>
              <a:t>) FROM weather GROUP BY city HAVING max(</a:t>
            </a:r>
            <a:r>
              <a:rPr lang="en-US" dirty="0" err="1"/>
              <a:t>temp_lo</a:t>
            </a:r>
            <a:r>
              <a:rPr lang="en-US" dirty="0"/>
              <a:t>) &lt; 40;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991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aggregation functions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/>
              <a:t>json_agg() </a:t>
            </a:r>
            <a:r>
              <a:rPr lang="en" dirty="0">
                <a:solidFill>
                  <a:srgbClr val="FF0000"/>
                </a:solidFill>
              </a:rPr>
              <a:t>*</a:t>
            </a:r>
            <a:r>
              <a:rPr lang="en" dirty="0"/>
              <a:t>		→ </a:t>
            </a:r>
            <a:r>
              <a:rPr lang="en-US" sz="1400" dirty="0"/>
              <a:t>aggregates values, including nulls, as a JSON array</a:t>
            </a:r>
            <a:endParaRPr dirty="0"/>
          </a:p>
          <a:p>
            <a:pPr lvl="0"/>
            <a:r>
              <a:rPr lang="en" dirty="0"/>
              <a:t>json_object_agg() </a:t>
            </a:r>
            <a:r>
              <a:rPr lang="en" dirty="0">
                <a:solidFill>
                  <a:srgbClr val="FF0000"/>
                </a:solidFill>
              </a:rPr>
              <a:t>*</a:t>
            </a:r>
            <a:r>
              <a:rPr lang="en" dirty="0"/>
              <a:t>→ </a:t>
            </a:r>
            <a:r>
              <a:rPr lang="en-US" sz="1200" dirty="0"/>
              <a:t>aggregates name/value pairs as a JSON object; values can be null, but not names</a:t>
            </a:r>
            <a:endParaRPr sz="1400" dirty="0"/>
          </a:p>
          <a:p>
            <a:pPr lvl="0"/>
            <a:r>
              <a:rPr lang="en" dirty="0"/>
              <a:t>string_agg() </a:t>
            </a:r>
            <a:r>
              <a:rPr lang="en" dirty="0">
                <a:solidFill>
                  <a:srgbClr val="FF0000"/>
                </a:solidFill>
              </a:rPr>
              <a:t>** </a:t>
            </a:r>
            <a:r>
              <a:rPr lang="en" dirty="0"/>
              <a:t>→</a:t>
            </a:r>
            <a:r>
              <a:rPr lang="en-US" sz="1400" dirty="0"/>
              <a:t>non-null input values concatenated into a string, separated by delimiter</a:t>
            </a:r>
            <a:r>
              <a:rPr lang="en" dirty="0"/>
              <a:t> </a:t>
            </a:r>
            <a:endParaRPr dirty="0"/>
          </a:p>
          <a:p>
            <a:pPr lvl="0"/>
            <a:r>
              <a:rPr lang="en" dirty="0"/>
              <a:t>bool_and(),</a:t>
            </a:r>
            <a:r>
              <a:rPr lang="en" sz="1200" dirty="0"/>
              <a:t>-&gt; </a:t>
            </a:r>
            <a:r>
              <a:rPr lang="en-US" sz="1200" dirty="0"/>
              <a:t>true if all input values are true, otherwise false</a:t>
            </a:r>
            <a:endParaRPr lang="en" dirty="0"/>
          </a:p>
          <a:p>
            <a:pPr lvl="0"/>
            <a:r>
              <a:rPr lang="en" dirty="0"/>
              <a:t>bool_or(), </a:t>
            </a:r>
            <a:r>
              <a:rPr lang="en" dirty="0">
                <a:solidFill>
                  <a:srgbClr val="FF0000"/>
                </a:solidFill>
              </a:rPr>
              <a:t>**  </a:t>
            </a:r>
            <a:r>
              <a:rPr lang="en" sz="1400" dirty="0">
                <a:solidFill>
                  <a:schemeClr val="tx1"/>
                </a:solidFill>
              </a:rPr>
              <a:t>-&gt;</a:t>
            </a:r>
            <a:r>
              <a:rPr lang="en" dirty="0">
                <a:solidFill>
                  <a:schemeClr val="tx1"/>
                </a:solidFill>
              </a:rPr>
              <a:t> </a:t>
            </a:r>
            <a:r>
              <a:rPr lang="en-US" sz="1400" dirty="0"/>
              <a:t>true if at least one input values is true, otherwise false</a:t>
            </a:r>
            <a:endParaRPr sz="2400" dirty="0">
              <a:solidFill>
                <a:schemeClr val="tx1"/>
              </a:solidFill>
            </a:endParaRPr>
          </a:p>
          <a:p>
            <a:pPr lvl="0"/>
            <a:r>
              <a:rPr lang="en" dirty="0"/>
              <a:t>bit_and(), bit_or() </a:t>
            </a:r>
            <a:r>
              <a:rPr lang="en" dirty="0">
                <a:solidFill>
                  <a:srgbClr val="FF0000"/>
                </a:solidFill>
              </a:rPr>
              <a:t>** </a:t>
            </a:r>
            <a:r>
              <a:rPr lang="en-US" sz="1200" dirty="0"/>
              <a:t>the bitwise AND/OR of all non-null input values, or null if none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Fancier: </a:t>
            </a:r>
            <a:r>
              <a:rPr lang="en" dirty="0">
                <a:solidFill>
                  <a:srgbClr val="FF0000"/>
                </a:solidFill>
              </a:rPr>
              <a:t>**</a:t>
            </a:r>
            <a:endParaRPr dirty="0"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CUBE,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GROUPING sets,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ROLLUP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CA20A3-0303-433B-9E11-298691799C1B}"/>
              </a:ext>
            </a:extLst>
          </p:cNvPr>
          <p:cNvSpPr txBox="1"/>
          <p:nvPr/>
        </p:nvSpPr>
        <p:spPr>
          <a:xfrm>
            <a:off x="793376" y="4555502"/>
            <a:ext cx="7844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non-standard </a:t>
            </a:r>
            <a:r>
              <a:rPr lang="en-US" dirty="0" err="1"/>
              <a:t>postgres</a:t>
            </a:r>
            <a:r>
              <a:rPr lang="en-US" dirty="0"/>
              <a:t> extensions;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semi-standard extensions (T-SQL, </a:t>
            </a:r>
            <a:r>
              <a:rPr lang="en-US" dirty="0" err="1"/>
              <a:t>PostGres</a:t>
            </a:r>
            <a:r>
              <a:rPr lang="en-US" dirty="0"/>
              <a:t>, MS-SQL)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DISTINCT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Need a </a:t>
            </a:r>
            <a:r>
              <a:rPr lang="en" i="1" dirty="0"/>
              <a:t>set</a:t>
            </a:r>
            <a:r>
              <a:rPr lang="en" dirty="0"/>
              <a:t> instead of an array of results? 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DISTINCT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Sorta an aggregation function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But implemented very differently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Performance note: DISTINCT requires a separate memory buffer...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...so don’t use it unless you really need to</a:t>
            </a:r>
          </a:p>
          <a:p>
            <a:pPr marL="59690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DISTINCT can be applied to an entire query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-US" dirty="0"/>
              <a:t>SELECT DISTINCT column1, column2, column3 FROM </a:t>
            </a:r>
            <a:r>
              <a:rPr lang="en-US" dirty="0" err="1"/>
              <a:t>table_name</a:t>
            </a:r>
            <a:r>
              <a:rPr lang="en-US" dirty="0"/>
              <a:t>;</a:t>
            </a:r>
            <a:endParaRPr lang="en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Also can be applied as an aggregation function to a column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-US" dirty="0"/>
              <a:t>SELECT SUM(DISTINCT </a:t>
            </a:r>
            <a:r>
              <a:rPr lang="en-US" dirty="0" err="1"/>
              <a:t>order_amount</a:t>
            </a:r>
            <a:r>
              <a:rPr lang="en-US" dirty="0"/>
              <a:t>) FROM orders;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Always name your aggregated columns.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I.e. use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AS </a:t>
            </a:r>
            <a:r>
              <a:rPr lang="en"/>
              <a:t>⇒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SELECT SUM(cost) </a:t>
            </a:r>
            <a:r>
              <a:rPr lang="en" b="1">
                <a:solidFill>
                  <a:srgbClr val="3C78D8"/>
                </a:solidFill>
                <a:latin typeface="Courier New"/>
                <a:ea typeface="Courier New"/>
                <a:cs typeface="Courier New"/>
                <a:sym typeface="Courier New"/>
              </a:rPr>
              <a:t>AS total_cost</a:t>
            </a:r>
            <a:endParaRPr b="1">
              <a:solidFill>
                <a:srgbClr val="3C78D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Never miss an opportunity to self-explain your code!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Different DBMS’s default to different names &amp; capitalization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can aggregate the entire query without GROUP BY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Just returns a result set with always one row.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e.g. SELECT SUM(salary) AS overhead FROM employees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Window Functions</a:t>
            </a:r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 the operations of GROUP BY, but not actually grouping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niche tool, but super helpful when you need it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See PostgreSQL docs: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https://www.postgresql.org/docs/11/tutorial-window.html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C0D92-A083-8D63-2B4F-8A39F92FC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Functions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038C8-0D5A-C207-71B9-20AEBAEFF1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Aggregate functions</a:t>
            </a:r>
            <a:r>
              <a:rPr lang="en-US" dirty="0"/>
              <a:t> compute a single result from a set of input values.</a:t>
            </a:r>
          </a:p>
          <a:p>
            <a:pPr lvl="1"/>
            <a:r>
              <a:rPr lang="en-US" dirty="0"/>
              <a:t>Avg(expression) -&gt; </a:t>
            </a:r>
            <a:r>
              <a:rPr lang="en-US" sz="1200" dirty="0"/>
              <a:t>numeric for any int type, double for floating point</a:t>
            </a:r>
            <a:endParaRPr lang="en-US" dirty="0"/>
          </a:p>
          <a:p>
            <a:pPr lvl="1"/>
            <a:r>
              <a:rPr lang="en-US" dirty="0"/>
              <a:t>Count(*) -&gt; </a:t>
            </a:r>
            <a:r>
              <a:rPr lang="en-US" sz="1200" dirty="0"/>
              <a:t>big int</a:t>
            </a:r>
            <a:endParaRPr lang="en-US" dirty="0"/>
          </a:p>
          <a:p>
            <a:pPr lvl="1"/>
            <a:r>
              <a:rPr lang="en-US" dirty="0"/>
              <a:t>Max/min(expression) -&gt; </a:t>
            </a:r>
            <a:r>
              <a:rPr lang="en-US" sz="1200" dirty="0"/>
              <a:t>same as argument type</a:t>
            </a:r>
          </a:p>
          <a:p>
            <a:pPr lvl="1"/>
            <a:r>
              <a:rPr lang="en-US" sz="1200" dirty="0"/>
              <a:t>Sum(expression) -&gt; same as the argument data type</a:t>
            </a:r>
          </a:p>
          <a:p>
            <a:pPr lvl="1"/>
            <a:endParaRPr lang="en-US" sz="1200" dirty="0"/>
          </a:p>
          <a:p>
            <a:r>
              <a:rPr lang="en-US" sz="1200" dirty="0"/>
              <a:t>Note : except for count, these functions return a null value when no rows are selected. In particular, sum of no rows returns null, not zero as one might expect.</a:t>
            </a:r>
          </a:p>
          <a:p>
            <a:br>
              <a:rPr lang="en-US" dirty="0"/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39201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08F7C-4BA3-5682-EF76-CDBB819E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43186-77AB-019D-5BC6-8E4332F51D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SELECT max(</a:t>
            </a:r>
            <a:r>
              <a:rPr lang="en-US" sz="1600" dirty="0" err="1"/>
              <a:t>temp_lo</a:t>
            </a:r>
            <a:r>
              <a:rPr lang="en-US" sz="1600" dirty="0"/>
              <a:t>) FROM weather;</a:t>
            </a:r>
          </a:p>
          <a:p>
            <a:endParaRPr lang="en-US" dirty="0"/>
          </a:p>
          <a:p>
            <a:r>
              <a:rPr lang="en-US" sz="1600" dirty="0"/>
              <a:t>SELECT city FROM weather WHERE </a:t>
            </a:r>
            <a:r>
              <a:rPr lang="en-US" sz="1600" dirty="0" err="1"/>
              <a:t>temp_lo</a:t>
            </a:r>
            <a:r>
              <a:rPr lang="en-US" sz="1600" dirty="0"/>
              <a:t> = max(</a:t>
            </a:r>
            <a:r>
              <a:rPr lang="en-US" sz="1600" dirty="0" err="1"/>
              <a:t>temp_lo</a:t>
            </a:r>
            <a:r>
              <a:rPr lang="en-US" sz="1600" dirty="0"/>
              <a:t>);     </a:t>
            </a:r>
            <a:r>
              <a:rPr lang="en-US" sz="1600" i="1" dirty="0">
                <a:solidFill>
                  <a:srgbClr val="FF0000"/>
                </a:solidFill>
              </a:rPr>
              <a:t>WRONG</a:t>
            </a:r>
          </a:p>
          <a:p>
            <a:pPr lvl="1"/>
            <a:r>
              <a:rPr lang="en-US" sz="1100" dirty="0"/>
              <a:t>This will not work since the aggregate max cannot be used in the WHERE clause because the WHERE clause determines which rows will be included in the aggregate calculation; so obviously it must be evaluated before aggregate functions are computed.</a:t>
            </a:r>
            <a:endParaRPr lang="en-US" sz="1100" dirty="0">
              <a:solidFill>
                <a:srgbClr val="FF0000"/>
              </a:solidFill>
            </a:endParaRPr>
          </a:p>
          <a:p>
            <a:pPr lvl="1"/>
            <a:r>
              <a:rPr lang="en-US" sz="1100" dirty="0"/>
              <a:t>SELECT city FROM weather WHERE </a:t>
            </a:r>
            <a:r>
              <a:rPr lang="en-US" sz="1100" dirty="0" err="1"/>
              <a:t>temp_lo</a:t>
            </a:r>
            <a:r>
              <a:rPr lang="en-US" sz="1100" dirty="0"/>
              <a:t> = (SELECT max(</a:t>
            </a:r>
            <a:r>
              <a:rPr lang="en-US" sz="1100" dirty="0" err="1"/>
              <a:t>temp_lo</a:t>
            </a:r>
            <a:r>
              <a:rPr lang="en-US" sz="1100" dirty="0"/>
              <a:t>) FROM weather);  </a:t>
            </a:r>
            <a:r>
              <a:rPr lang="en-US" sz="1100" dirty="0">
                <a:highlight>
                  <a:srgbClr val="FFFF00"/>
                </a:highlight>
              </a:rPr>
              <a:t>FIX</a:t>
            </a:r>
          </a:p>
          <a:p>
            <a:pPr lvl="1"/>
            <a:endParaRPr lang="en-US" dirty="0">
              <a:highlight>
                <a:srgbClr val="FFFF00"/>
              </a:highlight>
            </a:endParaRPr>
          </a:p>
          <a:p>
            <a:r>
              <a:rPr lang="en-US" sz="1600" dirty="0"/>
              <a:t>SELECT avg(</a:t>
            </a:r>
            <a:r>
              <a:rPr lang="en-US" sz="1600" dirty="0" err="1"/>
              <a:t>temp_lo</a:t>
            </a:r>
            <a:r>
              <a:rPr lang="en-US" sz="1600" dirty="0"/>
              <a:t>) FROM weather;</a:t>
            </a:r>
          </a:p>
          <a:p>
            <a:endParaRPr lang="en-US" sz="1600" dirty="0"/>
          </a:p>
          <a:p>
            <a:r>
              <a:rPr lang="en-US" sz="1600" dirty="0"/>
              <a:t>SELECT count(*) FROM weather;</a:t>
            </a:r>
          </a:p>
          <a:p>
            <a:endParaRPr lang="en-US" dirty="0"/>
          </a:p>
          <a:p>
            <a:endParaRPr lang="en-US" dirty="0">
              <a:highlight>
                <a:srgbClr val="FFFF00"/>
              </a:highlight>
            </a:endParaRPr>
          </a:p>
          <a:p>
            <a:pPr lvl="1"/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97785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F67F7-B77A-7B72-F648-952A335F0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72870-567C-5A65-D772-629A51203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 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3960A-C969-8A3C-3F73-F671D26E64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The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ar(--font-family-code)"/>
              </a:rPr>
              <a:t>GROUP BY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 is an optional clause of the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ar(--font-family-code)"/>
                <a:hlinkClick r:id="rId2"/>
              </a:rPr>
              <a:t>SELECT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 statement. 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-apple-system"/>
            </a:endParaRP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1400" dirty="0"/>
              <a:t>The GROUP BY clause divides the rows returned from the SELECT statement into groups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-apple-system"/>
            </a:endParaRP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The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ar(--font-family-code)"/>
              </a:rPr>
              <a:t>GROUP BY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 clause allows you to group rows based on values of one or more columns. It returns one row for each group.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The following shows the basic syntax of the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ar(--font-family-code)"/>
              </a:rPr>
              <a:t>GROUP BY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 clause: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000000"/>
              </a:solidFill>
              <a:latin typeface="-apple-system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 column1, column2,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aggregate_function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(column3)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table_name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GROUP BY column1, column2;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B9CCBF7C-32B6-4D5B-99C7-CE92E805C4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8439" y="266405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FAD48689-6C54-15A4-8B35-1C74AE7F299A}"/>
              </a:ext>
            </a:extLst>
          </p:cNvPr>
          <p:cNvSpPr/>
          <p:nvPr/>
        </p:nvSpPr>
        <p:spPr>
          <a:xfrm>
            <a:off x="6178806" y="3581977"/>
            <a:ext cx="1120537" cy="1048164"/>
          </a:xfrm>
          <a:prstGeom prst="wedgeRectCallout">
            <a:avLst>
              <a:gd name="adj1" fmla="val -153380"/>
              <a:gd name="adj2" fmla="val -1084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Need </a:t>
            </a:r>
            <a:r>
              <a:rPr lang="en-US" dirty="0" err="1"/>
              <a:t>agg</a:t>
            </a:r>
            <a:r>
              <a:rPr lang="en-US" dirty="0"/>
              <a:t> function paired with GROUP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5DC6399-6BBA-5802-43D5-F4490A4D8C4C}"/>
              </a:ext>
            </a:extLst>
          </p:cNvPr>
          <p:cNvCxnSpPr>
            <a:cxnSpLocks/>
          </p:cNvCxnSpPr>
          <p:nvPr/>
        </p:nvCxnSpPr>
        <p:spPr>
          <a:xfrm flipH="1" flipV="1">
            <a:off x="946113" y="3451464"/>
            <a:ext cx="5153411" cy="654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94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B0D7DC-8B74-7429-7C5B-92B28DE8AA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37DA2-2BDF-0161-61D2-562252B10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row per group returned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1BA6C-280E-4406-F669-AA44BDB8B3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0" i="0" dirty="0">
                <a:solidFill>
                  <a:srgbClr val="0070C0"/>
                </a:solidFill>
                <a:effectLst/>
                <a:latin typeface="ui-monospace"/>
              </a:rPr>
              <a:t>SELECT fruit FROM </a:t>
            </a:r>
            <a:r>
              <a:rPr lang="en-US" b="0" i="0" dirty="0" err="1">
                <a:solidFill>
                  <a:srgbClr val="0070C0"/>
                </a:solidFill>
                <a:effectLst/>
                <a:latin typeface="ui-monospace"/>
              </a:rPr>
              <a:t>sample_table</a:t>
            </a:r>
            <a:r>
              <a:rPr lang="en-US" b="0" i="0" dirty="0">
                <a:solidFill>
                  <a:srgbClr val="0070C0"/>
                </a:solidFill>
                <a:effectLst/>
                <a:latin typeface="ui-monospace"/>
              </a:rPr>
              <a:t> GROUP BY fruit;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C98604E-516C-A61B-5D17-ECFF04E3421F}"/>
              </a:ext>
            </a:extLst>
          </p:cNvPr>
          <p:cNvGraphicFramePr>
            <a:graphicFrameLocks noGrp="1"/>
          </p:cNvGraphicFramePr>
          <p:nvPr/>
        </p:nvGraphicFramePr>
        <p:xfrm>
          <a:off x="461604" y="1933575"/>
          <a:ext cx="2609300" cy="25958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590220">
                  <a:extLst>
                    <a:ext uri="{9D8B030D-6E8A-4147-A177-3AD203B41FA5}">
                      <a16:colId xmlns:a16="http://schemas.microsoft.com/office/drawing/2014/main" val="360441619"/>
                    </a:ext>
                  </a:extLst>
                </a:gridCol>
                <a:gridCol w="2019080">
                  <a:extLst>
                    <a:ext uri="{9D8B030D-6E8A-4147-A177-3AD203B41FA5}">
                      <a16:colId xmlns:a16="http://schemas.microsoft.com/office/drawing/2014/main" val="1752025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59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026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48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784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57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276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992299"/>
                  </a:ext>
                </a:extLst>
              </a:tr>
            </a:tbl>
          </a:graphicData>
        </a:graphic>
      </p:graphicFrame>
      <p:sp>
        <p:nvSpPr>
          <p:cNvPr id="6" name="Arrow: Right 5">
            <a:extLst>
              <a:ext uri="{FF2B5EF4-FFF2-40B4-BE49-F238E27FC236}">
                <a16:creationId xmlns:a16="http://schemas.microsoft.com/office/drawing/2014/main" id="{97FA8442-9509-996D-D0DA-27068BF2C19B}"/>
              </a:ext>
            </a:extLst>
          </p:cNvPr>
          <p:cNvSpPr/>
          <p:nvPr/>
        </p:nvSpPr>
        <p:spPr>
          <a:xfrm>
            <a:off x="3583602" y="2531778"/>
            <a:ext cx="1564523" cy="86154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GROUP BY Fruit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A2AAFCC-6EC6-6923-D1D8-83A9A30B2897}"/>
              </a:ext>
            </a:extLst>
          </p:cNvPr>
          <p:cNvGraphicFramePr>
            <a:graphicFrameLocks noGrp="1"/>
          </p:cNvGraphicFramePr>
          <p:nvPr/>
        </p:nvGraphicFramePr>
        <p:xfrm>
          <a:off x="5660823" y="2118995"/>
          <a:ext cx="1485239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485239">
                  <a:extLst>
                    <a:ext uri="{9D8B030D-6E8A-4147-A177-3AD203B41FA5}">
                      <a16:colId xmlns:a16="http://schemas.microsoft.com/office/drawing/2014/main" val="28015384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33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826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495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527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68075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DEE28DA-506D-7284-604F-B7C796304171}"/>
              </a:ext>
            </a:extLst>
          </p:cNvPr>
          <p:cNvSpPr txBox="1"/>
          <p:nvPr/>
        </p:nvSpPr>
        <p:spPr>
          <a:xfrm>
            <a:off x="3673456" y="4249406"/>
            <a:ext cx="51059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Typically, we use this with an aggregation function like as </a:t>
            </a:r>
            <a:r>
              <a:rPr lang="en-US" b="0" i="0" u="none" strike="noStrike" dirty="0">
                <a:effectLst/>
                <a:latin typeface="-apple-system"/>
              </a:rPr>
              <a:t>MIN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 </a:t>
            </a:r>
            <a:r>
              <a:rPr lang="en-US" b="0" i="0" u="none" strike="noStrike" dirty="0">
                <a:effectLst/>
                <a:latin typeface="-apple-system"/>
              </a:rPr>
              <a:t>MAX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 </a:t>
            </a:r>
            <a:r>
              <a:rPr lang="en-US" b="0" i="0" u="none" strike="noStrike" dirty="0">
                <a:effectLst/>
                <a:latin typeface="-apple-system"/>
              </a:rPr>
              <a:t>AVG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 </a:t>
            </a:r>
            <a:r>
              <a:rPr lang="en-US" b="0" i="0" u="none" strike="noStrike" dirty="0">
                <a:effectLst/>
                <a:latin typeface="-apple-system"/>
              </a:rPr>
              <a:t>SUM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 or </a:t>
            </a:r>
            <a:r>
              <a:rPr lang="en-US" b="0" i="0" u="none" strike="noStrike" dirty="0">
                <a:effectLst/>
                <a:latin typeface="-apple-system"/>
              </a:rPr>
              <a:t>COUNT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 to calculate a measure that provides the information for each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3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37098-207E-6D22-AA3A-A8FBDC25A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5EB05-49AF-5D73-AF7C-7A8EF99E7C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SELECT </a:t>
            </a:r>
            <a:r>
              <a:rPr lang="en-US" sz="1600" dirty="0" err="1"/>
              <a:t>customer_id</a:t>
            </a:r>
            <a:r>
              <a:rPr lang="en-US" sz="1600" dirty="0"/>
              <a:t>, SUM(amount) FROM payment GROUP BY </a:t>
            </a:r>
            <a:r>
              <a:rPr lang="en-US" sz="1600" dirty="0" err="1"/>
              <a:t>customer_id</a:t>
            </a:r>
            <a:r>
              <a:rPr lang="en-US" sz="1600" dirty="0"/>
              <a:t>;</a:t>
            </a:r>
          </a:p>
          <a:p>
            <a:endParaRPr lang="en-US" sz="1600" dirty="0"/>
          </a:p>
          <a:p>
            <a:r>
              <a:rPr lang="en-US" sz="1600" dirty="0"/>
              <a:t>SELECT </a:t>
            </a:r>
            <a:r>
              <a:rPr lang="en-US" sz="1600" dirty="0" err="1"/>
              <a:t>customer_id</a:t>
            </a:r>
            <a:r>
              <a:rPr lang="en-US" sz="1600" dirty="0"/>
              <a:t>, SUM(amount) FROM payment GROUP BY </a:t>
            </a:r>
            <a:r>
              <a:rPr lang="en-US" sz="1600" dirty="0" err="1"/>
              <a:t>customer_id</a:t>
            </a:r>
            <a:r>
              <a:rPr lang="en-US" sz="1600" dirty="0"/>
              <a:t> ORDER BY SUM(amount) DESC;</a:t>
            </a:r>
          </a:p>
          <a:p>
            <a:endParaRPr lang="en-US" sz="1600" dirty="0"/>
          </a:p>
          <a:p>
            <a:r>
              <a:rPr lang="en-US" sz="1600" dirty="0"/>
              <a:t>SELECT </a:t>
            </a:r>
            <a:r>
              <a:rPr lang="en-US" sz="1600" dirty="0" err="1"/>
              <a:t>customer_id,emp_id</a:t>
            </a:r>
            <a:r>
              <a:rPr lang="en-US" sz="1600" dirty="0"/>
              <a:t>, SUM(amount) FROM payment GROUP BY </a:t>
            </a:r>
            <a:r>
              <a:rPr lang="en-US" sz="1600" dirty="0" err="1"/>
              <a:t>emp_id,customer_id</a:t>
            </a:r>
            <a:r>
              <a:rPr lang="en-US" sz="1600" dirty="0"/>
              <a:t>  ORDER BY </a:t>
            </a:r>
            <a:r>
              <a:rPr lang="en-US" sz="1600" dirty="0" err="1"/>
              <a:t>customer_id</a:t>
            </a:r>
            <a:r>
              <a:rPr lang="en-US" sz="1600" dirty="0"/>
              <a:t> ;</a:t>
            </a:r>
          </a:p>
          <a:p>
            <a:endParaRPr lang="en-US" sz="1600" dirty="0"/>
          </a:p>
          <a:p>
            <a:r>
              <a:rPr lang="en-US" sz="1600" dirty="0"/>
              <a:t>SELECT city, count(*), max(</a:t>
            </a:r>
            <a:r>
              <a:rPr lang="en-US" sz="1600" dirty="0" err="1"/>
              <a:t>temp_lo</a:t>
            </a:r>
            <a:r>
              <a:rPr lang="en-US" sz="1600" dirty="0"/>
              <a:t>)FROM weather GROUP BY city;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65691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>
          <a:extLst>
            <a:ext uri="{FF2B5EF4-FFF2-40B4-BE49-F238E27FC236}">
              <a16:creationId xmlns:a16="http://schemas.microsoft.com/office/drawing/2014/main" id="{48DA9C2C-6BA2-AF29-B6F7-A60E55B2A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>
            <a:extLst>
              <a:ext uri="{FF2B5EF4-FFF2-40B4-BE49-F238E27FC236}">
                <a16:creationId xmlns:a16="http://schemas.microsoft.com/office/drawing/2014/main" id="{CC0FEC42-8448-69BF-2061-06827CB3C2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Queries do more than list from tables</a:t>
            </a:r>
            <a:endParaRPr/>
          </a:p>
        </p:txBody>
      </p:sp>
      <p:sp>
        <p:nvSpPr>
          <p:cNvPr id="61" name="Google Shape;61;p14">
            <a:extLst>
              <a:ext uri="{FF2B5EF4-FFF2-40B4-BE49-F238E27FC236}">
                <a16:creationId xmlns:a16="http://schemas.microsoft.com/office/drawing/2014/main" id="{C71033E7-C4E5-C264-1027-A20BEAEC9CA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154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e.g. How many time was a player traded?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played_for</a:t>
            </a:r>
            <a:r>
              <a:rPr lang="en"/>
              <a:t> has that data, but in multiple rows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need to combine data from multiple rows, i.e. aggregate </a:t>
            </a:r>
            <a:r>
              <a:rPr lang="en" sz="1500"/>
              <a:t>(Assume this is the database as of 2004 of course)</a:t>
            </a:r>
            <a:endParaRPr sz="15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SELECT players.name, 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       COUNT(*) - 1 AS num_trades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  FROM players 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  INNER JOIN played_for 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    ON played_for.player_id = players.id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 GROUP BY players.id</a:t>
            </a:r>
            <a:endParaRPr/>
          </a:p>
        </p:txBody>
      </p:sp>
      <p:graphicFrame>
        <p:nvGraphicFramePr>
          <p:cNvPr id="62" name="Google Shape;62;p14">
            <a:extLst>
              <a:ext uri="{FF2B5EF4-FFF2-40B4-BE49-F238E27FC236}">
                <a16:creationId xmlns:a16="http://schemas.microsoft.com/office/drawing/2014/main" id="{5D245D1E-36E8-F90D-0CD9-C1FBA08FE989}"/>
              </a:ext>
            </a:extLst>
          </p:cNvPr>
          <p:cNvGraphicFramePr/>
          <p:nvPr/>
        </p:nvGraphicFramePr>
        <p:xfrm>
          <a:off x="7346500" y="-3637"/>
          <a:ext cx="1797500" cy="114280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3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4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9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9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9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9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Lakers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Clippers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3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Magic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4">
            <a:extLst>
              <a:ext uri="{FF2B5EF4-FFF2-40B4-BE49-F238E27FC236}">
                <a16:creationId xmlns:a16="http://schemas.microsoft.com/office/drawing/2014/main" id="{BB95460E-CB53-D50D-CB17-63E45E3FE9E3}"/>
              </a:ext>
            </a:extLst>
          </p:cNvPr>
          <p:cNvGraphicFramePr/>
          <p:nvPr/>
        </p:nvGraphicFramePr>
        <p:xfrm>
          <a:off x="7694875" y="1262550"/>
          <a:ext cx="1449125" cy="85328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players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Kobe Bryant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Shaquille O’Neal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4" name="Google Shape;64;p14">
            <a:extLst>
              <a:ext uri="{FF2B5EF4-FFF2-40B4-BE49-F238E27FC236}">
                <a16:creationId xmlns:a16="http://schemas.microsoft.com/office/drawing/2014/main" id="{E38101EF-1DD3-2C3C-CEF5-A56EDA413550}"/>
              </a:ext>
            </a:extLst>
          </p:cNvPr>
          <p:cNvGraphicFramePr/>
          <p:nvPr/>
        </p:nvGraphicFramePr>
        <p:xfrm>
          <a:off x="6369475" y="2265875"/>
          <a:ext cx="2774525" cy="118852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52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player_id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team_id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start_year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end_year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2016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2004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5" name="Google Shape;65;p14">
            <a:extLst>
              <a:ext uri="{FF2B5EF4-FFF2-40B4-BE49-F238E27FC236}">
                <a16:creationId xmlns:a16="http://schemas.microsoft.com/office/drawing/2014/main" id="{F55E1F23-FAA7-3CC7-8A87-775A20A31DB6}"/>
              </a:ext>
            </a:extLst>
          </p:cNvPr>
          <p:cNvGraphicFramePr/>
          <p:nvPr/>
        </p:nvGraphicFramePr>
        <p:xfrm>
          <a:off x="7405363" y="3590250"/>
          <a:ext cx="1738625" cy="85328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Los Angeles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Orlando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649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Another Example </a:t>
            </a:r>
            <a:r>
              <a:rPr lang="en" sz="2000" dirty="0"/>
              <a:t>(no joins, projected future prices)</a:t>
            </a:r>
            <a:endParaRPr sz="2000" dirty="0"/>
          </a:p>
        </p:txBody>
      </p:sp>
      <p:graphicFrame>
        <p:nvGraphicFramePr>
          <p:cNvPr id="72" name="Google Shape;72;p15"/>
          <p:cNvGraphicFramePr/>
          <p:nvPr/>
        </p:nvGraphicFramePr>
        <p:xfrm>
          <a:off x="1983600" y="1152463"/>
          <a:ext cx="6848700" cy="341640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710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300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coffee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hot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cost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season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Drip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true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$4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all year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Pour Over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true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$6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all year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Iced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false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$8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all year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6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Orange Mocha Frappuccino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false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$5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all year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gingerbread latte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true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$10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winter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16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peppermint frappuccino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false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$12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winter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7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pumpkin spice latte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true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$13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fall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Queries written in class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1362</Words>
  <Application>Microsoft Office PowerPoint</Application>
  <PresentationFormat>On-screen Show (16:9)</PresentationFormat>
  <Paragraphs>227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-apple-system</vt:lpstr>
      <vt:lpstr>Arial</vt:lpstr>
      <vt:lpstr>Courier New</vt:lpstr>
      <vt:lpstr>ui-monospace</vt:lpstr>
      <vt:lpstr>var(--font-family-code)</vt:lpstr>
      <vt:lpstr>Simple Light</vt:lpstr>
      <vt:lpstr>Aggregation in Relational DBs</vt:lpstr>
      <vt:lpstr>Aggregate Functions</vt:lpstr>
      <vt:lpstr>Examples</vt:lpstr>
      <vt:lpstr>GROUP BY …</vt:lpstr>
      <vt:lpstr>Single row per group returned</vt:lpstr>
      <vt:lpstr>Examples</vt:lpstr>
      <vt:lpstr>Queries do more than list from tables</vt:lpstr>
      <vt:lpstr>Another Example (no joins, projected future prices)</vt:lpstr>
      <vt:lpstr>Queries written in class</vt:lpstr>
      <vt:lpstr>Self-questions for JOIN queries (aggregation version)</vt:lpstr>
      <vt:lpstr>HAVING CLAUSE </vt:lpstr>
      <vt:lpstr>Examples </vt:lpstr>
      <vt:lpstr>Other aggregation functions</vt:lpstr>
      <vt:lpstr>DISTINCT</vt:lpstr>
      <vt:lpstr>Tips</vt:lpstr>
      <vt:lpstr>Window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Aggregation in Relational DBs</dc:title>
  <cp:lastModifiedBy>Sophia Sandhu</cp:lastModifiedBy>
  <cp:revision>55</cp:revision>
  <dcterms:modified xsi:type="dcterms:W3CDTF">2025-09-11T17:19:59Z</dcterms:modified>
</cp:coreProperties>
</file>