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4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mongodb.com/guides/server/insert/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mongodb.com/guides/server/read/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7e134839ed_0_1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7e134839ed_0_1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7e134839ed_0_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7e134839ed_0_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7e134839ed_0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7e134839ed_0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7e134839ed_0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7e134839ed_0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7e134839ed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7e134839ed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e134839e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e134839e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7e134839ed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7e134839ed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7e134839ed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7e134839ed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7e134839ed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7e134839ed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7e134839ed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7e134839ed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7e134839ed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7e134839ed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 from: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https://docs.mongodb.com/guides/server/insert/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7e134839ed_0_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7e134839ed_0_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From: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https://docs.mongodb.com/guides/server/read/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7e134839ed_0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7e134839ed_0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mongodb.com/manual/core/sharding-shard-key/#shard-key-range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docs.mongodb.com/manual/core/sharding-shard-key/#shard-key-monotonic" TargetMode="External"/><Relationship Id="rId4" Type="http://schemas.openxmlformats.org/officeDocument/2006/relationships/hyperlink" Target="https://docs.mongodb.com/manual/core/sharding-shard-key/#shard-key-frequency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rahmei.com/blog/2013/11/11/why-you-should-never-use-mongodb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ongodb.com/document-database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Document-Oriented DBs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SWEN-344 Web Engineering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H-Scaling MongoDB via Sharding</a:t>
            </a:r>
            <a:br>
              <a:rPr lang="en" dirty="0"/>
            </a:br>
            <a:br>
              <a:rPr lang="en" dirty="0"/>
            </a:br>
            <a:endParaRPr dirty="0"/>
          </a:p>
        </p:txBody>
      </p:sp>
      <p:sp>
        <p:nvSpPr>
          <p:cNvPr id="110" name="Google Shape;110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400" dirty="0"/>
              <a:t>Horizontal scaling in MongoDB is achieved through sharding, a method of distributing data across multiple servers, known as shards. This approach allows MongoDB to handle large datasets and high-throughput operations by spreading the workload and storage capacity across a cluster of machines.</a:t>
            </a:r>
          </a:p>
          <a:p>
            <a:pPr lvl="0"/>
            <a:endParaRPr lang="en" sz="14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200" dirty="0"/>
              <a:t>Two methods: hash-based or range-based</a:t>
            </a:r>
            <a:endParaRPr sz="1200"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050" dirty="0"/>
              <a:t>Move the data to separate chunks on other servers</a:t>
            </a:r>
            <a:endParaRPr sz="1050"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050" dirty="0"/>
              <a:t>Some duplication across shards may happen underneath</a:t>
            </a:r>
            <a:endParaRPr sz="105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200" dirty="0"/>
              <a:t>Hash-based</a:t>
            </a:r>
            <a:endParaRPr sz="1200"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050" dirty="0"/>
              <a:t>A document’s ID will “randomly” be assigned a shard</a:t>
            </a:r>
            <a:endParaRPr sz="1050"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050" dirty="0"/>
              <a:t>It’s a giant hashmap. Same exact implementation except shards are the buckets</a:t>
            </a:r>
            <a:endParaRPr sz="105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200" dirty="0"/>
              <a:t>Range-based</a:t>
            </a:r>
            <a:endParaRPr sz="1200" dirty="0"/>
          </a:p>
          <a:p>
            <a:pPr lvl="1">
              <a:spcBef>
                <a:spcPts val="0"/>
              </a:spcBef>
            </a:pPr>
            <a:r>
              <a:rPr lang="en-US" sz="1100" dirty="0"/>
              <a:t>Range-based sharding involves dividing data into contiguous ranges determined by the shard key values</a:t>
            </a:r>
            <a:endParaRPr sz="900" dirty="0"/>
          </a:p>
          <a:p>
            <a:pPr marL="1371600" lvl="2" indent="-304800" algn="l" rtl="0">
              <a:spcBef>
                <a:spcPts val="0"/>
              </a:spcBef>
              <a:spcAft>
                <a:spcPts val="0"/>
              </a:spcAft>
              <a:buClr>
                <a:srgbClr val="494747"/>
              </a:buClr>
              <a:buSzPts val="1200"/>
              <a:buChar char="■"/>
            </a:pPr>
            <a:r>
              <a:rPr lang="en" sz="1000" dirty="0">
                <a:solidFill>
                  <a:srgbClr val="494747"/>
                </a:solidFill>
                <a:highlight>
                  <a:srgbClr val="FFFFFF"/>
                </a:highlight>
              </a:rPr>
              <a:t>Large </a:t>
            </a:r>
            <a:r>
              <a:rPr lang="en" sz="1000" dirty="0">
                <a:solidFill>
                  <a:srgbClr val="006CBC"/>
                </a:solidFill>
                <a:highlight>
                  <a:srgbClr val="FFFFFF"/>
                </a:highlight>
                <a:uFill>
                  <a:noFill/>
                </a:uFill>
                <a:hlinkClick r:id="rId3"/>
              </a:rPr>
              <a:t>Shard Key Cardinality</a:t>
            </a:r>
            <a:r>
              <a:rPr lang="en" sz="1000" dirty="0">
                <a:solidFill>
                  <a:srgbClr val="006CBC"/>
                </a:solidFill>
                <a:highlight>
                  <a:srgbClr val="FFFFFF"/>
                </a:highlight>
              </a:rPr>
              <a:t> → many possible different values</a:t>
            </a:r>
            <a:endParaRPr sz="1000" dirty="0">
              <a:solidFill>
                <a:srgbClr val="006CBC"/>
              </a:solidFill>
              <a:highlight>
                <a:srgbClr val="FFFFFF"/>
              </a:highlight>
            </a:endParaRPr>
          </a:p>
          <a:p>
            <a:pPr marL="1371600" lvl="2" indent="-304800" algn="l" rtl="0">
              <a:spcBef>
                <a:spcPts val="0"/>
              </a:spcBef>
              <a:spcAft>
                <a:spcPts val="0"/>
              </a:spcAft>
              <a:buClr>
                <a:srgbClr val="494747"/>
              </a:buClr>
              <a:buSzPts val="1200"/>
              <a:buChar char="■"/>
            </a:pPr>
            <a:r>
              <a:rPr lang="en" sz="1000" dirty="0">
                <a:solidFill>
                  <a:srgbClr val="494747"/>
                </a:solidFill>
                <a:highlight>
                  <a:srgbClr val="FFFFFF"/>
                </a:highlight>
              </a:rPr>
              <a:t>Low </a:t>
            </a:r>
            <a:r>
              <a:rPr lang="en" sz="1000" dirty="0">
                <a:solidFill>
                  <a:srgbClr val="006CBC"/>
                </a:solidFill>
                <a:highlight>
                  <a:srgbClr val="FFFFFF"/>
                </a:highlight>
                <a:uFill>
                  <a:noFill/>
                </a:uFill>
                <a:hlinkClick r:id="rId4"/>
              </a:rPr>
              <a:t>Shard Key Frequency</a:t>
            </a:r>
            <a:r>
              <a:rPr lang="en" sz="1000" dirty="0">
                <a:solidFill>
                  <a:srgbClr val="006CBC"/>
                </a:solidFill>
                <a:highlight>
                  <a:srgbClr val="FFFFFF"/>
                </a:highlight>
              </a:rPr>
              <a:t> → even distribution across ranges</a:t>
            </a:r>
            <a:endParaRPr sz="1000" dirty="0">
              <a:solidFill>
                <a:srgbClr val="006CBC"/>
              </a:solidFill>
              <a:highlight>
                <a:srgbClr val="FFFFFF"/>
              </a:highlight>
            </a:endParaRPr>
          </a:p>
          <a:p>
            <a:pPr marL="1371600" lvl="2" indent="-304800" algn="l" rtl="0">
              <a:spcBef>
                <a:spcPts val="0"/>
              </a:spcBef>
              <a:spcAft>
                <a:spcPts val="0"/>
              </a:spcAft>
              <a:buClr>
                <a:srgbClr val="494747"/>
              </a:buClr>
              <a:buSzPts val="1200"/>
              <a:buChar char="■"/>
            </a:pPr>
            <a:r>
              <a:rPr lang="en" sz="1000" dirty="0">
                <a:solidFill>
                  <a:srgbClr val="494747"/>
                </a:solidFill>
                <a:highlight>
                  <a:srgbClr val="FFFFFF"/>
                </a:highlight>
              </a:rPr>
              <a:t>Non-</a:t>
            </a:r>
            <a:r>
              <a:rPr lang="en" sz="1000" dirty="0">
                <a:solidFill>
                  <a:srgbClr val="006CBC"/>
                </a:solidFill>
                <a:highlight>
                  <a:srgbClr val="FFFFFF"/>
                </a:highlight>
                <a:uFill>
                  <a:noFill/>
                </a:uFill>
                <a:hlinkClick r:id="rId5"/>
              </a:rPr>
              <a:t>Monotonically Changing Shard Key</a:t>
            </a:r>
            <a:r>
              <a:rPr lang="en" sz="1000" dirty="0">
                <a:solidFill>
                  <a:srgbClr val="006CBC"/>
                </a:solidFill>
                <a:highlight>
                  <a:srgbClr val="FFFFFF"/>
                </a:highlight>
              </a:rPr>
              <a:t>s → ever-increasing is bad</a:t>
            </a:r>
            <a:endParaRPr sz="1000" dirty="0">
              <a:solidFill>
                <a:srgbClr val="006CBC"/>
              </a:solidFill>
              <a:highlight>
                <a:srgbClr val="FFFFFF"/>
              </a:highlight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050" dirty="0"/>
              <a:t>Good examples: locale, category, community</a:t>
            </a:r>
            <a:endParaRPr sz="105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Document-Oriented encourages data duplication</a:t>
            </a:r>
            <a:endParaRPr/>
          </a:p>
        </p:txBody>
      </p:sp>
      <p:sp>
        <p:nvSpPr>
          <p:cNvPr id="116" name="Google Shape;116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Document-oriented approaches </a:t>
            </a:r>
            <a:r>
              <a:rPr lang="en" sz="1700" i="1"/>
              <a:t>encourage</a:t>
            </a:r>
            <a:r>
              <a:rPr lang="en" sz="1700"/>
              <a:t> very denormalized datasets</a:t>
            </a:r>
            <a:endParaRPr sz="1700"/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Fast reads, slow mass updates, fast “snowflake” updates</a:t>
            </a:r>
            <a:endParaRPr sz="1300"/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Need separate jobs to periodically find duplicate data</a:t>
            </a:r>
            <a:endParaRPr sz="130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Counterpoint: </a:t>
            </a:r>
            <a:endParaRPr sz="1700"/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Relational DBs also have duplication… in backups</a:t>
            </a:r>
            <a:endParaRPr sz="1300"/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NoSQL DBs don’t really need separate “backup” systems</a:t>
            </a:r>
            <a:endParaRPr sz="130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E.g. “tags” on a product</a:t>
            </a:r>
            <a:endParaRPr sz="1700"/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Relational approach</a:t>
            </a:r>
            <a:endParaRPr sz="1300"/>
          </a:p>
          <a:p>
            <a:pPr marL="1371600" lvl="2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■"/>
            </a:pPr>
            <a:r>
              <a:rPr lang="en" sz="1300"/>
              <a:t>Have a “tags” table which is the authority on all things tags</a:t>
            </a:r>
            <a:endParaRPr sz="1300"/>
          </a:p>
          <a:p>
            <a:pPr marL="1371600" lvl="2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■"/>
            </a:pPr>
            <a:r>
              <a:rPr lang="en" sz="1300"/>
              <a:t>Want to add more fields to a tag? Easy! Add a column</a:t>
            </a:r>
            <a:endParaRPr sz="1300"/>
          </a:p>
          <a:p>
            <a:pPr marL="1371600" lvl="2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■"/>
            </a:pPr>
            <a:r>
              <a:rPr lang="en" sz="1300"/>
              <a:t>Want to add more fields to a </a:t>
            </a:r>
            <a:r>
              <a:rPr lang="en" sz="1300" i="1"/>
              <a:t>single </a:t>
            </a:r>
            <a:r>
              <a:rPr lang="en" sz="1300"/>
              <a:t>tag? Add a column, but then TONS of nulls</a:t>
            </a:r>
            <a:endParaRPr sz="1300"/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Document-oriented approach</a:t>
            </a:r>
            <a:endParaRPr sz="1300"/>
          </a:p>
          <a:p>
            <a:pPr marL="1371600" lvl="2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■"/>
            </a:pPr>
            <a:r>
              <a:rPr lang="en" sz="1300"/>
              <a:t>Just keep an array of tags we’ll aggregate later</a:t>
            </a:r>
            <a:endParaRPr sz="1300"/>
          </a:p>
          <a:p>
            <a:pPr marL="1371600" lvl="2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■"/>
            </a:pPr>
            <a:r>
              <a:rPr lang="en" sz="1300"/>
              <a:t>Want to add more fields to a tag? Hard. Update ALL documents. </a:t>
            </a:r>
            <a:endParaRPr sz="1300"/>
          </a:p>
          <a:p>
            <a:pPr marL="1371600" lvl="2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■"/>
            </a:pPr>
            <a:r>
              <a:rPr lang="en" sz="1300"/>
              <a:t>Want to add more fields to a </a:t>
            </a:r>
            <a:r>
              <a:rPr lang="en" sz="1300" i="1"/>
              <a:t>single </a:t>
            </a:r>
            <a:r>
              <a:rPr lang="en" sz="1300"/>
              <a:t>tag? Add to the document’s tag array</a:t>
            </a:r>
            <a:endParaRPr sz="13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“No Schema Design” Fallacy</a:t>
            </a:r>
            <a:endParaRPr/>
          </a:p>
        </p:txBody>
      </p:sp>
      <p:sp>
        <p:nvSpPr>
          <p:cNvPr id="122" name="Google Shape;122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“Document-oriented is more productive because you don’t do schema design”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Eh.... I don’t agree.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Changing your schema is not as painful as it sounds with unit testing, scripts, version control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If you change your document structure, you’ll need to update all your queries anyway</a:t>
            </a:r>
            <a:endParaRPr b="1" i="1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If you are inconsistent with your document structure...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...you can’t make useful indexes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...your queries get real complicated real quick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...you can’t do sharding without a consistent shard key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...you’ll still need to do maintenance to fix things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Avoiding structuring your data is a form of </a:t>
            </a:r>
            <a:r>
              <a:rPr lang="en" b="1" i="1"/>
              <a:t>technical debt</a:t>
            </a:r>
            <a:endParaRPr b="1" i="1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Schema design forces your data into a structure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Changing data structure mid-stream leads to inconsistent documents, which still requires maintenance.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 which is better?</a:t>
            </a:r>
            <a:endParaRPr/>
          </a:p>
        </p:txBody>
      </p:sp>
      <p:sp>
        <p:nvSpPr>
          <p:cNvPr id="128" name="Google Shape;128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Wrong question. Seriously.</a:t>
            </a:r>
            <a:endParaRPr sz="160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/>
              <a:t>Which is faster? Your bike or your car?			...depends on terrain</a:t>
            </a:r>
            <a:endParaRPr sz="120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/>
              <a:t>Which is faster? Your phone or your desktop?		...depends on where you’re standing</a:t>
            </a:r>
            <a:endParaRPr sz="12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NoSQL costs us a lot to gain this flexible paradigm</a:t>
            </a:r>
            <a:endParaRPr sz="160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/>
              <a:t>We don’t have joins</a:t>
            </a:r>
            <a:endParaRPr sz="1200"/>
          </a:p>
          <a:p>
            <a:pPr marL="1371600" lvl="2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■"/>
            </a:pPr>
            <a:r>
              <a:rPr lang="en" sz="1200"/>
              <a:t>Developers are essentially implementing a join by themselves</a:t>
            </a:r>
            <a:endParaRPr sz="1200"/>
          </a:p>
          <a:p>
            <a:pPr marL="1371600" lvl="2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■"/>
            </a:pPr>
            <a:r>
              <a:rPr lang="en" sz="1200"/>
              <a:t>This can be fine for simple join-and-lookup-in-index operations</a:t>
            </a:r>
            <a:endParaRPr sz="120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/>
              <a:t>Common practice leads to lots of duplicate data (e.g. “tags”)</a:t>
            </a:r>
            <a:endParaRPr sz="120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/>
              <a:t>We don’t have ACID compliance</a:t>
            </a:r>
            <a:endParaRPr sz="1200"/>
          </a:p>
          <a:p>
            <a:pPr marL="1371600" lvl="2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■"/>
            </a:pPr>
            <a:r>
              <a:rPr lang="en" sz="1200"/>
              <a:t>NoSQL often relies upon sacrificing data de-duplication</a:t>
            </a:r>
            <a:endParaRPr sz="1200"/>
          </a:p>
          <a:p>
            <a:pPr marL="1371600" lvl="2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■"/>
            </a:pPr>
            <a:r>
              <a:rPr lang="en" sz="1200"/>
              <a:t>Atomicity is somewhat supported, but not the default</a:t>
            </a:r>
            <a:endParaRPr sz="1200"/>
          </a:p>
          <a:p>
            <a:pPr marL="1371600" lvl="2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■"/>
            </a:pPr>
            <a:r>
              <a:rPr lang="en" sz="1200"/>
              <a:t>Durability is not guaranteed</a:t>
            </a:r>
            <a:endParaRPr sz="1200"/>
          </a:p>
          <a:p>
            <a:pPr marL="1371600" lvl="2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■"/>
            </a:pPr>
            <a:r>
              <a:rPr lang="en" sz="1200"/>
              <a:t>Isolation and Consistency are sacrificed: you can read something from a database and have it be out-of-date</a:t>
            </a:r>
            <a:endParaRPr sz="1200"/>
          </a:p>
          <a:p>
            <a:pPr marL="1371600" lvl="2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■"/>
            </a:pPr>
            <a:r>
              <a:rPr lang="en" sz="1200"/>
              <a:t>Some NoSQL systems today have kept ACID compliance, but are largely not in use (according to Meneely’s 2020 Unscientific Survey)</a:t>
            </a:r>
            <a:endParaRPr sz="120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/>
              <a:t>Entertaining read: </a:t>
            </a:r>
            <a:r>
              <a:rPr lang="en" sz="1100" u="sng">
                <a:solidFill>
                  <a:schemeClr val="hlink"/>
                </a:solidFill>
                <a:hlinkClick r:id="rId3"/>
              </a:rPr>
              <a:t>http://www.sarahmei.com/blog/2013/11/11/why-you-should-never-use-mongodb/</a:t>
            </a:r>
            <a:endParaRPr sz="1200"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6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SQL and NoSQL peacefully co-exist</a:t>
            </a:r>
            <a:endParaRPr/>
          </a:p>
        </p:txBody>
      </p:sp>
      <p:sp>
        <p:nvSpPr>
          <p:cNvPr id="134" name="Google Shape;134;p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“NoSQL is going to kill SQL” 	</a:t>
            </a:r>
            <a:r>
              <a:rPr lang="en" sz="1400"/>
              <a:t>-people in 2010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“They each have their place” 	</a:t>
            </a:r>
            <a:r>
              <a:rPr lang="en" sz="1400"/>
              <a:t>-people in 2020</a:t>
            </a:r>
            <a:endParaRPr sz="14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NoSQL cache in front of an SQL cache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SQL: complex queries and analytics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NoSQL: delivering data quickly, caching, duplication, sharding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Stay tuned for RESTful APIs!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JSON columns in SQL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Postgres and others support documents in a database row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Reduces schema updates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Allows for adding “spice” to a row that is less rigid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e.g. a Products table would have a “specifications” JSON column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Allows for querying, aggregating, and indexing just like document-oriented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Consider H-Scaling an RDMBS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e.g. how would you horizontally scale a PostgreSQL server of Amazon.com?</a:t>
            </a:r>
            <a:br>
              <a:rPr lang="en"/>
            </a:br>
            <a:r>
              <a:rPr lang="en" sz="1200"/>
              <a:t>products, reviews, specifications, etc.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Move tables to their own servers?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Delegate read-query execution to their own places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“Reviews” server has the “likes” table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“Products” server has the product data when you look up a product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 given “thing” is split up across lots of places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One table across servers?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RDBMS’s have always had H-Scaling features like this (e.g. Postgres’ </a:t>
            </a:r>
            <a:r>
              <a:rPr lang="en" i="1"/>
              <a:t>replication</a:t>
            </a:r>
            <a:r>
              <a:rPr lang="en"/>
              <a:t>)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Query execution on different servers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Indexes are all partial indexes via keys like “date” or region</a:t>
            </a:r>
            <a:endParaRPr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… but having queries hit many servers at once is VERY expensive</a:t>
            </a:r>
            <a:endParaRPr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… “which tables are on which server” turns into a hard problem</a:t>
            </a:r>
            <a:endParaRPr/>
          </a:p>
          <a:p>
            <a:pPr marL="9144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Consider H-Scaling an RDBMS </a:t>
            </a:r>
            <a:r>
              <a:rPr lang="en" sz="2200"/>
              <a:t>(2)</a:t>
            </a:r>
            <a:endParaRPr sz="2200"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Refactor app to many, small, separate API interfaces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So everyone gets their own persistence implementations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Basically a “microservices” approach… more on this later…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Use a multi-tenant approach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Same (or similar) database schema </a:t>
            </a:r>
            <a:endParaRPr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...but many databases deployed across many servers</a:t>
            </a:r>
            <a:endParaRPr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Use subdomains to map: “http://bobthecustomer.yourcompany.com”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Great for when your business has big customers or very regional</a:t>
            </a:r>
            <a:endParaRPr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e.g. A Rochester-based network (e.g. craigslist), or salesforce</a:t>
            </a:r>
            <a:endParaRPr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…but now you’re managing LOTs of db’s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How do you stay ACID-compliant, performant, and scalable?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Answer: it’s difficult, but absolutely possible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 all persistence is relational</a:t>
            </a:r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Pros &amp; Cons of the relational model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Pro: ACID compliance (Atomic, Consistent, Isolated, Durable)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Pro: enables very complex queries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Con: changing schema is expensive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Con: one entity is split across many places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Back to Amazon example: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People shop through related products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One product has disparate data</a:t>
            </a:r>
            <a:endParaRPr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Product reviews, </a:t>
            </a:r>
            <a:endParaRPr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Specifications are different for various products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H-scaled: a “book server” and a “hardware server”</a:t>
            </a:r>
            <a:endParaRPr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One hit!</a:t>
            </a:r>
            <a:endParaRPr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No joins!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This is called a document-oriented approach</a:t>
            </a:r>
            <a:br>
              <a:rPr lang="en"/>
            </a:br>
            <a:r>
              <a:rPr lang="en" sz="1200"/>
              <a:t>aka NoSQL</a:t>
            </a:r>
            <a:endParaRPr sz="1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Document-Oriented?</a:t>
            </a:r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 this case, a “document” refers to a specific type of </a:t>
            </a:r>
            <a:r>
              <a:rPr lang="en" i="1"/>
              <a:t>data structure</a:t>
            </a:r>
            <a:endParaRPr i="1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Dictionaries-of-dictionaries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Key-value approach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JSON, YML, TOML are all common formats for this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Arrays, too, but arrays are just integer-keyed dictionaries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Goal: group similar data together into a </a:t>
            </a:r>
            <a:r>
              <a:rPr lang="en" b="1" i="1"/>
              <a:t>collections </a:t>
            </a:r>
            <a:r>
              <a:rPr lang="en"/>
              <a:t>of </a:t>
            </a:r>
            <a:r>
              <a:rPr lang="en" b="1" i="1"/>
              <a:t>documents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Note: your data still needs </a:t>
            </a:r>
            <a:r>
              <a:rPr lang="en" i="1"/>
              <a:t>structure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“Schema design” still happens in Document-Oriented approaches, just at a different time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The database assumes no schema up front...BUT...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...any query assumes you know where to find the data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Popular document-oriented DBMSs: MongoDB, Apache CouchDB, Redis (sorta)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1"/>
          </p:nvPr>
        </p:nvSpPr>
        <p:spPr>
          <a:xfrm>
            <a:off x="311700" y="4741675"/>
            <a:ext cx="8520600" cy="40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400" dirty="0"/>
              <a:t>From: </a:t>
            </a:r>
            <a:r>
              <a:rPr lang="en" sz="1100" u="sng" dirty="0">
                <a:solidFill>
                  <a:schemeClr val="hlink"/>
                </a:solidFill>
                <a:hlinkClick r:id="rId3"/>
              </a:rPr>
              <a:t>https://www.mongodb.com/document-databases</a:t>
            </a:r>
            <a:endParaRPr dirty="0"/>
          </a:p>
        </p:txBody>
      </p:sp>
      <p:pic>
        <p:nvPicPr>
          <p:cNvPr id="86" name="Google Shape;86;p18"/>
          <p:cNvPicPr preferRelativeResize="0"/>
          <p:nvPr/>
        </p:nvPicPr>
        <p:blipFill rotWithShape="1">
          <a:blip r:embed="rId4">
            <a:alphaModFix/>
          </a:blip>
          <a:srcRect t="6982" b="5190"/>
          <a:stretch/>
        </p:blipFill>
        <p:spPr>
          <a:xfrm>
            <a:off x="224925" y="71951"/>
            <a:ext cx="8439048" cy="47635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NoSQL has no SQL equivalent</a:t>
            </a:r>
            <a:endParaRPr/>
          </a:p>
        </p:txBody>
      </p:sp>
      <p:sp>
        <p:nvSpPr>
          <p:cNvPr id="92" name="Google Shape;92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There is no standard language for interacting with document-oriented databases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Each document-oriented DBMS has its own APIs in every programming language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Very similar approaches, however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Instead of “tables” we have “collections”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e.g. MongoDB insert into “inventory” collection:</a:t>
            </a:r>
            <a:br>
              <a:rPr lang="en"/>
            </a:br>
            <a: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db.inventory.insertOne(</a:t>
            </a:r>
            <a:b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  { </a:t>
            </a:r>
            <a:r>
              <a:rPr lang="en" sz="1050" b="1">
                <a:solidFill>
                  <a:srgbClr val="4070A0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"item"</a:t>
            </a:r>
            <a: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050" b="1">
                <a:solidFill>
                  <a:srgbClr val="666666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050" b="1">
                <a:solidFill>
                  <a:srgbClr val="4070A0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"canvas"</a:t>
            </a:r>
            <a: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,</a:t>
            </a:r>
            <a:b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    </a:t>
            </a:r>
            <a:r>
              <a:rPr lang="en" sz="1050" b="1">
                <a:solidFill>
                  <a:srgbClr val="4070A0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"qty"</a:t>
            </a:r>
            <a: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050" b="1">
                <a:solidFill>
                  <a:srgbClr val="666666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050" b="1">
                <a:solidFill>
                  <a:srgbClr val="208050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100</a:t>
            </a:r>
            <a: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,</a:t>
            </a:r>
            <a:b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    </a:t>
            </a:r>
            <a:r>
              <a:rPr lang="en" sz="1050" b="1">
                <a:solidFill>
                  <a:srgbClr val="4070A0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"tags"</a:t>
            </a:r>
            <a: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050" b="1">
                <a:solidFill>
                  <a:srgbClr val="666666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[</a:t>
            </a:r>
            <a:r>
              <a:rPr lang="en" sz="1050" b="1">
                <a:solidFill>
                  <a:srgbClr val="4070A0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"cotton"</a:t>
            </a:r>
            <a: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],</a:t>
            </a:r>
            <a:b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    </a:t>
            </a:r>
            <a:r>
              <a:rPr lang="en" sz="1050" b="1">
                <a:solidFill>
                  <a:srgbClr val="4070A0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"size"</a:t>
            </a:r>
            <a: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050" b="1">
                <a:solidFill>
                  <a:srgbClr val="666666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{ </a:t>
            </a:r>
            <a:r>
              <a:rPr lang="en" sz="1050" b="1">
                <a:solidFill>
                  <a:srgbClr val="4070A0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"h"</a:t>
            </a:r>
            <a: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050" b="1">
                <a:solidFill>
                  <a:srgbClr val="666666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050" b="1">
                <a:solidFill>
                  <a:srgbClr val="208050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28</a:t>
            </a:r>
            <a: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 sz="1050" b="1">
                <a:solidFill>
                  <a:srgbClr val="4070A0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"w"</a:t>
            </a:r>
            <a: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050" b="1">
                <a:solidFill>
                  <a:srgbClr val="666666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050" b="1">
                <a:solidFill>
                  <a:srgbClr val="208050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35.5</a:t>
            </a:r>
            <a: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 sz="1050" b="1">
                <a:solidFill>
                  <a:srgbClr val="4070A0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"uom"</a:t>
            </a:r>
            <a: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050" b="1">
                <a:solidFill>
                  <a:srgbClr val="666666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050" b="1">
                <a:solidFill>
                  <a:srgbClr val="4070A0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"cm"</a:t>
            </a:r>
            <a: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}</a:t>
            </a:r>
            <a:b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b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# Adds an </a:t>
            </a:r>
            <a:r>
              <a:rPr lang="en" sz="1050" b="1">
                <a:solidFill>
                  <a:srgbClr val="4070A0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"</a:t>
            </a:r>
            <a: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_id</a:t>
            </a:r>
            <a:r>
              <a:rPr lang="en" sz="1050" b="1">
                <a:solidFill>
                  <a:srgbClr val="4070A0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"</a:t>
            </a:r>
            <a: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field if it doesn’t exist</a:t>
            </a:r>
            <a:endParaRPr sz="1050" b="1">
              <a:solidFill>
                <a:srgbClr val="222222"/>
              </a:solidFill>
              <a:highlight>
                <a:srgbClr val="F5F6F7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050" b="1">
              <a:solidFill>
                <a:srgbClr val="222222"/>
              </a:solidFill>
              <a:highlight>
                <a:srgbClr val="F5F6F7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Reading in MongoDB</a:t>
            </a:r>
            <a:endParaRPr/>
          </a:p>
        </p:txBody>
      </p:sp>
      <p:sp>
        <p:nvSpPr>
          <p:cNvPr id="98" name="Google Shape;98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Get all products:</a:t>
            </a:r>
            <a:br>
              <a:rPr lang="en"/>
            </a:br>
            <a: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db.inventory.find( {} )</a:t>
            </a:r>
            <a:b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Get a products by status:</a:t>
            </a:r>
            <a:br>
              <a:rPr lang="en"/>
            </a:br>
            <a: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db.inventory.find( { status</a:t>
            </a:r>
            <a:r>
              <a:rPr lang="en" sz="1050" b="1">
                <a:solidFill>
                  <a:srgbClr val="666666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050" b="1">
                <a:solidFill>
                  <a:srgbClr val="4070A0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"D"</a:t>
            </a:r>
            <a: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} )</a:t>
            </a:r>
            <a:br>
              <a:rPr lang="en" b="1">
                <a:latin typeface="Courier New"/>
                <a:ea typeface="Courier New"/>
                <a:cs typeface="Courier New"/>
                <a:sym typeface="Courier New"/>
              </a:rPr>
            </a:br>
            <a:endParaRPr sz="1000" b="1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Get products with status “A” and qty&lt;30:</a:t>
            </a:r>
            <a:br>
              <a:rPr lang="en"/>
            </a:br>
            <a: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db.inventory.find( { status</a:t>
            </a:r>
            <a:r>
              <a:rPr lang="en" sz="1050" b="1">
                <a:solidFill>
                  <a:srgbClr val="666666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050" b="1">
                <a:solidFill>
                  <a:srgbClr val="4070A0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"A"</a:t>
            </a:r>
            <a: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, qty</a:t>
            </a:r>
            <a:r>
              <a:rPr lang="en" sz="1050" b="1">
                <a:solidFill>
                  <a:srgbClr val="666666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{ $lt</a:t>
            </a:r>
            <a:r>
              <a:rPr lang="en" sz="1050" b="1">
                <a:solidFill>
                  <a:srgbClr val="666666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050" b="1">
                <a:solidFill>
                  <a:srgbClr val="208050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30</a:t>
            </a:r>
            <a: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} } )</a:t>
            </a:r>
            <a:b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endParaRPr sz="1050" b="1">
              <a:solidFill>
                <a:srgbClr val="222222"/>
              </a:solidFill>
              <a:highlight>
                <a:srgbClr val="F5F6F7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Get products with status “A” AND (qty&lt;30 OR item starts with “p”)</a:t>
            </a:r>
            <a:br>
              <a:rPr lang="en"/>
            </a:br>
            <a: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db.inventory.find( {</a:t>
            </a:r>
            <a:b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    status</a:t>
            </a:r>
            <a:r>
              <a:rPr lang="en" sz="1050" b="1">
                <a:solidFill>
                  <a:srgbClr val="666666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050" b="1">
                <a:solidFill>
                  <a:srgbClr val="4070A0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"A"</a:t>
            </a:r>
            <a: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,</a:t>
            </a:r>
            <a:b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    $or</a:t>
            </a:r>
            <a:r>
              <a:rPr lang="en" sz="1050" b="1">
                <a:solidFill>
                  <a:srgbClr val="666666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[ { qty</a:t>
            </a:r>
            <a:r>
              <a:rPr lang="en" sz="1050" b="1">
                <a:solidFill>
                  <a:srgbClr val="666666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{ $lt</a:t>
            </a:r>
            <a:r>
              <a:rPr lang="en" sz="1050" b="1">
                <a:solidFill>
                  <a:srgbClr val="666666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050" b="1">
                <a:solidFill>
                  <a:srgbClr val="208050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30</a:t>
            </a:r>
            <a: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} }, { item</a:t>
            </a:r>
            <a:r>
              <a:rPr lang="en" sz="1050" b="1">
                <a:solidFill>
                  <a:srgbClr val="666666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050" b="1">
                <a:solidFill>
                  <a:srgbClr val="235388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/^p/</a:t>
            </a:r>
            <a: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} ]</a:t>
            </a:r>
            <a:b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050" b="1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} )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More SQL-like operations in MongoDB</a:t>
            </a:r>
            <a:endParaRPr/>
          </a:p>
        </p:txBody>
      </p:sp>
      <p:sp>
        <p:nvSpPr>
          <p:cNvPr id="104" name="Google Shape;104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Aggregation:</a:t>
            </a:r>
            <a:br>
              <a:rPr lang="en" dirty="0"/>
            </a:br>
            <a:r>
              <a:rPr lang="en" sz="1050" b="1" dirty="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db.zipcodes.aggregate( [</a:t>
            </a:r>
            <a:br>
              <a:rPr lang="en" sz="1050" b="1" dirty="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050" b="1" dirty="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  { $group</a:t>
            </a:r>
            <a:r>
              <a:rPr lang="en" sz="1050" b="1" dirty="0">
                <a:solidFill>
                  <a:srgbClr val="666666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sz="1050" b="1" dirty="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{ _id</a:t>
            </a:r>
            <a:r>
              <a:rPr lang="en" sz="1050" b="1" dirty="0">
                <a:solidFill>
                  <a:srgbClr val="666666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sz="1050" b="1" dirty="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{ state</a:t>
            </a:r>
            <a:r>
              <a:rPr lang="en" sz="1050" b="1" dirty="0">
                <a:solidFill>
                  <a:srgbClr val="666666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sz="1050" b="1" dirty="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050" b="1" dirty="0">
                <a:solidFill>
                  <a:srgbClr val="4070A0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"$state"</a:t>
            </a:r>
            <a:r>
              <a:rPr lang="en" sz="1050" b="1" dirty="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, city</a:t>
            </a:r>
            <a:r>
              <a:rPr lang="en" sz="1050" b="1" dirty="0">
                <a:solidFill>
                  <a:srgbClr val="666666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sz="1050" b="1" dirty="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050" b="1" dirty="0">
                <a:solidFill>
                  <a:srgbClr val="4070A0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"$city"</a:t>
            </a:r>
            <a:r>
              <a:rPr lang="en" sz="1050" b="1" dirty="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}, pop</a:t>
            </a:r>
            <a:r>
              <a:rPr lang="en" sz="1050" b="1" dirty="0">
                <a:solidFill>
                  <a:srgbClr val="666666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sz="1050" b="1" dirty="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{ $sum</a:t>
            </a:r>
            <a:r>
              <a:rPr lang="en" sz="1050" b="1" dirty="0">
                <a:solidFill>
                  <a:srgbClr val="666666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sz="1050" b="1" dirty="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050" b="1" dirty="0">
                <a:solidFill>
                  <a:srgbClr val="4070A0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"$pop"</a:t>
            </a:r>
            <a:r>
              <a:rPr lang="en" sz="1050" b="1" dirty="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} } },</a:t>
            </a:r>
            <a:br>
              <a:rPr lang="en" sz="1050" b="1" dirty="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050" b="1" dirty="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  { $group</a:t>
            </a:r>
            <a:r>
              <a:rPr lang="en" sz="1050" b="1" dirty="0">
                <a:solidFill>
                  <a:srgbClr val="666666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sz="1050" b="1" dirty="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{ _id</a:t>
            </a:r>
            <a:r>
              <a:rPr lang="en" sz="1050" b="1" dirty="0">
                <a:solidFill>
                  <a:srgbClr val="666666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sz="1050" b="1" dirty="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050" b="1" dirty="0">
                <a:solidFill>
                  <a:srgbClr val="4070A0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"$_id.state"</a:t>
            </a:r>
            <a:r>
              <a:rPr lang="en" sz="1050" b="1" dirty="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, avgCityPop</a:t>
            </a:r>
            <a:r>
              <a:rPr lang="en" sz="1050" b="1" dirty="0">
                <a:solidFill>
                  <a:srgbClr val="666666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sz="1050" b="1" dirty="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{ $avg</a:t>
            </a:r>
            <a:r>
              <a:rPr lang="en" sz="1050" b="1" dirty="0">
                <a:solidFill>
                  <a:srgbClr val="666666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sz="1050" b="1" dirty="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050" b="1" dirty="0">
                <a:solidFill>
                  <a:srgbClr val="4070A0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"$pop"</a:t>
            </a:r>
            <a:r>
              <a:rPr lang="en" sz="1050" b="1" dirty="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} } }</a:t>
            </a:r>
            <a:br>
              <a:rPr lang="en" sz="1050" b="1" dirty="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050" b="1" dirty="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] )</a:t>
            </a:r>
            <a:endParaRPr sz="1050" b="1" dirty="0">
              <a:solidFill>
                <a:srgbClr val="222222"/>
              </a:solidFill>
              <a:highlight>
                <a:srgbClr val="F5F6F7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Technically, you can do joins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$lookup allows you to hit multiple collections at once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But this is a “left outer join”, not a traditional inner join. DIY from there.</a:t>
            </a:r>
            <a:endParaRPr dirty="0"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1630</Words>
  <Application>Microsoft Office PowerPoint</Application>
  <PresentationFormat>On-screen Show (16:9)</PresentationFormat>
  <Paragraphs>148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Courier New</vt:lpstr>
      <vt:lpstr>Simple Light</vt:lpstr>
      <vt:lpstr>Document-Oriented DBs</vt:lpstr>
      <vt:lpstr>Consider H-Scaling an RDMBS</vt:lpstr>
      <vt:lpstr>Consider H-Scaling an RDBMS (2)</vt:lpstr>
      <vt:lpstr>Not all persistence is relational</vt:lpstr>
      <vt:lpstr>What is Document-Oriented?</vt:lpstr>
      <vt:lpstr>PowerPoint Presentation</vt:lpstr>
      <vt:lpstr>NoSQL has no SQL equivalent</vt:lpstr>
      <vt:lpstr>Reading in MongoDB</vt:lpstr>
      <vt:lpstr>More SQL-like operations in MongoDB</vt:lpstr>
      <vt:lpstr>H-Scaling MongoDB via Sharding  </vt:lpstr>
      <vt:lpstr>Document-Oriented encourages data duplication</vt:lpstr>
      <vt:lpstr>The “No Schema Design” Fallacy</vt:lpstr>
      <vt:lpstr>So which is better?</vt:lpstr>
      <vt:lpstr>SQL and NoSQL peacefully co-exist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Sophia Sandhu</cp:lastModifiedBy>
  <cp:revision>4</cp:revision>
  <dcterms:modified xsi:type="dcterms:W3CDTF">2025-09-19T02:02:18Z</dcterms:modified>
</cp:coreProperties>
</file>