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71" r:id="rId12"/>
    <p:sldId id="265" r:id="rId13"/>
    <p:sldId id="266" r:id="rId14"/>
    <p:sldId id="267" r:id="rId15"/>
    <p:sldId id="268" r:id="rId16"/>
    <p:sldId id="269" r:id="rId17"/>
    <p:sldId id="272" r:id="rId18"/>
    <p:sldId id="270" r:id="rId19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21"/>
      <p:bold r:id="rId22"/>
      <p:italic r:id="rId23"/>
      <p:boldItalic r:id="rId24"/>
    </p:embeddedFont>
    <p:embeddedFont>
      <p:font typeface="Roboto Mono Medium" panose="00000009000000000000" pitchFamily="49" charset="0"/>
      <p:regular r:id="rId25"/>
      <p:bold r:id="rId26"/>
      <p:italic r:id="rId27"/>
      <p:boldItalic r:id="rId2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6F4CF8-842C-4723-959C-FE99FA9A438B}" v="1" dt="2023-05-30T19:45:23.157"/>
  </p1510:revLst>
</p1510:revInfo>
</file>

<file path=ppt/tableStyles.xml><?xml version="1.0" encoding="utf-8"?>
<a:tblStyleLst xmlns:a="http://schemas.openxmlformats.org/drawingml/2006/main" def="{ED0D17FA-3231-45BC-9EFB-BF00DEA408D2}">
  <a:tblStyle styleId="{ED0D17FA-3231-45BC-9EFB-BF00DEA408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66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A26230D3-7851-4BB9-AD33-2F20A31D84E9}"/>
    <pc:docChg chg="undo custSel modSld">
      <pc:chgData name="Kal Rabb" userId="3edf06299a4717ec" providerId="LiveId" clId="{A26230D3-7851-4BB9-AD33-2F20A31D84E9}" dt="2020-08-14T19:44:33.290" v="632" actId="1076"/>
      <pc:docMkLst>
        <pc:docMk/>
      </pc:docMkLst>
      <pc:sldChg chg="modSp modNotes">
        <pc:chgData name="Kal Rabb" userId="3edf06299a4717ec" providerId="LiveId" clId="{A26230D3-7851-4BB9-AD33-2F20A31D84E9}" dt="2020-08-14T16:17:43.211" v="10"/>
        <pc:sldMkLst>
          <pc:docMk/>
          <pc:sldMk cId="0" sldId="256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56"/>
            <ac:spMk id="55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21:14.116" v="154" actId="20577"/>
        <pc:sldMkLst>
          <pc:docMk/>
          <pc:sldMk cId="0" sldId="257"/>
        </pc:sldMkLst>
        <pc:spChg chg="mod">
          <ac:chgData name="Kal Rabb" userId="3edf06299a4717ec" providerId="LiveId" clId="{A26230D3-7851-4BB9-AD33-2F20A31D84E9}" dt="2020-08-14T16:18:45.871" v="28" actId="20577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l Rabb" userId="3edf06299a4717ec" providerId="LiveId" clId="{A26230D3-7851-4BB9-AD33-2F20A31D84E9}" dt="2020-08-14T16:21:14.116" v="154" actId="20577"/>
          <ac:spMkLst>
            <pc:docMk/>
            <pc:sldMk cId="0" sldId="257"/>
            <ac:spMk id="61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18:06.973" v="12" actId="6549"/>
        <pc:sldMkLst>
          <pc:docMk/>
          <pc:sldMk cId="0" sldId="258"/>
        </pc:sldMkLst>
        <pc:spChg chg="mod">
          <ac:chgData name="Kal Rabb" userId="3edf06299a4717ec" providerId="LiveId" clId="{A26230D3-7851-4BB9-AD33-2F20A31D84E9}" dt="2020-08-14T16:17:57.114" v="11" actId="1076"/>
          <ac:spMkLst>
            <pc:docMk/>
            <pc:sldMk cId="0" sldId="258"/>
            <ac:spMk id="66" creationId="{00000000-0000-0000-0000-000000000000}"/>
          </ac:spMkLst>
        </pc:spChg>
        <pc:spChg chg="mod">
          <ac:chgData name="Kal Rabb" userId="3edf06299a4717ec" providerId="LiveId" clId="{A26230D3-7851-4BB9-AD33-2F20A31D84E9}" dt="2020-08-14T16:18:06.973" v="12" actId="6549"/>
          <ac:spMkLst>
            <pc:docMk/>
            <pc:sldMk cId="0" sldId="258"/>
            <ac:spMk id="67" creationId="{00000000-0000-0000-0000-000000000000}"/>
          </ac:spMkLst>
        </pc:spChg>
      </pc:sldChg>
      <pc:sldChg chg="modSp mod modNotes modNotesTx">
        <pc:chgData name="Kal Rabb" userId="3edf06299a4717ec" providerId="LiveId" clId="{A26230D3-7851-4BB9-AD33-2F20A31D84E9}" dt="2020-08-14T16:23:05.014" v="395" actId="20577"/>
        <pc:sldMkLst>
          <pc:docMk/>
          <pc:sldMk cId="0" sldId="259"/>
        </pc:sldMkLst>
        <pc:spChg chg="mod">
          <ac:chgData name="Kal Rabb" userId="3edf06299a4717ec" providerId="LiveId" clId="{A26230D3-7851-4BB9-AD33-2F20A31D84E9}" dt="2020-08-14T16:21:53.993" v="164" actId="403"/>
          <ac:spMkLst>
            <pc:docMk/>
            <pc:sldMk cId="0" sldId="259"/>
            <ac:spMk id="72" creationId="{00000000-0000-0000-0000-000000000000}"/>
          </ac:spMkLst>
        </pc:spChg>
        <pc:spChg chg="mod">
          <ac:chgData name="Kal Rabb" userId="3edf06299a4717ec" providerId="LiveId" clId="{A26230D3-7851-4BB9-AD33-2F20A31D84E9}" dt="2020-08-14T16:22:09.747" v="190" actId="20577"/>
          <ac:spMkLst>
            <pc:docMk/>
            <pc:sldMk cId="0" sldId="259"/>
            <ac:spMk id="73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37:12.174" v="627" actId="403"/>
        <pc:sldMkLst>
          <pc:docMk/>
          <pc:sldMk cId="0" sldId="260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0"/>
            <ac:spMk id="78" creationId="{00000000-0000-0000-0000-000000000000}"/>
          </ac:spMkLst>
        </pc:spChg>
        <pc:spChg chg="mod">
          <ac:chgData name="Kal Rabb" userId="3edf06299a4717ec" providerId="LiveId" clId="{A26230D3-7851-4BB9-AD33-2F20A31D84E9}" dt="2020-08-14T16:37:12.174" v="627" actId="403"/>
          <ac:spMkLst>
            <pc:docMk/>
            <pc:sldMk cId="0" sldId="260"/>
            <ac:spMk id="79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9:44:33.290" v="632" actId="1076"/>
        <pc:sldMkLst>
          <pc:docMk/>
          <pc:sldMk cId="0" sldId="261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1"/>
            <ac:spMk id="84" creationId="{00000000-0000-0000-0000-000000000000}"/>
          </ac:spMkLst>
        </pc:spChg>
        <pc:spChg chg="mod">
          <ac:chgData name="Kal Rabb" userId="3edf06299a4717ec" providerId="LiveId" clId="{A26230D3-7851-4BB9-AD33-2F20A31D84E9}" dt="2020-08-14T19:44:33.290" v="632" actId="1076"/>
          <ac:spMkLst>
            <pc:docMk/>
            <pc:sldMk cId="0" sldId="261"/>
            <ac:spMk id="85" creationId="{00000000-0000-0000-0000-000000000000}"/>
          </ac:spMkLst>
        </pc:spChg>
      </pc:sldChg>
      <pc:sldChg chg="modSp">
        <pc:chgData name="Kal Rabb" userId="3edf06299a4717ec" providerId="LiveId" clId="{A26230D3-7851-4BB9-AD33-2F20A31D84E9}" dt="2020-08-14T16:17:43.211" v="10"/>
        <pc:sldMkLst>
          <pc:docMk/>
          <pc:sldMk cId="0" sldId="262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2"/>
            <ac:spMk id="90" creationId="{00000000-0000-0000-0000-000000000000}"/>
          </ac:spMkLst>
        </pc:spChg>
      </pc:sldChg>
      <pc:sldChg chg="addSp modSp mod modNotes">
        <pc:chgData name="Kal Rabb" userId="3edf06299a4717ec" providerId="LiveId" clId="{A26230D3-7851-4BB9-AD33-2F20A31D84E9}" dt="2020-08-14T16:25:09.711" v="530" actId="14100"/>
        <pc:sldMkLst>
          <pc:docMk/>
          <pc:sldMk cId="0" sldId="263"/>
        </pc:sldMkLst>
        <pc:spChg chg="add mod">
          <ac:chgData name="Kal Rabb" userId="3edf06299a4717ec" providerId="LiveId" clId="{A26230D3-7851-4BB9-AD33-2F20A31D84E9}" dt="2020-08-14T16:24:51.503" v="526" actId="1076"/>
          <ac:spMkLst>
            <pc:docMk/>
            <pc:sldMk cId="0" sldId="263"/>
            <ac:spMk id="2" creationId="{EF683FA7-CD3B-4B4A-90AA-46E4824438BD}"/>
          </ac:spMkLst>
        </pc:spChg>
        <pc:spChg chg="mod">
          <ac:chgData name="Kal Rabb" userId="3edf06299a4717ec" providerId="LiveId" clId="{A26230D3-7851-4BB9-AD33-2F20A31D84E9}" dt="2020-08-14T16:24:19.760" v="519" actId="1076"/>
          <ac:spMkLst>
            <pc:docMk/>
            <pc:sldMk cId="0" sldId="263"/>
            <ac:spMk id="110" creationId="{00000000-0000-0000-0000-000000000000}"/>
          </ac:spMkLst>
        </pc:spChg>
        <pc:spChg chg="mod">
          <ac:chgData name="Kal Rabb" userId="3edf06299a4717ec" providerId="LiveId" clId="{A26230D3-7851-4BB9-AD33-2F20A31D84E9}" dt="2020-08-14T16:25:09.711" v="530" actId="14100"/>
          <ac:spMkLst>
            <pc:docMk/>
            <pc:sldMk cId="0" sldId="263"/>
            <ac:spMk id="111" creationId="{00000000-0000-0000-0000-000000000000}"/>
          </ac:spMkLst>
        </pc:spChg>
        <pc:spChg chg="mod">
          <ac:chgData name="Kal Rabb" userId="3edf06299a4717ec" providerId="LiveId" clId="{A26230D3-7851-4BB9-AD33-2F20A31D84E9}" dt="2020-08-14T16:25:05.535" v="529" actId="1076"/>
          <ac:spMkLst>
            <pc:docMk/>
            <pc:sldMk cId="0" sldId="263"/>
            <ac:spMk id="112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25:47.501" v="550" actId="20577"/>
        <pc:sldMkLst>
          <pc:docMk/>
          <pc:sldMk cId="0" sldId="264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4"/>
            <ac:spMk id="117" creationId="{00000000-0000-0000-0000-000000000000}"/>
          </ac:spMkLst>
        </pc:spChg>
        <pc:spChg chg="mod">
          <ac:chgData name="Kal Rabb" userId="3edf06299a4717ec" providerId="LiveId" clId="{A26230D3-7851-4BB9-AD33-2F20A31D84E9}" dt="2020-08-14T16:25:47.501" v="550" actId="20577"/>
          <ac:spMkLst>
            <pc:docMk/>
            <pc:sldMk cId="0" sldId="264"/>
            <ac:spMk id="118" creationId="{00000000-0000-0000-0000-000000000000}"/>
          </ac:spMkLst>
        </pc:spChg>
        <pc:spChg chg="mod">
          <ac:chgData name="Kal Rabb" userId="3edf06299a4717ec" providerId="LiveId" clId="{A26230D3-7851-4BB9-AD33-2F20A31D84E9}" dt="2020-08-14T16:25:30.721" v="534" actId="20577"/>
          <ac:spMkLst>
            <pc:docMk/>
            <pc:sldMk cId="0" sldId="264"/>
            <ac:spMk id="119" creationId="{00000000-0000-0000-0000-000000000000}"/>
          </ac:spMkLst>
        </pc:spChg>
      </pc:sldChg>
      <pc:sldChg chg="modSp mod">
        <pc:chgData name="Kal Rabb" userId="3edf06299a4717ec" providerId="LiveId" clId="{A26230D3-7851-4BB9-AD33-2F20A31D84E9}" dt="2020-08-14T16:26:12.849" v="553" actId="20577"/>
        <pc:sldMkLst>
          <pc:docMk/>
          <pc:sldMk cId="0" sldId="265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5"/>
            <ac:spMk id="124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12.849" v="553" actId="20577"/>
          <ac:spMkLst>
            <pc:docMk/>
            <pc:sldMk cId="0" sldId="265"/>
            <ac:spMk id="125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05.431" v="552" actId="1076"/>
          <ac:spMkLst>
            <pc:docMk/>
            <pc:sldMk cId="0" sldId="265"/>
            <ac:spMk id="127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26:30.824" v="555" actId="14100"/>
        <pc:sldMkLst>
          <pc:docMk/>
          <pc:sldMk cId="0" sldId="266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6"/>
            <ac:spMk id="132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28.054" v="554" actId="14100"/>
          <ac:spMkLst>
            <pc:docMk/>
            <pc:sldMk cId="0" sldId="266"/>
            <ac:spMk id="133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30.824" v="555" actId="14100"/>
          <ac:spMkLst>
            <pc:docMk/>
            <pc:sldMk cId="0" sldId="266"/>
            <ac:spMk id="134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26:40.279" v="557" actId="14100"/>
        <pc:sldMkLst>
          <pc:docMk/>
          <pc:sldMk cId="0" sldId="267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7"/>
            <ac:spMk id="139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37.039" v="556" actId="1076"/>
          <ac:spMkLst>
            <pc:docMk/>
            <pc:sldMk cId="0" sldId="267"/>
            <ac:spMk id="140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40.279" v="557" actId="14100"/>
          <ac:spMkLst>
            <pc:docMk/>
            <pc:sldMk cId="0" sldId="267"/>
            <ac:spMk id="141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26:50.903" v="559" actId="14100"/>
        <pc:sldMkLst>
          <pc:docMk/>
          <pc:sldMk cId="0" sldId="268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8"/>
            <ac:spMk id="146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47.335" v="558" actId="1076"/>
          <ac:spMkLst>
            <pc:docMk/>
            <pc:sldMk cId="0" sldId="268"/>
            <ac:spMk id="147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50.903" v="559" actId="14100"/>
          <ac:spMkLst>
            <pc:docMk/>
            <pc:sldMk cId="0" sldId="268"/>
            <ac:spMk id="148" creationId="{00000000-0000-0000-0000-000000000000}"/>
          </ac:spMkLst>
        </pc:spChg>
      </pc:sldChg>
      <pc:sldChg chg="modSp mod modNotes">
        <pc:chgData name="Kal Rabb" userId="3edf06299a4717ec" providerId="LiveId" clId="{A26230D3-7851-4BB9-AD33-2F20A31D84E9}" dt="2020-08-14T16:26:59.951" v="561" actId="14100"/>
        <pc:sldMkLst>
          <pc:docMk/>
          <pc:sldMk cId="0" sldId="269"/>
        </pc:sldMkLst>
        <pc:spChg chg="mod">
          <ac:chgData name="Kal Rabb" userId="3edf06299a4717ec" providerId="LiveId" clId="{A26230D3-7851-4BB9-AD33-2F20A31D84E9}" dt="2020-08-14T16:26:56.862" v="560" actId="14100"/>
          <ac:spMkLst>
            <pc:docMk/>
            <pc:sldMk cId="0" sldId="269"/>
            <ac:spMk id="153" creationId="{00000000-0000-0000-0000-000000000000}"/>
          </ac:spMkLst>
        </pc:spChg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69"/>
            <ac:spMk id="154" creationId="{00000000-0000-0000-0000-000000000000}"/>
          </ac:spMkLst>
        </pc:spChg>
        <pc:spChg chg="mod">
          <ac:chgData name="Kal Rabb" userId="3edf06299a4717ec" providerId="LiveId" clId="{A26230D3-7851-4BB9-AD33-2F20A31D84E9}" dt="2020-08-14T16:26:59.951" v="561" actId="14100"/>
          <ac:spMkLst>
            <pc:docMk/>
            <pc:sldMk cId="0" sldId="269"/>
            <ac:spMk id="155" creationId="{00000000-0000-0000-0000-000000000000}"/>
          </ac:spMkLst>
        </pc:spChg>
      </pc:sldChg>
      <pc:sldChg chg="modSp mod">
        <pc:chgData name="Kal Rabb" userId="3edf06299a4717ec" providerId="LiveId" clId="{A26230D3-7851-4BB9-AD33-2F20A31D84E9}" dt="2020-08-14T16:30:01.122" v="624" actId="20577"/>
        <pc:sldMkLst>
          <pc:docMk/>
          <pc:sldMk cId="0" sldId="270"/>
        </pc:sldMkLst>
        <pc:spChg chg="mod">
          <ac:chgData name="Kal Rabb" userId="3edf06299a4717ec" providerId="LiveId" clId="{A26230D3-7851-4BB9-AD33-2F20A31D84E9}" dt="2020-08-14T16:17:43.211" v="10"/>
          <ac:spMkLst>
            <pc:docMk/>
            <pc:sldMk cId="0" sldId="270"/>
            <ac:spMk id="160" creationId="{00000000-0000-0000-0000-000000000000}"/>
          </ac:spMkLst>
        </pc:spChg>
        <pc:spChg chg="mod">
          <ac:chgData name="Kal Rabb" userId="3edf06299a4717ec" providerId="LiveId" clId="{A26230D3-7851-4BB9-AD33-2F20A31D84E9}" dt="2020-08-14T16:30:01.122" v="624" actId="20577"/>
          <ac:spMkLst>
            <pc:docMk/>
            <pc:sldMk cId="0" sldId="270"/>
            <ac:spMk id="161" creationId="{00000000-0000-0000-0000-000000000000}"/>
          </ac:spMkLst>
        </pc:spChg>
      </pc:sldChg>
    </pc:docChg>
  </pc:docChgLst>
  <pc:docChgLst>
    <pc:chgData name="Kal Rabb" userId="3edf06299a4717ec" providerId="LiveId" clId="{096F4CF8-842C-4723-959C-FE99FA9A438B}"/>
    <pc:docChg chg="custSel addSld modSld">
      <pc:chgData name="Kal Rabb" userId="3edf06299a4717ec" providerId="LiveId" clId="{096F4CF8-842C-4723-959C-FE99FA9A438B}" dt="2023-05-30T19:46:11.248" v="153" actId="5793"/>
      <pc:docMkLst>
        <pc:docMk/>
      </pc:docMkLst>
      <pc:sldChg chg="modSp new mod">
        <pc:chgData name="Kal Rabb" userId="3edf06299a4717ec" providerId="LiveId" clId="{096F4CF8-842C-4723-959C-FE99FA9A438B}" dt="2023-05-30T19:46:11.248" v="153" actId="5793"/>
        <pc:sldMkLst>
          <pc:docMk/>
          <pc:sldMk cId="1691273681" sldId="273"/>
        </pc:sldMkLst>
        <pc:spChg chg="mod">
          <ac:chgData name="Kal Rabb" userId="3edf06299a4717ec" providerId="LiveId" clId="{096F4CF8-842C-4723-959C-FE99FA9A438B}" dt="2023-05-30T19:43:53.999" v="11" actId="20577"/>
          <ac:spMkLst>
            <pc:docMk/>
            <pc:sldMk cId="1691273681" sldId="273"/>
            <ac:spMk id="2" creationId="{7800F605-DDE3-6A57-3E4E-4061541D75A3}"/>
          </ac:spMkLst>
        </pc:spChg>
        <pc:spChg chg="mod">
          <ac:chgData name="Kal Rabb" userId="3edf06299a4717ec" providerId="LiveId" clId="{096F4CF8-842C-4723-959C-FE99FA9A438B}" dt="2023-05-30T19:46:11.248" v="153" actId="5793"/>
          <ac:spMkLst>
            <pc:docMk/>
            <pc:sldMk cId="1691273681" sldId="273"/>
            <ac:spMk id="3" creationId="{770A9904-4887-5DCC-FC2A-91280EBAA2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b-engines.com/en/rankin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db99da23f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6db99da23f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db99da23f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db99da23f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db99da23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6db99da23f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dff0a229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dff0a229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dff0a229a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dff0a229a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6db99da23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6db99da23f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db473d4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db473d4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db473d4d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db473d4d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db473d4d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db473d4d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CSV: It’s the wrong question.  CSV is not a system, it’s a file schema.  It’s implements by different file systems.  File Systems may/ may not be ACID compliant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db473d4d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db473d4d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https://db-engines.com/en/ranking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db473d4d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db473d4d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db473d4d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db473d4d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db473d4de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db473d4de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db99da23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db99da23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23466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961294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442866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234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176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6643470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86337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732127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0597841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5423190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1850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495834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757249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35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Relational Databases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SWEN-344 Web Engineering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 Types in Postgres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311700" y="1345216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dirty="0">
                <a:solidFill>
                  <a:srgbClr val="000000"/>
                </a:solidFill>
              </a:rPr>
              <a:t>Basics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BOOLEAN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CHARACTER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TEXT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VARCHAR()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INTEGER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SERIAL [used for PK]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NUMERIC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rgbClr val="000000"/>
                </a:solidFill>
              </a:rPr>
              <a:t>TIMESTAMP</a:t>
            </a:r>
            <a:endParaRPr dirty="0">
              <a:solidFill>
                <a:srgbClr val="000000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UUID</a:t>
            </a: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endParaRPr lang="en"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dirty="0">
                <a:solidFill>
                  <a:schemeClr val="dk1"/>
                </a:solidFill>
              </a:rPr>
              <a:t>You can get away with these for our DB project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2"/>
          </p:nvPr>
        </p:nvSpPr>
        <p:spPr>
          <a:xfrm>
            <a:off x="4751718" y="1345216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dirty="0">
                <a:solidFill>
                  <a:schemeClr val="dk1"/>
                </a:solidFill>
              </a:rPr>
              <a:t>Fancy!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CIRCLE, PATH, BOX, POLYGON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JSON, JSONB, XML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MACADDR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MONEY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REAL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TSVECTOR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INTERVAL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TIME (time zone handling)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GIS coordinates</a:t>
            </a:r>
            <a:endParaRPr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dirty="0">
                <a:solidFill>
                  <a:schemeClr val="dk1"/>
                </a:solidFill>
              </a:rPr>
              <a:t>...and many more…</a:t>
            </a: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endParaRPr lang="en"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dirty="0">
                <a:solidFill>
                  <a:schemeClr val="dk1"/>
                </a:solidFill>
              </a:rPr>
              <a:t>We’ll cover JSON, JSONB but not the others. You are welcome to use them though.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9509-5DB8-4B74-B0BE-9FB0A3233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commands in </a:t>
            </a:r>
            <a:r>
              <a:rPr lang="en-US" dirty="0" err="1"/>
              <a:t>psql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75D2C-4102-46C8-99E1-B2EB94554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311368"/>
          </a:xfrm>
        </p:spPr>
        <p:txBody>
          <a:bodyPr>
            <a:normAutofit/>
          </a:bodyPr>
          <a:lstStyle/>
          <a:p>
            <a:r>
              <a:rPr lang="en-US" dirty="0"/>
              <a:t>&gt;</a:t>
            </a:r>
            <a:r>
              <a:rPr lang="en-US" dirty="0" err="1"/>
              <a:t>psql</a:t>
            </a:r>
            <a:r>
              <a:rPr lang="en-US" dirty="0"/>
              <a:t> –U &lt;username&gt;</a:t>
            </a:r>
          </a:p>
          <a:p>
            <a:pPr lvl="1"/>
            <a:r>
              <a:rPr lang="en-US" dirty="0"/>
              <a:t>Logs in with that username</a:t>
            </a:r>
          </a:p>
          <a:p>
            <a:pPr lvl="1"/>
            <a:endParaRPr lang="en-US" dirty="0"/>
          </a:p>
          <a:p>
            <a:r>
              <a:rPr lang="en-US" dirty="0"/>
              <a:t>\l</a:t>
            </a:r>
          </a:p>
          <a:p>
            <a:pPr lvl="1"/>
            <a:r>
              <a:rPr lang="en-US" dirty="0"/>
              <a:t>Lists all DBs</a:t>
            </a:r>
          </a:p>
          <a:p>
            <a:endParaRPr lang="en-US" dirty="0"/>
          </a:p>
          <a:p>
            <a:r>
              <a:rPr lang="en-US" dirty="0"/>
              <a:t>\dt</a:t>
            </a:r>
          </a:p>
          <a:p>
            <a:pPr lvl="1"/>
            <a:r>
              <a:rPr lang="en-US" dirty="0"/>
              <a:t>Lists all tables</a:t>
            </a:r>
          </a:p>
          <a:p>
            <a:endParaRPr lang="en-US" dirty="0"/>
          </a:p>
          <a:p>
            <a:r>
              <a:rPr lang="en-US" dirty="0"/>
              <a:t>\</a:t>
            </a:r>
            <a:r>
              <a:rPr lang="en-US" dirty="0" err="1"/>
              <a:t>i</a:t>
            </a:r>
            <a:r>
              <a:rPr lang="en-US" dirty="0"/>
              <a:t> &lt;</a:t>
            </a:r>
            <a:r>
              <a:rPr lang="en-US" dirty="0" err="1"/>
              <a:t>filename.sql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Runs commands in a file</a:t>
            </a:r>
          </a:p>
        </p:txBody>
      </p:sp>
    </p:spTree>
    <p:extLst>
      <p:ext uri="{BB962C8B-B14F-4D97-AF65-F5344CB8AC3E}">
        <p14:creationId xmlns:p14="http://schemas.microsoft.com/office/powerpoint/2010/main" val="579380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CREATE, DROP</a:t>
            </a:r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body" idx="1"/>
          </p:nvPr>
        </p:nvSpPr>
        <p:spPr>
          <a:xfrm>
            <a:off x="311700" y="1358663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Column names are case insensitive, conventionally use snake_case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SQL keywords are capitalized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PRIMARY KEY says id will always be unique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SERIAL says “autoincrement one for me if not specified”</a:t>
            </a:r>
            <a:endParaRPr dirty="0"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2"/>
          </p:nvPr>
        </p:nvSpPr>
        <p:spPr>
          <a:xfrm>
            <a:off x="4700470" y="1306923"/>
            <a:ext cx="444353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dirty="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people (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dirty="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    id         SERIAL PRIMARY KEY NOT NULL,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dirty="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    first_name VARCHAR(30) NOT NULL,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dirty="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    last_name  VARCHAR(30) NOT NULL DEFAULT “Doe”,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dirty="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    ssn        VARCHAR(11) NOT NULL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dirty="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b="1" dirty="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DROP TABLE people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26" name="Google Shape;126;p22"/>
          <p:cNvGraphicFramePr/>
          <p:nvPr>
            <p:extLst>
              <p:ext uri="{D42A27DB-BD31-4B8C-83A1-F6EECF244321}">
                <p14:modId xmlns:p14="http://schemas.microsoft.com/office/powerpoint/2010/main" val="2081069908"/>
              </p:ext>
            </p:extLst>
          </p:nvPr>
        </p:nvGraphicFramePr>
        <p:xfrm>
          <a:off x="784750" y="3362800"/>
          <a:ext cx="7239000" cy="1165770"/>
        </p:xfrm>
        <a:graphic>
          <a:graphicData uri="http://schemas.openxmlformats.org/drawingml/2006/table">
            <a:tbl>
              <a:tblPr>
                <a:noFill/>
                <a:tableStyleId>{ED0D17FA-3231-45BC-9EFB-BF00DEA408D2}</a:tableStyleId>
              </a:tblPr>
              <a:tblGrid>
                <a:gridCol w="67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id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</a:rPr>
                        <a:t>first_name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</a:rPr>
                        <a:t>last_name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ssn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</a:t>
            </a:r>
            <a:endParaRPr/>
          </a:p>
        </p:txBody>
      </p:sp>
      <p:sp>
        <p:nvSpPr>
          <p:cNvPr id="133" name="Google Shape;133;p23"/>
          <p:cNvSpPr txBox="1">
            <a:spLocks noGrp="1"/>
          </p:cNvSpPr>
          <p:nvPr>
            <p:ph type="body" idx="1"/>
          </p:nvPr>
        </p:nvSpPr>
        <p:spPr>
          <a:xfrm>
            <a:off x="311700" y="1402975"/>
            <a:ext cx="2852100" cy="3165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dirty="0"/>
              <a:t>Make sure the order of columns you specify matches the order of fields you provide</a:t>
            </a:r>
            <a:endParaRPr sz="1300" dirty="0"/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en" sz="1300" dirty="0"/>
              <a:t>Bulk insert: multiple VALUEs rows</a:t>
            </a:r>
            <a:endParaRPr sz="1300" dirty="0"/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en" sz="1300" dirty="0"/>
              <a:t>Can insert using a query </a:t>
            </a:r>
            <a:endParaRPr sz="1300" dirty="0"/>
          </a:p>
          <a:p>
            <a:pPr marL="457200" lvl="0" indent="-311150" algn="l" rtl="0">
              <a:spcBef>
                <a:spcPts val="1000"/>
              </a:spcBef>
              <a:spcAft>
                <a:spcPts val="1000"/>
              </a:spcAft>
              <a:buSzPts val="1300"/>
              <a:buChar char="●"/>
            </a:pPr>
            <a:r>
              <a:rPr lang="en" sz="1300" dirty="0"/>
              <a:t>Not specified? Defaults to NULL. Ick. Typically use DEFAULT keyword.</a:t>
            </a:r>
            <a:endParaRPr sz="1300" dirty="0"/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2"/>
          </p:nvPr>
        </p:nvSpPr>
        <p:spPr>
          <a:xfrm>
            <a:off x="3163799" y="1402975"/>
            <a:ext cx="5791941" cy="31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INSERT INTO people(first_name, last_name, ssn)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	VALUES ('larry', 'king', '000-00-0001'),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>
                <a:latin typeface="Courier New"/>
                <a:ea typeface="Courier New"/>
                <a:cs typeface="Courier New"/>
                <a:sym typeface="Courier New"/>
              </a:rPr>
              <a:t>	('John’,DEFAULT, </a:t>
            </a: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'000-00-0001’); </a:t>
            </a:r>
            <a:r>
              <a:rPr lang="en" sz="13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--multiple(bulk)</a:t>
            </a:r>
            <a:endParaRPr sz="1300" b="1" dirty="0">
              <a:solidFill>
                <a:srgbClr val="00B05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INSERT INTO people(first_name, ssn)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	VALUES ('larry', '000-00-0001’); </a:t>
            </a:r>
            <a:r>
              <a:rPr lang="en" sz="13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--uses default!</a:t>
            </a:r>
            <a:endParaRPr sz="1300" b="1" dirty="0">
              <a:solidFill>
                <a:srgbClr val="00B05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INSERT INTO mytable SELECT first_name FROM othertable;  </a:t>
            </a:r>
            <a:r>
              <a:rPr lang="en" sz="13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--using a query!</a:t>
            </a:r>
            <a:endParaRPr sz="1300" b="1" dirty="0">
              <a:solidFill>
                <a:srgbClr val="00B05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and WHERE</a:t>
            </a:r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body" idx="1"/>
          </p:nvPr>
        </p:nvSpPr>
        <p:spPr>
          <a:xfrm>
            <a:off x="311700" y="1296032"/>
            <a:ext cx="452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The star * here means “all columns”</a:t>
            </a:r>
          </a:p>
          <a:p>
            <a:pPr lvl="1">
              <a:spcBef>
                <a:spcPts val="0"/>
              </a:spcBef>
            </a:pPr>
            <a:r>
              <a:rPr lang="en" dirty="0"/>
              <a:t>NOT “all rows”</a:t>
            </a:r>
            <a:endParaRPr dirty="0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Design tip: always we’re under WHERE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Rare that you will need to return ALL rows in production code. 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Lacking a WHERE clause is often a performance bottleneck</a:t>
            </a:r>
            <a:endParaRPr dirty="0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Design tip: don’t use * in production code. 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Performance, maintainability, security reasons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Instead, always specify columns you need</a:t>
            </a:r>
            <a:endParaRPr dirty="0"/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SzPts val="1400"/>
              <a:buChar char="●"/>
            </a:pPr>
            <a:r>
              <a:rPr lang="en" dirty="0"/>
              <a:t>Formatting across multiple lines is more readable</a:t>
            </a:r>
            <a:endParaRPr dirty="0"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2"/>
          </p:nvPr>
        </p:nvSpPr>
        <p:spPr>
          <a:xfrm>
            <a:off x="4832400" y="1335741"/>
            <a:ext cx="3999900" cy="32331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SELECT * FROM people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SELECT first_name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FROM people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WHERE last_name = 'king'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 &amp; OFFSET</a:t>
            </a:r>
            <a:endParaRPr/>
          </a:p>
        </p:txBody>
      </p:sp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311700" y="12820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A SELECT query does not return data! </a:t>
            </a:r>
            <a:r>
              <a:rPr lang="en" sz="600" dirty="0"/>
              <a:t>directly</a:t>
            </a:r>
            <a:endParaRPr sz="6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It returns a “cursor” to the “result set”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It lazily loads results as needed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Think pagination: why load everything?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LIMIT n</a:t>
            </a:r>
            <a:br>
              <a:rPr lang="en" dirty="0"/>
            </a:br>
            <a:r>
              <a:rPr lang="en" dirty="0"/>
              <a:t>“get a maximum of </a:t>
            </a: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n</a:t>
            </a:r>
            <a:r>
              <a:rPr lang="en" dirty="0"/>
              <a:t> records that you want and then later get more”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OFFSET m</a:t>
            </a:r>
            <a:br>
              <a:rPr lang="en" dirty="0"/>
            </a:br>
            <a:r>
              <a:rPr lang="en" dirty="0"/>
              <a:t>“Start with the m</a:t>
            </a:r>
            <a:r>
              <a:rPr lang="en" baseline="30000" dirty="0"/>
              <a:t>th</a:t>
            </a:r>
            <a:r>
              <a:rPr lang="en" dirty="0"/>
              <a:t> record”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Thus, for later pages you will be running this query multiple times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BUT! The DB can optimize between calls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Keep its “plan” for getting the data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Anticipate you might need more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Performance note: these are your friend</a:t>
            </a:r>
            <a:endParaRPr dirty="0"/>
          </a:p>
        </p:txBody>
      </p:sp>
      <p:sp>
        <p:nvSpPr>
          <p:cNvPr id="148" name="Google Shape;148;p25"/>
          <p:cNvSpPr txBox="1">
            <a:spLocks noGrp="1"/>
          </p:cNvSpPr>
          <p:nvPr>
            <p:ph type="body" idx="2"/>
          </p:nvPr>
        </p:nvSpPr>
        <p:spPr>
          <a:xfrm>
            <a:off x="4832400" y="1344705"/>
            <a:ext cx="3999900" cy="32241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SELECT first_name FROM people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LIMIT 10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OFFSET 5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	“Return records 6-16”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SELECT first_name FROM people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LIMIT 1</a:t>
            </a:r>
            <a:r>
              <a:rPr lang="en" dirty="0"/>
              <a:t>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	“Return only the first one you find”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ORDER BY </a:t>
            </a:r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1"/>
          </p:nvPr>
        </p:nvSpPr>
        <p:spPr>
          <a:xfrm>
            <a:off x="311700" y="1335741"/>
            <a:ext cx="3999900" cy="32331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By default, the order of records from a SELECT is unpredictable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NOT necessarily the order it was inserted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Don’t ever assume order without ORDER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Can be a headache for unit testing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Sort the records from SELECT according to the given column ascending or descending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Comparison algorithm is determined by the column type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e.g.  integers, time w/locale, strings, etc.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Performance note </a:t>
            </a:r>
            <a:r>
              <a:rPr lang="en" sz="900" dirty="0"/>
              <a:t>(will discuss in depth later)</a:t>
            </a:r>
            <a:endParaRPr sz="9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Sorting is slow. No matter who’s doing it.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BUT sorting is often fastest in the DB than in your client for various reasons</a:t>
            </a:r>
            <a:endParaRPr dirty="0"/>
          </a:p>
        </p:txBody>
      </p:sp>
      <p:sp>
        <p:nvSpPr>
          <p:cNvPr id="155" name="Google Shape;155;p26"/>
          <p:cNvSpPr txBox="1">
            <a:spLocks noGrp="1"/>
          </p:cNvSpPr>
          <p:nvPr>
            <p:ph type="body" idx="2"/>
          </p:nvPr>
        </p:nvSpPr>
        <p:spPr>
          <a:xfrm>
            <a:off x="4832400" y="1335739"/>
            <a:ext cx="3999900" cy="32331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SELECT first_name FROM people 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  ORDER BY ssn ASC </a:t>
            </a: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SELECT first_name FROM people 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  ORDER BY ssn ASC, last_name DESC </a:t>
            </a: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D34A6-355E-4734-BB20-CFD0A4E20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Calculations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D9155-9A20-47CC-A60F-1DC750080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403229"/>
            <a:ext cx="3999900" cy="3165645"/>
          </a:xfrm>
        </p:spPr>
        <p:txBody>
          <a:bodyPr/>
          <a:lstStyle/>
          <a:p>
            <a:pPr marL="139700" indent="0">
              <a:buNone/>
            </a:pPr>
            <a:r>
              <a:rPr lang="en-US" dirty="0"/>
              <a:t>Counting</a:t>
            </a:r>
          </a:p>
          <a:p>
            <a:r>
              <a:rPr lang="en-US" dirty="0"/>
              <a:t>COUNT</a:t>
            </a:r>
          </a:p>
          <a:p>
            <a:endParaRPr lang="en-US" dirty="0"/>
          </a:p>
          <a:p>
            <a:endParaRPr lang="en-US" dirty="0"/>
          </a:p>
          <a:p>
            <a:pPr marL="139700" indent="0">
              <a:buNone/>
            </a:pPr>
            <a:r>
              <a:rPr lang="en-US" dirty="0"/>
              <a:t>SELECT COUNT(*) FROM people;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A1879D-97B1-4731-AB2A-B644895F8AA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32400" y="1454989"/>
            <a:ext cx="3999900" cy="3113886"/>
          </a:xfrm>
        </p:spPr>
        <p:txBody>
          <a:bodyPr/>
          <a:lstStyle/>
          <a:p>
            <a:pPr marL="139700" indent="0">
              <a:buNone/>
            </a:pPr>
            <a:r>
              <a:rPr lang="en-US" dirty="0"/>
              <a:t>Simple math …</a:t>
            </a:r>
          </a:p>
          <a:p>
            <a:pPr marL="139700" indent="0">
              <a:buNone/>
            </a:pPr>
            <a:endParaRPr lang="en-US" dirty="0"/>
          </a:p>
          <a:p>
            <a:r>
              <a:rPr lang="en-US" dirty="0"/>
              <a:t>SUM</a:t>
            </a:r>
          </a:p>
          <a:p>
            <a:r>
              <a:rPr lang="en-US" dirty="0"/>
              <a:t>AVG</a:t>
            </a:r>
          </a:p>
          <a:p>
            <a:endParaRPr lang="en-US" dirty="0"/>
          </a:p>
          <a:p>
            <a:endParaRPr lang="en-US" dirty="0"/>
          </a:p>
          <a:p>
            <a:pPr marL="139700" indent="0">
              <a:buNone/>
            </a:pP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SUM(rate)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employees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AVG(rate)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employees;</a:t>
            </a:r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47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Expectations for DB project</a:t>
            </a:r>
            <a:endParaRPr dirty="0"/>
          </a:p>
        </p:txBody>
      </p:sp>
      <p:sp>
        <p:nvSpPr>
          <p:cNvPr id="161" name="Google Shape;161;p27"/>
          <p:cNvSpPr txBox="1">
            <a:spLocks noGrp="1"/>
          </p:cNvSpPr>
          <p:nvPr>
            <p:ph type="body" idx="1"/>
          </p:nvPr>
        </p:nvSpPr>
        <p:spPr>
          <a:xfrm>
            <a:off x="311700" y="1429871"/>
            <a:ext cx="8520600" cy="31390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Go to course website: </a:t>
            </a:r>
            <a:endParaRPr dirty="0"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endParaRPr lang="en" sz="1100" u="sng" dirty="0">
              <a:solidFill>
                <a:schemeClr val="hlink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endParaRPr lang="en" sz="1100" u="sng" dirty="0">
              <a:solidFill>
                <a:schemeClr val="hlink"/>
              </a:solidFill>
            </a:endParaRPr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	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9D3174-33C2-42BF-A6C8-B5552A5DB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79" y="2278328"/>
            <a:ext cx="9144000" cy="73217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00BC364-F166-44E5-989B-E15FC14371B3}"/>
              </a:ext>
            </a:extLst>
          </p:cNvPr>
          <p:cNvSpPr/>
          <p:nvPr/>
        </p:nvSpPr>
        <p:spPr>
          <a:xfrm>
            <a:off x="3418114" y="2358064"/>
            <a:ext cx="1068081" cy="572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E74CBA-FBAA-4DD9-BD1E-DF2C62628C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1456" y="2271228"/>
            <a:ext cx="1047750" cy="197167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510F1F0-A8BA-42AA-ACB0-9FE920289524}"/>
              </a:ext>
            </a:extLst>
          </p:cNvPr>
          <p:cNvSpPr/>
          <p:nvPr/>
        </p:nvSpPr>
        <p:spPr>
          <a:xfrm>
            <a:off x="6043420" y="2358064"/>
            <a:ext cx="1068081" cy="572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Why Databases? Persistence &amp; Ease of Access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 dirty="0">
                <a:solidFill>
                  <a:schemeClr val="dk1"/>
                </a:solidFill>
              </a:rPr>
              <a:t>Relational databases have been the primary way of persisting </a:t>
            </a:r>
            <a:r>
              <a:rPr lang="en-US" sz="1700" dirty="0">
                <a:solidFill>
                  <a:schemeClr val="dk1"/>
                </a:solidFill>
              </a:rPr>
              <a:t>and organizing data since the early days of computing [ref: Edgar Codd 1923 – 2003]</a:t>
            </a:r>
            <a:endParaRPr sz="1700"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Ubiquitous in web stacks</a:t>
            </a:r>
            <a:endParaRPr sz="1500"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Embedded in desktop applications</a:t>
            </a:r>
            <a:endParaRPr sz="1500" dirty="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Backing for both monolithic and microservices </a:t>
            </a:r>
            <a:endParaRPr sz="1500" dirty="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 dirty="0">
                <a:solidFill>
                  <a:schemeClr val="dk1"/>
                </a:solidFill>
              </a:rPr>
              <a:t>Advantages</a:t>
            </a:r>
            <a:endParaRPr sz="1700" dirty="0">
              <a:solidFill>
                <a:schemeClr val="dk1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SQL is a very expressive language</a:t>
            </a:r>
            <a:endParaRPr sz="1500" dirty="0">
              <a:solidFill>
                <a:schemeClr val="dk1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Concurrency is a first-class citizen</a:t>
            </a:r>
            <a:endParaRPr sz="1500" dirty="0">
              <a:solidFill>
                <a:schemeClr val="dk1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US" sz="1500" dirty="0">
                <a:solidFill>
                  <a:schemeClr val="dk1"/>
                </a:solidFill>
              </a:rPr>
              <a:t>ACID compliance</a:t>
            </a:r>
            <a:endParaRPr sz="1500" dirty="0">
              <a:solidFill>
                <a:schemeClr val="dk1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Can be </a:t>
            </a:r>
            <a:r>
              <a:rPr lang="en" sz="1500" i="1" dirty="0">
                <a:solidFill>
                  <a:schemeClr val="dk1"/>
                </a:solidFill>
              </a:rPr>
              <a:t>very </a:t>
            </a:r>
            <a:r>
              <a:rPr lang="en" sz="1500" dirty="0">
                <a:solidFill>
                  <a:schemeClr val="dk1"/>
                </a:solidFill>
              </a:rPr>
              <a:t>fast</a:t>
            </a:r>
            <a:endParaRPr sz="1500" dirty="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 dirty="0">
                <a:solidFill>
                  <a:schemeClr val="dk1"/>
                </a:solidFill>
              </a:rPr>
              <a:t>Disadvantages:</a:t>
            </a:r>
            <a:endParaRPr sz="1700" dirty="0">
              <a:solidFill>
                <a:schemeClr val="dk1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They take some learning</a:t>
            </a:r>
            <a:endParaRPr sz="1500" dirty="0">
              <a:solidFill>
                <a:schemeClr val="dk1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 dirty="0">
                <a:solidFill>
                  <a:schemeClr val="dk1"/>
                </a:solidFill>
              </a:rPr>
              <a:t>Need to have pre-defined schemas. [But our dev processes support that]</a:t>
            </a:r>
            <a:endParaRPr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ACID</a:t>
            </a:r>
            <a:endParaRPr dirty="0"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275842" y="121971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Persistence storage systems are be </a:t>
            </a:r>
            <a:r>
              <a:rPr lang="en" sz="1600" i="1" dirty="0">
                <a:solidFill>
                  <a:schemeClr val="dk1"/>
                </a:solidFill>
              </a:rPr>
              <a:t>transactional</a:t>
            </a:r>
            <a:endParaRPr sz="1600" i="1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Key set of properties of transactional databases: ACID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Atomicity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Consistency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Isolation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Durability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Atomicity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Every transaction cannot be divided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Aborted transactions simply don’t happen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If one part of the transaction fails, entire transaction fails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Consistency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Every transaction will keep the database in a valid state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No transaction should “corrupt” the database 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Every constraint imposed on the system is always respected</a:t>
            </a:r>
            <a:endParaRPr sz="2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AC</a:t>
            </a:r>
            <a:r>
              <a:rPr lang="en-US" sz="4800" dirty="0"/>
              <a:t>ID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213088" y="1376593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2100" dirty="0">
                <a:solidFill>
                  <a:schemeClr val="dk1"/>
                </a:solidFill>
              </a:rPr>
              <a:t>Isolation</a:t>
            </a:r>
            <a:endParaRPr sz="21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700" dirty="0">
                <a:solidFill>
                  <a:schemeClr val="dk1"/>
                </a:solidFill>
              </a:rPr>
              <a:t>Transactions should not collide with one another</a:t>
            </a:r>
            <a:endParaRPr sz="17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700" dirty="0">
                <a:solidFill>
                  <a:schemeClr val="dk1"/>
                </a:solidFill>
              </a:rPr>
              <a:t>Every transaction executed in parallel should result in a system state that would have been the same if executed sequentially</a:t>
            </a:r>
            <a:endParaRPr sz="17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2100" dirty="0">
                <a:solidFill>
                  <a:schemeClr val="dk1"/>
                </a:solidFill>
              </a:rPr>
              <a:t>Durability</a:t>
            </a:r>
            <a:endParaRPr sz="21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700" dirty="0">
                <a:solidFill>
                  <a:schemeClr val="dk1"/>
                </a:solidFill>
              </a:rPr>
              <a:t>When a transaction is committed, the data should persist</a:t>
            </a:r>
            <a:endParaRPr sz="17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700" dirty="0">
                <a:solidFill>
                  <a:schemeClr val="dk1"/>
                </a:solidFill>
              </a:rPr>
              <a:t>Protection against power loss, crashes, etc.</a:t>
            </a:r>
            <a:endParaRPr sz="17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700" dirty="0">
                <a:solidFill>
                  <a:schemeClr val="dk1"/>
                </a:solidFill>
              </a:rPr>
              <a:t>e.g. Everything must be committed to disk after a transaction (non-volatile memory)</a:t>
            </a:r>
            <a:endParaRPr sz="1700" dirty="0">
              <a:solidFill>
                <a:schemeClr val="dk1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 dirty="0">
                <a:solidFill>
                  <a:schemeClr val="dk1"/>
                </a:solidFill>
              </a:rPr>
              <a:t>Is this a valid question: Are flat CSV files ACID-compliant?</a:t>
            </a:r>
            <a:endParaRPr sz="2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1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Postgres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465729"/>
            <a:ext cx="8520600" cy="31031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1800" dirty="0">
                <a:solidFill>
                  <a:schemeClr val="dk1"/>
                </a:solidFill>
              </a:rPr>
              <a:t>Top 4 DBMS’s in the world: Oracle, MS SQL Server, MySQL, PostgreSQL. (Honorable mention: SQLite)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dirty="0">
                <a:solidFill>
                  <a:schemeClr val="dk1"/>
                </a:solidFill>
              </a:rPr>
              <a:t>Supports HUGE databases - millions of rows. Scales well.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1800" dirty="0">
                <a:solidFill>
                  <a:schemeClr val="dk1"/>
                </a:solidFill>
              </a:rPr>
              <a:t>FAST. </a:t>
            </a:r>
            <a:r>
              <a:rPr lang="en" sz="1400" dirty="0">
                <a:solidFill>
                  <a:schemeClr val="dk1"/>
                </a:solidFill>
              </a:rPr>
              <a:t>And tells you why it’s not fast when it’s not.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dirty="0">
                <a:solidFill>
                  <a:schemeClr val="dk1"/>
                </a:solidFill>
              </a:rPr>
              <a:t>Supports many different persistence models: relational and non-relational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dirty="0">
                <a:solidFill>
                  <a:schemeClr val="dk1"/>
                </a:solidFill>
              </a:rPr>
              <a:t>Why did we choose it this for class?</a:t>
            </a:r>
            <a:endParaRPr sz="18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It’s a real, industrial-strength system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It was used last year </a:t>
            </a:r>
            <a:r>
              <a:rPr lang="en" sz="1600" dirty="0">
                <a:solidFill>
                  <a:schemeClr val="dk1"/>
                </a:solidFill>
                <a:sym typeface="Wingdings" panose="05000000000000000000" pitchFamily="2" charset="2"/>
              </a:rPr>
              <a:t>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Good documentation (Same as other ‘at scale’ SQL systems, SQL Server, MySQL, …)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Terminology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407970"/>
            <a:ext cx="8520600" cy="32187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Field</a:t>
            </a:r>
            <a:r>
              <a:rPr lang="en" sz="2000" dirty="0">
                <a:solidFill>
                  <a:schemeClr val="dk1"/>
                </a:solidFill>
              </a:rPr>
              <a:t>: the “smallest” item of stored data, akin to a “cell” in a spreadsheet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Record</a:t>
            </a:r>
            <a:r>
              <a:rPr lang="en" sz="2000" dirty="0">
                <a:solidFill>
                  <a:schemeClr val="dk1"/>
                </a:solidFill>
              </a:rPr>
              <a:t>, or Row: group of related fields and associated values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Columns</a:t>
            </a:r>
            <a:r>
              <a:rPr lang="en" sz="2000" dirty="0">
                <a:solidFill>
                  <a:schemeClr val="dk1"/>
                </a:solidFill>
              </a:rPr>
              <a:t>:  the fields of all records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Primary Key</a:t>
            </a:r>
            <a:r>
              <a:rPr lang="en" sz="2000" dirty="0">
                <a:solidFill>
                  <a:schemeClr val="dk1"/>
                </a:solidFill>
              </a:rPr>
              <a:t>: a column where the field is a unique identifier for a row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Table</a:t>
            </a:r>
            <a:r>
              <a:rPr lang="en" sz="2000" dirty="0">
                <a:solidFill>
                  <a:schemeClr val="dk1"/>
                </a:solidFill>
              </a:rPr>
              <a:t>: collection of records that are frequently categorized for given purpose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Database</a:t>
            </a:r>
            <a:r>
              <a:rPr lang="en" sz="2000" dirty="0">
                <a:solidFill>
                  <a:schemeClr val="dk1"/>
                </a:solidFill>
              </a:rPr>
              <a:t>: a collection of related tables, </a:t>
            </a:r>
            <a:r>
              <a:rPr lang="en" sz="1600" dirty="0">
                <a:solidFill>
                  <a:schemeClr val="dk1"/>
                </a:solidFill>
              </a:rPr>
              <a:t>and other things like indexes, stored procedures, triggers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Schema</a:t>
            </a:r>
            <a:r>
              <a:rPr lang="en" sz="2000" dirty="0">
                <a:solidFill>
                  <a:schemeClr val="dk1"/>
                </a:solidFill>
              </a:rPr>
              <a:t>: detailed specification of a database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</a:rPr>
              <a:t>Database Management System (DBMS)</a:t>
            </a:r>
            <a:r>
              <a:rPr lang="en" sz="2000" dirty="0">
                <a:solidFill>
                  <a:schemeClr val="dk1"/>
                </a:solidFill>
              </a:rPr>
              <a:t>: a system providing control over definition, access and manipulation of the information stored in the database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Terminology</a:t>
            </a:r>
            <a:endParaRPr dirty="0"/>
          </a:p>
        </p:txBody>
      </p:sp>
      <p:graphicFrame>
        <p:nvGraphicFramePr>
          <p:cNvPr id="91" name="Google Shape;91;p19"/>
          <p:cNvGraphicFramePr/>
          <p:nvPr>
            <p:extLst>
              <p:ext uri="{D42A27DB-BD31-4B8C-83A1-F6EECF244321}">
                <p14:modId xmlns:p14="http://schemas.microsoft.com/office/powerpoint/2010/main" val="1901048057"/>
              </p:ext>
            </p:extLst>
          </p:nvPr>
        </p:nvGraphicFramePr>
        <p:xfrm>
          <a:off x="827275" y="1468150"/>
          <a:ext cx="7239000" cy="1165770"/>
        </p:xfrm>
        <a:graphic>
          <a:graphicData uri="http://schemas.openxmlformats.org/drawingml/2006/table">
            <a:tbl>
              <a:tblPr>
                <a:noFill/>
                <a:tableStyleId>{ED0D17FA-3231-45BC-9EFB-BF00DEA408D2}</a:tableStyleId>
              </a:tblPr>
              <a:tblGrid>
                <a:gridCol w="67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id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</a:rPr>
                        <a:t>first_name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1"/>
                          </a:solidFill>
                        </a:rPr>
                        <a:t>last_name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1"/>
                          </a:solidFill>
                        </a:rPr>
                        <a:t>ssn</a:t>
                      </a:r>
                      <a:endParaRPr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John</a:t>
                      </a: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Doe</a:t>
                      </a: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123-45-6789</a:t>
                      </a: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Larry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King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000-00-0001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" name="Google Shape;92;p19"/>
          <p:cNvSpPr/>
          <p:nvPr/>
        </p:nvSpPr>
        <p:spPr>
          <a:xfrm>
            <a:off x="1506000" y="1846075"/>
            <a:ext cx="2940900" cy="4107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9"/>
          <p:cNvSpPr txBox="1"/>
          <p:nvPr/>
        </p:nvSpPr>
        <p:spPr>
          <a:xfrm>
            <a:off x="1610700" y="958495"/>
            <a:ext cx="768136" cy="4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FF0000"/>
                </a:solidFill>
              </a:rPr>
              <a:t>Field</a:t>
            </a:r>
            <a:endParaRPr b="1" dirty="0">
              <a:solidFill>
                <a:srgbClr val="FF0000"/>
              </a:solidFill>
            </a:endParaRPr>
          </a:p>
        </p:txBody>
      </p:sp>
      <p:cxnSp>
        <p:nvCxnSpPr>
          <p:cNvPr id="94" name="Google Shape;94;p19"/>
          <p:cNvCxnSpPr/>
          <p:nvPr/>
        </p:nvCxnSpPr>
        <p:spPr>
          <a:xfrm>
            <a:off x="2016100" y="1354200"/>
            <a:ext cx="443400" cy="4797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5" name="Google Shape;95;p19"/>
          <p:cNvSpPr/>
          <p:nvPr/>
        </p:nvSpPr>
        <p:spPr>
          <a:xfrm>
            <a:off x="6286775" y="1468213"/>
            <a:ext cx="1809900" cy="11847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9"/>
          <p:cNvSpPr txBox="1"/>
          <p:nvPr/>
        </p:nvSpPr>
        <p:spPr>
          <a:xfrm>
            <a:off x="5047974" y="680125"/>
            <a:ext cx="1910025" cy="4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FF0000"/>
                </a:solidFill>
              </a:rPr>
              <a:t>Column, Attribute</a:t>
            </a:r>
            <a:endParaRPr b="1" dirty="0">
              <a:solidFill>
                <a:srgbClr val="FF0000"/>
              </a:solidFill>
            </a:endParaRPr>
          </a:p>
        </p:txBody>
      </p:sp>
      <p:cxnSp>
        <p:nvCxnSpPr>
          <p:cNvPr id="97" name="Google Shape;97;p19"/>
          <p:cNvCxnSpPr/>
          <p:nvPr/>
        </p:nvCxnSpPr>
        <p:spPr>
          <a:xfrm>
            <a:off x="6514600" y="1003100"/>
            <a:ext cx="443400" cy="4797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" name="Google Shape;98;p19"/>
          <p:cNvSpPr txBox="1"/>
          <p:nvPr/>
        </p:nvSpPr>
        <p:spPr>
          <a:xfrm>
            <a:off x="55214" y="799100"/>
            <a:ext cx="1299000" cy="4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FF0000"/>
                </a:solidFill>
              </a:rPr>
              <a:t>Primary Key</a:t>
            </a:r>
            <a:endParaRPr b="1" dirty="0">
              <a:solidFill>
                <a:srgbClr val="FF0000"/>
              </a:solidFill>
            </a:endParaRPr>
          </a:p>
        </p:txBody>
      </p:sp>
      <p:cxnSp>
        <p:nvCxnSpPr>
          <p:cNvPr id="99" name="Google Shape;99;p19"/>
          <p:cNvCxnSpPr/>
          <p:nvPr/>
        </p:nvCxnSpPr>
        <p:spPr>
          <a:xfrm>
            <a:off x="552600" y="1184150"/>
            <a:ext cx="498600" cy="468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0" name="Google Shape;100;p19"/>
          <p:cNvSpPr/>
          <p:nvPr/>
        </p:nvSpPr>
        <p:spPr>
          <a:xfrm>
            <a:off x="1051200" y="1549100"/>
            <a:ext cx="242400" cy="2544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9"/>
          <p:cNvSpPr txBox="1"/>
          <p:nvPr/>
        </p:nvSpPr>
        <p:spPr>
          <a:xfrm>
            <a:off x="910825" y="3480725"/>
            <a:ext cx="1372500" cy="4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</a:rPr>
              <a:t>Row, Record</a:t>
            </a:r>
            <a:endParaRPr b="1">
              <a:solidFill>
                <a:srgbClr val="FF0000"/>
              </a:solidFill>
            </a:endParaRPr>
          </a:p>
        </p:txBody>
      </p:sp>
      <p:cxnSp>
        <p:nvCxnSpPr>
          <p:cNvPr id="102" name="Google Shape;102;p19"/>
          <p:cNvCxnSpPr/>
          <p:nvPr/>
        </p:nvCxnSpPr>
        <p:spPr>
          <a:xfrm rot="10800000">
            <a:off x="704800" y="2256750"/>
            <a:ext cx="5700" cy="4152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3" name="Google Shape;103;p19"/>
          <p:cNvCxnSpPr/>
          <p:nvPr/>
        </p:nvCxnSpPr>
        <p:spPr>
          <a:xfrm rot="10800000">
            <a:off x="707625" y="2735575"/>
            <a:ext cx="768600" cy="7689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" name="Google Shape;104;p19"/>
          <p:cNvCxnSpPr/>
          <p:nvPr/>
        </p:nvCxnSpPr>
        <p:spPr>
          <a:xfrm>
            <a:off x="595825" y="2256775"/>
            <a:ext cx="217800" cy="15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Google Shape;105;p19"/>
          <p:cNvCxnSpPr/>
          <p:nvPr/>
        </p:nvCxnSpPr>
        <p:spPr>
          <a:xfrm>
            <a:off x="595814" y="2652977"/>
            <a:ext cx="217800" cy="15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311700" y="1586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More database terminology you will encounter...</a:t>
            </a:r>
            <a:endParaRPr dirty="0"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359214" y="1282075"/>
            <a:ext cx="2585692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Query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Client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Index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Transactions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Commit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Foreign keys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Primary keys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Inner Join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B-Trees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Hash tables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Sequences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Constraints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Stored procedures</a:t>
            </a:r>
            <a:endParaRPr sz="1600" dirty="0">
              <a:solidFill>
                <a:schemeClr val="dk1"/>
              </a:solidFill>
            </a:endParaRPr>
          </a:p>
        </p:txBody>
      </p:sp>
      <p:sp>
        <p:nvSpPr>
          <p:cNvPr id="112" name="Google Shape;112;p20"/>
          <p:cNvSpPr txBox="1"/>
          <p:nvPr/>
        </p:nvSpPr>
        <p:spPr>
          <a:xfrm>
            <a:off x="3011245" y="1349419"/>
            <a:ext cx="2649966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Outer join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Grouping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Aggregate functions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Views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Triggers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Constraints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600" dirty="0">
              <a:solidFill>
                <a:schemeClr val="dk1"/>
              </a:solidFill>
            </a:endParaRPr>
          </a:p>
        </p:txBody>
      </p:sp>
      <p:sp>
        <p:nvSpPr>
          <p:cNvPr id="2" name="Google Shape;112;p20">
            <a:extLst>
              <a:ext uri="{FF2B5EF4-FFF2-40B4-BE49-F238E27FC236}">
                <a16:creationId xmlns:a16="http://schemas.microsoft.com/office/drawing/2014/main" id="{EF683FA7-CD3B-4B4A-90AA-46E4824438BD}"/>
              </a:ext>
            </a:extLst>
          </p:cNvPr>
          <p:cNvSpPr txBox="1"/>
          <p:nvPr/>
        </p:nvSpPr>
        <p:spPr>
          <a:xfrm>
            <a:off x="5893153" y="1461478"/>
            <a:ext cx="2976798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Uniqueness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Distributions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Journaling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Parse trees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Logical query plan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Triggers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 dirty="0">
                <a:solidFill>
                  <a:schemeClr val="dk1"/>
                </a:solidFill>
              </a:rPr>
              <a:t>Partition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0F605-DDE3-6A57-3E4E-4061541D7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 Concepts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A9904-4887-5DCC-FC2A-91280EBAA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16953"/>
            <a:ext cx="8520600" cy="3051922"/>
          </a:xfrm>
        </p:spPr>
        <p:txBody>
          <a:bodyPr/>
          <a:lstStyle/>
          <a:p>
            <a:r>
              <a:rPr lang="en-US" dirty="0"/>
              <a:t>Normalization</a:t>
            </a:r>
          </a:p>
          <a:p>
            <a:pPr lvl="1"/>
            <a:r>
              <a:rPr lang="en-US" dirty="0"/>
              <a:t>Creating a well designed set of connected tables</a:t>
            </a:r>
          </a:p>
          <a:p>
            <a:pPr marL="596900" lvl="1" indent="0">
              <a:buNone/>
            </a:pPr>
            <a:endParaRPr lang="en-US" dirty="0"/>
          </a:p>
          <a:p>
            <a:r>
              <a:rPr lang="en-US" dirty="0"/>
              <a:t>ETL</a:t>
            </a:r>
          </a:p>
          <a:p>
            <a:pPr lvl="1"/>
            <a:r>
              <a:rPr lang="en-US" dirty="0"/>
              <a:t>Extract</a:t>
            </a:r>
          </a:p>
          <a:p>
            <a:pPr lvl="1"/>
            <a:r>
              <a:rPr lang="en-US" dirty="0"/>
              <a:t>Transform</a:t>
            </a:r>
          </a:p>
          <a:p>
            <a:pPr lvl="1"/>
            <a:r>
              <a:rPr lang="en-US" dirty="0"/>
              <a:t>Load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/>
              <a:t>More of both of these later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736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1337</Words>
  <Application>Microsoft Office PowerPoint</Application>
  <PresentationFormat>On-screen Show (16:9)</PresentationFormat>
  <Paragraphs>239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Roboto Mono Medium</vt:lpstr>
      <vt:lpstr>Calibri Light</vt:lpstr>
      <vt:lpstr>Consolas</vt:lpstr>
      <vt:lpstr>Wingdings</vt:lpstr>
      <vt:lpstr>Courier New</vt:lpstr>
      <vt:lpstr>Calibri</vt:lpstr>
      <vt:lpstr>Retrospect</vt:lpstr>
      <vt:lpstr>Intro to Relational Databases</vt:lpstr>
      <vt:lpstr>Why Databases? Persistence &amp; Ease of Access</vt:lpstr>
      <vt:lpstr>ACID</vt:lpstr>
      <vt:lpstr>ACID </vt:lpstr>
      <vt:lpstr>About Postgres</vt:lpstr>
      <vt:lpstr>Database Terminology</vt:lpstr>
      <vt:lpstr>Terminology</vt:lpstr>
      <vt:lpstr>More database terminology you will encounter...</vt:lpstr>
      <vt:lpstr>DB Concepts</vt:lpstr>
      <vt:lpstr>Column Types in Postgres</vt:lpstr>
      <vt:lpstr>Useful commands in psql</vt:lpstr>
      <vt:lpstr>CREATE, DROP</vt:lpstr>
      <vt:lpstr>INSERT</vt:lpstr>
      <vt:lpstr>SELECT and WHERE</vt:lpstr>
      <vt:lpstr>LIMIT &amp; OFFSET</vt:lpstr>
      <vt:lpstr>ORDER BY </vt:lpstr>
      <vt:lpstr>Calculations …</vt:lpstr>
      <vt:lpstr>Expectations for DB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Relational Databases</dc:title>
  <cp:lastModifiedBy>Christopher Wake</cp:lastModifiedBy>
  <cp:revision>22</cp:revision>
  <dcterms:modified xsi:type="dcterms:W3CDTF">2025-08-27T13:26:31Z</dcterms:modified>
</cp:coreProperties>
</file>