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0" r:id="rId1"/>
  </p:sldMasterIdLst>
  <p:notesMasterIdLst>
    <p:notesMasterId r:id="rId20"/>
  </p:notesMasterIdLst>
  <p:sldIdLst>
    <p:sldId id="256" r:id="rId2"/>
    <p:sldId id="257" r:id="rId3"/>
    <p:sldId id="271" r:id="rId4"/>
    <p:sldId id="270" r:id="rId5"/>
    <p:sldId id="258" r:id="rId6"/>
    <p:sldId id="272" r:id="rId7"/>
    <p:sldId id="259" r:id="rId8"/>
    <p:sldId id="274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48312"/>
    <a:srgbClr val="BF9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E23B073-D519-4B0F-BB70-FD2ADE699E0E}" v="3" dt="2024-01-23T16:21:02.540"/>
  </p1510:revLst>
</p1510:revInfo>
</file>

<file path=ppt/tableStyles.xml><?xml version="1.0" encoding="utf-8"?>
<a:tblStyleLst xmlns:a="http://schemas.openxmlformats.org/drawingml/2006/main" def="{64F91C94-2183-4B2C-912E-7094C6ED03A8}">
  <a:tblStyle styleId="{64F91C94-2183-4B2C-912E-7094C6ED03A8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1" d="100"/>
          <a:sy n="101" d="100"/>
        </p:scale>
        <p:origin x="310" y="4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microsoft.com/office/2015/10/relationships/revisionInfo" Target="revisionInfo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l Rabb" userId="3edf06299a4717ec" providerId="LiveId" clId="{6E23B073-D519-4B0F-BB70-FD2ADE699E0E}"/>
    <pc:docChg chg="custSel addSld delSld modSld">
      <pc:chgData name="Kal Rabb" userId="3edf06299a4717ec" providerId="LiveId" clId="{6E23B073-D519-4B0F-BB70-FD2ADE699E0E}" dt="2024-01-23T16:21:39.891" v="195" actId="20577"/>
      <pc:docMkLst>
        <pc:docMk/>
      </pc:docMkLst>
      <pc:sldChg chg="new del">
        <pc:chgData name="Kal Rabb" userId="3edf06299a4717ec" providerId="LiveId" clId="{6E23B073-D519-4B0F-BB70-FD2ADE699E0E}" dt="2024-01-23T16:18:21.460" v="116" actId="47"/>
        <pc:sldMkLst>
          <pc:docMk/>
          <pc:sldMk cId="4140252694" sldId="273"/>
        </pc:sldMkLst>
      </pc:sldChg>
      <pc:sldChg chg="addSp delSp modSp add mod">
        <pc:chgData name="Kal Rabb" userId="3edf06299a4717ec" providerId="LiveId" clId="{6E23B073-D519-4B0F-BB70-FD2ADE699E0E}" dt="2024-01-23T16:21:39.891" v="195" actId="20577"/>
        <pc:sldMkLst>
          <pc:docMk/>
          <pc:sldMk cId="2804812470" sldId="274"/>
        </pc:sldMkLst>
        <pc:spChg chg="add mod">
          <ac:chgData name="Kal Rabb" userId="3edf06299a4717ec" providerId="LiveId" clId="{6E23B073-D519-4B0F-BB70-FD2ADE699E0E}" dt="2024-01-23T16:21:39.891" v="195" actId="20577"/>
          <ac:spMkLst>
            <pc:docMk/>
            <pc:sldMk cId="2804812470" sldId="274"/>
            <ac:spMk id="6" creationId="{4AB54BE6-1268-592A-97AF-28B23E61BC75}"/>
          </ac:spMkLst>
        </pc:spChg>
        <pc:spChg chg="mod">
          <ac:chgData name="Kal Rabb" userId="3edf06299a4717ec" providerId="LiveId" clId="{6E23B073-D519-4B0F-BB70-FD2ADE699E0E}" dt="2024-01-23T16:16:22.177" v="17" actId="20577"/>
          <ac:spMkLst>
            <pc:docMk/>
            <pc:sldMk cId="2804812470" sldId="274"/>
            <ac:spMk id="84" creationId="{00000000-0000-0000-0000-000000000000}"/>
          </ac:spMkLst>
        </pc:spChg>
        <pc:spChg chg="del mod">
          <ac:chgData name="Kal Rabb" userId="3edf06299a4717ec" providerId="LiveId" clId="{6E23B073-D519-4B0F-BB70-FD2ADE699E0E}" dt="2024-01-23T16:16:39.029" v="33" actId="478"/>
          <ac:spMkLst>
            <pc:docMk/>
            <pc:sldMk cId="2804812470" sldId="274"/>
            <ac:spMk id="85" creationId="{00000000-0000-0000-0000-000000000000}"/>
          </ac:spMkLst>
        </pc:spChg>
        <pc:spChg chg="del">
          <ac:chgData name="Kal Rabb" userId="3edf06299a4717ec" providerId="LiveId" clId="{6E23B073-D519-4B0F-BB70-FD2ADE699E0E}" dt="2024-01-23T16:17:08.017" v="47" actId="478"/>
          <ac:spMkLst>
            <pc:docMk/>
            <pc:sldMk cId="2804812470" sldId="274"/>
            <ac:spMk id="88" creationId="{00000000-0000-0000-0000-000000000000}"/>
          </ac:spMkLst>
        </pc:spChg>
        <pc:spChg chg="mod">
          <ac:chgData name="Kal Rabb" userId="3edf06299a4717ec" providerId="LiveId" clId="{6E23B073-D519-4B0F-BB70-FD2ADE699E0E}" dt="2024-01-23T16:17:45.262" v="96" actId="20577"/>
          <ac:spMkLst>
            <pc:docMk/>
            <pc:sldMk cId="2804812470" sldId="274"/>
            <ac:spMk id="92" creationId="{00000000-0000-0000-0000-000000000000}"/>
          </ac:spMkLst>
        </pc:spChg>
        <pc:spChg chg="mod">
          <ac:chgData name="Kal Rabb" userId="3edf06299a4717ec" providerId="LiveId" clId="{6E23B073-D519-4B0F-BB70-FD2ADE699E0E}" dt="2024-01-23T16:17:25.808" v="64" actId="20577"/>
          <ac:spMkLst>
            <pc:docMk/>
            <pc:sldMk cId="2804812470" sldId="274"/>
            <ac:spMk id="93" creationId="{00000000-0000-0000-0000-000000000000}"/>
          </ac:spMkLst>
        </pc:spChg>
        <pc:graphicFrameChg chg="mod modGraphic">
          <ac:chgData name="Kal Rabb" userId="3edf06299a4717ec" providerId="LiveId" clId="{6E23B073-D519-4B0F-BB70-FD2ADE699E0E}" dt="2024-01-23T16:18:52.476" v="118" actId="20577"/>
          <ac:graphicFrameMkLst>
            <pc:docMk/>
            <pc:sldMk cId="2804812470" sldId="274"/>
            <ac:graphicFrameMk id="86" creationId="{00000000-0000-0000-0000-000000000000}"/>
          </ac:graphicFrameMkLst>
        </pc:graphicFrameChg>
        <pc:graphicFrameChg chg="mod modGraphic">
          <ac:chgData name="Kal Rabb" userId="3edf06299a4717ec" providerId="LiveId" clId="{6E23B073-D519-4B0F-BB70-FD2ADE699E0E}" dt="2024-01-23T16:17:33.970" v="78" actId="20577"/>
          <ac:graphicFrameMkLst>
            <pc:docMk/>
            <pc:sldMk cId="2804812470" sldId="274"/>
            <ac:graphicFrameMk id="87" creationId="{00000000-0000-0000-0000-000000000000}"/>
          </ac:graphicFrameMkLst>
        </pc:graphicFrameChg>
        <pc:cxnChg chg="add mod">
          <ac:chgData name="Kal Rabb" userId="3edf06299a4717ec" providerId="LiveId" clId="{6E23B073-D519-4B0F-BB70-FD2ADE699E0E}" dt="2024-01-23T16:20:38.550" v="151" actId="1035"/>
          <ac:cxnSpMkLst>
            <pc:docMk/>
            <pc:sldMk cId="2804812470" sldId="274"/>
            <ac:cxnSpMk id="3" creationId="{B653CA9A-DFBA-A99B-E811-DB25EC284104}"/>
          </ac:cxnSpMkLst>
        </pc:cxnChg>
        <pc:cxnChg chg="add mod">
          <ac:chgData name="Kal Rabb" userId="3edf06299a4717ec" providerId="LiveId" clId="{6E23B073-D519-4B0F-BB70-FD2ADE699E0E}" dt="2024-01-23T16:20:49.524" v="155" actId="1076"/>
          <ac:cxnSpMkLst>
            <pc:docMk/>
            <pc:sldMk cId="2804812470" sldId="274"/>
            <ac:cxnSpMk id="4" creationId="{9690099F-F2F0-FEFC-5430-4A6B8766F1D5}"/>
          </ac:cxnSpMkLst>
        </pc:cxnChg>
        <pc:cxnChg chg="add mod">
          <ac:chgData name="Kal Rabb" userId="3edf06299a4717ec" providerId="LiveId" clId="{6E23B073-D519-4B0F-BB70-FD2ADE699E0E}" dt="2024-01-23T16:20:46.673" v="154" actId="1076"/>
          <ac:cxnSpMkLst>
            <pc:docMk/>
            <pc:sldMk cId="2804812470" sldId="274"/>
            <ac:cxnSpMk id="5" creationId="{EB232B91-59CB-5DCB-4E55-3D0BF5F742DD}"/>
          </ac:cxnSpMkLst>
        </pc:cxnChg>
        <pc:cxnChg chg="add mod">
          <ac:chgData name="Kal Rabb" userId="3edf06299a4717ec" providerId="LiveId" clId="{6E23B073-D519-4B0F-BB70-FD2ADE699E0E}" dt="2024-01-23T16:21:19.447" v="178" actId="1076"/>
          <ac:cxnSpMkLst>
            <pc:docMk/>
            <pc:sldMk cId="2804812470" sldId="274"/>
            <ac:cxnSpMk id="8" creationId="{B1BC2B17-BFD0-5770-FF56-9351B1E8812C}"/>
          </ac:cxnSpMkLst>
        </pc:cxnChg>
        <pc:cxnChg chg="del">
          <ac:chgData name="Kal Rabb" userId="3edf06299a4717ec" providerId="LiveId" clId="{6E23B073-D519-4B0F-BB70-FD2ADE699E0E}" dt="2024-01-23T16:17:09.323" v="48" actId="478"/>
          <ac:cxnSpMkLst>
            <pc:docMk/>
            <pc:sldMk cId="2804812470" sldId="274"/>
            <ac:cxnSpMk id="89" creationId="{00000000-0000-0000-0000-000000000000}"/>
          </ac:cxnSpMkLst>
        </pc:cxnChg>
        <pc:cxnChg chg="del">
          <ac:chgData name="Kal Rabb" userId="3edf06299a4717ec" providerId="LiveId" clId="{6E23B073-D519-4B0F-BB70-FD2ADE699E0E}" dt="2024-01-23T16:17:10.112" v="49" actId="478"/>
          <ac:cxnSpMkLst>
            <pc:docMk/>
            <pc:sldMk cId="2804812470" sldId="274"/>
            <ac:cxnSpMk id="90" creationId="{00000000-0000-0000-0000-000000000000}"/>
          </ac:cxnSpMkLst>
        </pc:cxnChg>
        <pc:cxnChg chg="del">
          <ac:chgData name="Kal Rabb" userId="3edf06299a4717ec" providerId="LiveId" clId="{6E23B073-D519-4B0F-BB70-FD2ADE699E0E}" dt="2024-01-23T16:17:11.902" v="50" actId="478"/>
          <ac:cxnSpMkLst>
            <pc:docMk/>
            <pc:sldMk cId="2804812470" sldId="274"/>
            <ac:cxnSpMk id="91" creationId="{00000000-0000-0000-0000-000000000000}"/>
          </ac:cxnSpMkLst>
        </pc:cxnChg>
      </pc:sldChg>
    </pc:docChg>
  </pc:docChgLst>
  <pc:docChgLst>
    <pc:chgData name="Kal Rabb" userId="3edf06299a4717ec" providerId="LiveId" clId="{7E87A87D-EB09-4F77-A01B-A11A6C2401CC}"/>
    <pc:docChg chg="undo custSel addSld modSld">
      <pc:chgData name="Kal Rabb" userId="3edf06299a4717ec" providerId="LiveId" clId="{7E87A87D-EB09-4F77-A01B-A11A6C2401CC}" dt="2020-08-25T23:48:18.211" v="1045" actId="20577"/>
      <pc:docMkLst>
        <pc:docMk/>
      </pc:docMkLst>
      <pc:sldChg chg="modSp modNotes">
        <pc:chgData name="Kal Rabb" userId="3edf06299a4717ec" providerId="LiveId" clId="{7E87A87D-EB09-4F77-A01B-A11A6C2401CC}" dt="2020-08-14T16:38:11.209" v="0"/>
        <pc:sldMkLst>
          <pc:docMk/>
          <pc:sldMk cId="0" sldId="256"/>
        </pc:sldMkLst>
        <pc:spChg chg="mod">
          <ac:chgData name="Kal Rabb" userId="3edf06299a4717ec" providerId="LiveId" clId="{7E87A87D-EB09-4F77-A01B-A11A6C2401CC}" dt="2020-08-14T16:38:11.209" v="0"/>
          <ac:spMkLst>
            <pc:docMk/>
            <pc:sldMk cId="0" sldId="256"/>
            <ac:spMk id="54" creationId="{00000000-0000-0000-0000-000000000000}"/>
          </ac:spMkLst>
        </pc:spChg>
        <pc:spChg chg="mod">
          <ac:chgData name="Kal Rabb" userId="3edf06299a4717ec" providerId="LiveId" clId="{7E87A87D-EB09-4F77-A01B-A11A6C2401CC}" dt="2020-08-14T16:38:11.209" v="0"/>
          <ac:spMkLst>
            <pc:docMk/>
            <pc:sldMk cId="0" sldId="256"/>
            <ac:spMk id="55" creationId="{00000000-0000-0000-0000-000000000000}"/>
          </ac:spMkLst>
        </pc:spChg>
      </pc:sldChg>
      <pc:sldChg chg="addSp delSp modSp mod modAnim modNotes">
        <pc:chgData name="Kal Rabb" userId="3edf06299a4717ec" providerId="LiveId" clId="{7E87A87D-EB09-4F77-A01B-A11A6C2401CC}" dt="2020-08-14T19:57:46.207" v="705" actId="14100"/>
        <pc:sldMkLst>
          <pc:docMk/>
          <pc:sldMk cId="0" sldId="257"/>
        </pc:sldMkLst>
        <pc:spChg chg="mod">
          <ac:chgData name="Kal Rabb" userId="3edf06299a4717ec" providerId="LiveId" clId="{7E87A87D-EB09-4F77-A01B-A11A6C2401CC}" dt="2020-08-14T16:38:11.209" v="0"/>
          <ac:spMkLst>
            <pc:docMk/>
            <pc:sldMk cId="0" sldId="257"/>
            <ac:spMk id="60" creationId="{00000000-0000-0000-0000-000000000000}"/>
          </ac:spMkLst>
        </pc:spChg>
        <pc:spChg chg="mod">
          <ac:chgData name="Kal Rabb" userId="3edf06299a4717ec" providerId="LiveId" clId="{7E87A87D-EB09-4F77-A01B-A11A6C2401CC}" dt="2020-08-14T19:56:38.073" v="695" actId="5793"/>
          <ac:spMkLst>
            <pc:docMk/>
            <pc:sldMk cId="0" sldId="257"/>
            <ac:spMk id="61" creationId="{00000000-0000-0000-0000-000000000000}"/>
          </ac:spMkLst>
        </pc:spChg>
        <pc:graphicFrameChg chg="add mod modGraphic">
          <ac:chgData name="Kal Rabb" userId="3edf06299a4717ec" providerId="LiveId" clId="{7E87A87D-EB09-4F77-A01B-A11A6C2401CC}" dt="2020-08-14T19:55:20.815" v="679" actId="1076"/>
          <ac:graphicFrameMkLst>
            <pc:docMk/>
            <pc:sldMk cId="0" sldId="257"/>
            <ac:graphicFrameMk id="2" creationId="{DC1E5671-EF9F-4260-9D0D-B0049E232375}"/>
          </ac:graphicFrameMkLst>
        </pc:graphicFrameChg>
        <pc:graphicFrameChg chg="add mod modGraphic">
          <ac:chgData name="Kal Rabb" userId="3edf06299a4717ec" providerId="LiveId" clId="{7E87A87D-EB09-4F77-A01B-A11A6C2401CC}" dt="2020-08-14T19:55:08.936" v="676" actId="1076"/>
          <ac:graphicFrameMkLst>
            <pc:docMk/>
            <pc:sldMk cId="0" sldId="257"/>
            <ac:graphicFrameMk id="3" creationId="{C7F8E50C-78F6-44E5-B78A-E77E60F53322}"/>
          </ac:graphicFrameMkLst>
        </pc:graphicFrameChg>
        <pc:cxnChg chg="add del mod">
          <ac:chgData name="Kal Rabb" userId="3edf06299a4717ec" providerId="LiveId" clId="{7E87A87D-EB09-4F77-A01B-A11A6C2401CC}" dt="2020-08-14T19:55:45.208" v="684" actId="478"/>
          <ac:cxnSpMkLst>
            <pc:docMk/>
            <pc:sldMk cId="0" sldId="257"/>
            <ac:cxnSpMk id="6" creationId="{C8A10B0A-64BD-4512-A784-01ED7F54476D}"/>
          </ac:cxnSpMkLst>
        </pc:cxnChg>
        <pc:cxnChg chg="add mod">
          <ac:chgData name="Kal Rabb" userId="3edf06299a4717ec" providerId="LiveId" clId="{7E87A87D-EB09-4F77-A01B-A11A6C2401CC}" dt="2020-08-14T19:57:46.207" v="705" actId="14100"/>
          <ac:cxnSpMkLst>
            <pc:docMk/>
            <pc:sldMk cId="0" sldId="257"/>
            <ac:cxnSpMk id="12" creationId="{0BA190A4-136E-4B70-BD4A-A9C15F7E824D}"/>
          </ac:cxnSpMkLst>
        </pc:cxnChg>
      </pc:sldChg>
      <pc:sldChg chg="modSp mod modNotes">
        <pc:chgData name="Kal Rabb" userId="3edf06299a4717ec" providerId="LiveId" clId="{7E87A87D-EB09-4F77-A01B-A11A6C2401CC}" dt="2020-08-14T16:38:53.560" v="11" actId="14100"/>
        <pc:sldMkLst>
          <pc:docMk/>
          <pc:sldMk cId="0" sldId="258"/>
        </pc:sldMkLst>
        <pc:spChg chg="mod">
          <ac:chgData name="Kal Rabb" userId="3edf06299a4717ec" providerId="LiveId" clId="{7E87A87D-EB09-4F77-A01B-A11A6C2401CC}" dt="2020-08-14T16:38:11.209" v="0"/>
          <ac:spMkLst>
            <pc:docMk/>
            <pc:sldMk cId="0" sldId="258"/>
            <ac:spMk id="67" creationId="{00000000-0000-0000-0000-000000000000}"/>
          </ac:spMkLst>
        </pc:spChg>
        <pc:spChg chg="mod">
          <ac:chgData name="Kal Rabb" userId="3edf06299a4717ec" providerId="LiveId" clId="{7E87A87D-EB09-4F77-A01B-A11A6C2401CC}" dt="2020-08-14T16:38:53.560" v="11" actId="14100"/>
          <ac:spMkLst>
            <pc:docMk/>
            <pc:sldMk cId="0" sldId="258"/>
            <ac:spMk id="68" creationId="{00000000-0000-0000-0000-000000000000}"/>
          </ac:spMkLst>
        </pc:spChg>
      </pc:sldChg>
      <pc:sldChg chg="modSp mod modNotes">
        <pc:chgData name="Kal Rabb" userId="3edf06299a4717ec" providerId="LiveId" clId="{7E87A87D-EB09-4F77-A01B-A11A6C2401CC}" dt="2020-08-14T16:39:53.710" v="33" actId="14100"/>
        <pc:sldMkLst>
          <pc:docMk/>
          <pc:sldMk cId="0" sldId="259"/>
        </pc:sldMkLst>
        <pc:spChg chg="mod">
          <ac:chgData name="Kal Rabb" userId="3edf06299a4717ec" providerId="LiveId" clId="{7E87A87D-EB09-4F77-A01B-A11A6C2401CC}" dt="2020-08-14T16:39:49.327" v="32" actId="14100"/>
          <ac:spMkLst>
            <pc:docMk/>
            <pc:sldMk cId="0" sldId="259"/>
            <ac:spMk id="85" creationId="{00000000-0000-0000-0000-000000000000}"/>
          </ac:spMkLst>
        </pc:spChg>
        <pc:spChg chg="mod">
          <ac:chgData name="Kal Rabb" userId="3edf06299a4717ec" providerId="LiveId" clId="{7E87A87D-EB09-4F77-A01B-A11A6C2401CC}" dt="2020-08-14T16:39:53.710" v="33" actId="14100"/>
          <ac:spMkLst>
            <pc:docMk/>
            <pc:sldMk cId="0" sldId="259"/>
            <ac:spMk id="88" creationId="{00000000-0000-0000-0000-000000000000}"/>
          </ac:spMkLst>
        </pc:spChg>
      </pc:sldChg>
      <pc:sldChg chg="modSp mod modNotes">
        <pc:chgData name="Kal Rabb" userId="3edf06299a4717ec" providerId="LiveId" clId="{7E87A87D-EB09-4F77-A01B-A11A6C2401CC}" dt="2020-08-14T16:40:14.063" v="36" actId="14100"/>
        <pc:sldMkLst>
          <pc:docMk/>
          <pc:sldMk cId="0" sldId="260"/>
        </pc:sldMkLst>
        <pc:spChg chg="mod">
          <ac:chgData name="Kal Rabb" userId="3edf06299a4717ec" providerId="LiveId" clId="{7E87A87D-EB09-4F77-A01B-A11A6C2401CC}" dt="2020-08-14T16:38:11.209" v="0"/>
          <ac:spMkLst>
            <pc:docMk/>
            <pc:sldMk cId="0" sldId="260"/>
            <ac:spMk id="98" creationId="{00000000-0000-0000-0000-000000000000}"/>
          </ac:spMkLst>
        </pc:spChg>
        <pc:spChg chg="mod">
          <ac:chgData name="Kal Rabb" userId="3edf06299a4717ec" providerId="LiveId" clId="{7E87A87D-EB09-4F77-A01B-A11A6C2401CC}" dt="2020-08-14T16:40:14.063" v="36" actId="14100"/>
          <ac:spMkLst>
            <pc:docMk/>
            <pc:sldMk cId="0" sldId="260"/>
            <ac:spMk id="99" creationId="{00000000-0000-0000-0000-000000000000}"/>
          </ac:spMkLst>
        </pc:spChg>
        <pc:spChg chg="mod">
          <ac:chgData name="Kal Rabb" userId="3edf06299a4717ec" providerId="LiveId" clId="{7E87A87D-EB09-4F77-A01B-A11A6C2401CC}" dt="2020-08-14T16:40:09.062" v="35" actId="1076"/>
          <ac:spMkLst>
            <pc:docMk/>
            <pc:sldMk cId="0" sldId="260"/>
            <ac:spMk id="100" creationId="{00000000-0000-0000-0000-000000000000}"/>
          </ac:spMkLst>
        </pc:spChg>
      </pc:sldChg>
      <pc:sldChg chg="addSp modSp mod modNotes">
        <pc:chgData name="Kal Rabb" userId="3edf06299a4717ec" providerId="LiveId" clId="{7E87A87D-EB09-4F77-A01B-A11A6C2401CC}" dt="2020-08-14T16:44:12.320" v="137" actId="12"/>
        <pc:sldMkLst>
          <pc:docMk/>
          <pc:sldMk cId="0" sldId="261"/>
        </pc:sldMkLst>
        <pc:spChg chg="add mod">
          <ac:chgData name="Kal Rabb" userId="3edf06299a4717ec" providerId="LiveId" clId="{7E87A87D-EB09-4F77-A01B-A11A6C2401CC}" dt="2020-08-14T16:44:12.320" v="137" actId="12"/>
          <ac:spMkLst>
            <pc:docMk/>
            <pc:sldMk cId="0" sldId="261"/>
            <ac:spMk id="9" creationId="{1AE3ECD9-A83F-49CA-BBF0-71E1E2A0EC3B}"/>
          </ac:spMkLst>
        </pc:spChg>
        <pc:spChg chg="mod">
          <ac:chgData name="Kal Rabb" userId="3edf06299a4717ec" providerId="LiveId" clId="{7E87A87D-EB09-4F77-A01B-A11A6C2401CC}" dt="2020-08-14T16:38:11.209" v="0"/>
          <ac:spMkLst>
            <pc:docMk/>
            <pc:sldMk cId="0" sldId="261"/>
            <ac:spMk id="105" creationId="{00000000-0000-0000-0000-000000000000}"/>
          </ac:spMkLst>
        </pc:spChg>
        <pc:spChg chg="mod">
          <ac:chgData name="Kal Rabb" userId="3edf06299a4717ec" providerId="LiveId" clId="{7E87A87D-EB09-4F77-A01B-A11A6C2401CC}" dt="2020-08-14T16:44:00.763" v="133" actId="21"/>
          <ac:spMkLst>
            <pc:docMk/>
            <pc:sldMk cId="0" sldId="261"/>
            <ac:spMk id="106" creationId="{00000000-0000-0000-0000-000000000000}"/>
          </ac:spMkLst>
        </pc:spChg>
        <pc:spChg chg="mod">
          <ac:chgData name="Kal Rabb" userId="3edf06299a4717ec" providerId="LiveId" clId="{7E87A87D-EB09-4F77-A01B-A11A6C2401CC}" dt="2020-08-14T16:43:53.255" v="131" actId="1076"/>
          <ac:spMkLst>
            <pc:docMk/>
            <pc:sldMk cId="0" sldId="261"/>
            <ac:spMk id="109" creationId="{00000000-0000-0000-0000-000000000000}"/>
          </ac:spMkLst>
        </pc:spChg>
        <pc:spChg chg="mod">
          <ac:chgData name="Kal Rabb" userId="3edf06299a4717ec" providerId="LiveId" clId="{7E87A87D-EB09-4F77-A01B-A11A6C2401CC}" dt="2020-08-14T16:43:53.255" v="131" actId="1076"/>
          <ac:spMkLst>
            <pc:docMk/>
            <pc:sldMk cId="0" sldId="261"/>
            <ac:spMk id="110" creationId="{00000000-0000-0000-0000-000000000000}"/>
          </ac:spMkLst>
        </pc:spChg>
        <pc:graphicFrameChg chg="mod">
          <ac:chgData name="Kal Rabb" userId="3edf06299a4717ec" providerId="LiveId" clId="{7E87A87D-EB09-4F77-A01B-A11A6C2401CC}" dt="2020-08-14T16:43:53.255" v="131" actId="1076"/>
          <ac:graphicFrameMkLst>
            <pc:docMk/>
            <pc:sldMk cId="0" sldId="261"/>
            <ac:graphicFrameMk id="107" creationId="{00000000-0000-0000-0000-000000000000}"/>
          </ac:graphicFrameMkLst>
        </pc:graphicFrameChg>
        <pc:graphicFrameChg chg="mod">
          <ac:chgData name="Kal Rabb" userId="3edf06299a4717ec" providerId="LiveId" clId="{7E87A87D-EB09-4F77-A01B-A11A6C2401CC}" dt="2020-08-14T16:43:53.255" v="131" actId="1076"/>
          <ac:graphicFrameMkLst>
            <pc:docMk/>
            <pc:sldMk cId="0" sldId="261"/>
            <ac:graphicFrameMk id="108" creationId="{00000000-0000-0000-0000-000000000000}"/>
          </ac:graphicFrameMkLst>
        </pc:graphicFrameChg>
      </pc:sldChg>
      <pc:sldChg chg="addSp modSp mod modNotes">
        <pc:chgData name="Kal Rabb" userId="3edf06299a4717ec" providerId="LiveId" clId="{7E87A87D-EB09-4F77-A01B-A11A6C2401CC}" dt="2020-08-14T16:47:20.575" v="181" actId="1076"/>
        <pc:sldMkLst>
          <pc:docMk/>
          <pc:sldMk cId="0" sldId="262"/>
        </pc:sldMkLst>
        <pc:spChg chg="add mod">
          <ac:chgData name="Kal Rabb" userId="3edf06299a4717ec" providerId="LiveId" clId="{7E87A87D-EB09-4F77-A01B-A11A6C2401CC}" dt="2020-08-14T16:46:54.681" v="150" actId="13822"/>
          <ac:spMkLst>
            <pc:docMk/>
            <pc:sldMk cId="0" sldId="262"/>
            <ac:spMk id="3" creationId="{6FE843B3-99AE-488A-B797-0DC7E19507D1}"/>
          </ac:spMkLst>
        </pc:spChg>
        <pc:spChg chg="add mod">
          <ac:chgData name="Kal Rabb" userId="3edf06299a4717ec" providerId="LiveId" clId="{7E87A87D-EB09-4F77-A01B-A11A6C2401CC}" dt="2020-08-14T16:47:20.575" v="181" actId="1076"/>
          <ac:spMkLst>
            <pc:docMk/>
            <pc:sldMk cId="0" sldId="262"/>
            <ac:spMk id="4" creationId="{FB8D6512-C402-4CB9-81F2-80A77A9D38FB}"/>
          </ac:spMkLst>
        </pc:spChg>
        <pc:spChg chg="add mod">
          <ac:chgData name="Kal Rabb" userId="3edf06299a4717ec" providerId="LiveId" clId="{7E87A87D-EB09-4F77-A01B-A11A6C2401CC}" dt="2020-08-14T16:44:57.791" v="143" actId="12"/>
          <ac:spMkLst>
            <pc:docMk/>
            <pc:sldMk cId="0" sldId="262"/>
            <ac:spMk id="10" creationId="{7A19D2D8-9D62-4C04-997F-442DA5805891}"/>
          </ac:spMkLst>
        </pc:spChg>
        <pc:spChg chg="mod">
          <ac:chgData name="Kal Rabb" userId="3edf06299a4717ec" providerId="LiveId" clId="{7E87A87D-EB09-4F77-A01B-A11A6C2401CC}" dt="2020-08-14T16:38:11.209" v="0"/>
          <ac:spMkLst>
            <pc:docMk/>
            <pc:sldMk cId="0" sldId="262"/>
            <ac:spMk id="116" creationId="{00000000-0000-0000-0000-000000000000}"/>
          </ac:spMkLst>
        </pc:spChg>
        <pc:spChg chg="mod">
          <ac:chgData name="Kal Rabb" userId="3edf06299a4717ec" providerId="LiveId" clId="{7E87A87D-EB09-4F77-A01B-A11A6C2401CC}" dt="2020-08-14T16:46:16.879" v="146" actId="20577"/>
          <ac:spMkLst>
            <pc:docMk/>
            <pc:sldMk cId="0" sldId="262"/>
            <ac:spMk id="117" creationId="{00000000-0000-0000-0000-000000000000}"/>
          </ac:spMkLst>
        </pc:spChg>
        <pc:spChg chg="mod">
          <ac:chgData name="Kal Rabb" userId="3edf06299a4717ec" providerId="LiveId" clId="{7E87A87D-EB09-4F77-A01B-A11A6C2401CC}" dt="2020-08-14T16:42:03.736" v="123" actId="14100"/>
          <ac:spMkLst>
            <pc:docMk/>
            <pc:sldMk cId="0" sldId="262"/>
            <ac:spMk id="120" creationId="{00000000-0000-0000-0000-000000000000}"/>
          </ac:spMkLst>
        </pc:spChg>
        <pc:spChg chg="mod">
          <ac:chgData name="Kal Rabb" userId="3edf06299a4717ec" providerId="LiveId" clId="{7E87A87D-EB09-4F77-A01B-A11A6C2401CC}" dt="2020-08-14T16:42:14.231" v="126" actId="1076"/>
          <ac:spMkLst>
            <pc:docMk/>
            <pc:sldMk cId="0" sldId="262"/>
            <ac:spMk id="121" creationId="{00000000-0000-0000-0000-000000000000}"/>
          </ac:spMkLst>
        </pc:spChg>
        <pc:graphicFrameChg chg="mod modGraphic">
          <ac:chgData name="Kal Rabb" userId="3edf06299a4717ec" providerId="LiveId" clId="{7E87A87D-EB09-4F77-A01B-A11A6C2401CC}" dt="2020-08-14T16:46:28.943" v="148" actId="1076"/>
          <ac:graphicFrameMkLst>
            <pc:docMk/>
            <pc:sldMk cId="0" sldId="262"/>
            <ac:graphicFrameMk id="115" creationId="{00000000-0000-0000-0000-000000000000}"/>
          </ac:graphicFrameMkLst>
        </pc:graphicFrameChg>
        <pc:graphicFrameChg chg="mod">
          <ac:chgData name="Kal Rabb" userId="3edf06299a4717ec" providerId="LiveId" clId="{7E87A87D-EB09-4F77-A01B-A11A6C2401CC}" dt="2020-08-14T16:42:00.423" v="122" actId="1076"/>
          <ac:graphicFrameMkLst>
            <pc:docMk/>
            <pc:sldMk cId="0" sldId="262"/>
            <ac:graphicFrameMk id="118" creationId="{00000000-0000-0000-0000-000000000000}"/>
          </ac:graphicFrameMkLst>
        </pc:graphicFrameChg>
        <pc:graphicFrameChg chg="mod">
          <ac:chgData name="Kal Rabb" userId="3edf06299a4717ec" providerId="LiveId" clId="{7E87A87D-EB09-4F77-A01B-A11A6C2401CC}" dt="2020-08-14T16:42:08.295" v="124" actId="1076"/>
          <ac:graphicFrameMkLst>
            <pc:docMk/>
            <pc:sldMk cId="0" sldId="262"/>
            <ac:graphicFrameMk id="119" creationId="{00000000-0000-0000-0000-000000000000}"/>
          </ac:graphicFrameMkLst>
        </pc:graphicFrameChg>
      </pc:sldChg>
      <pc:sldChg chg="addSp modSp mod modNotes">
        <pc:chgData name="Kal Rabb" userId="3edf06299a4717ec" providerId="LiveId" clId="{7E87A87D-EB09-4F77-A01B-A11A6C2401CC}" dt="2020-08-14T20:52:36.640" v="847" actId="14100"/>
        <pc:sldMkLst>
          <pc:docMk/>
          <pc:sldMk cId="0" sldId="263"/>
        </pc:sldMkLst>
        <pc:spChg chg="add mod">
          <ac:chgData name="Kal Rabb" userId="3edf06299a4717ec" providerId="LiveId" clId="{7E87A87D-EB09-4F77-A01B-A11A6C2401CC}" dt="2020-08-14T20:52:36.640" v="847" actId="14100"/>
          <ac:spMkLst>
            <pc:docMk/>
            <pc:sldMk cId="0" sldId="263"/>
            <ac:spMk id="3" creationId="{CC4AA37B-AD5D-435E-B6FE-3E4E917C9D24}"/>
          </ac:spMkLst>
        </pc:spChg>
        <pc:spChg chg="add mod">
          <ac:chgData name="Kal Rabb" userId="3edf06299a4717ec" providerId="LiveId" clId="{7E87A87D-EB09-4F77-A01B-A11A6C2401CC}" dt="2020-08-14T16:49:59.471" v="201" actId="1076"/>
          <ac:spMkLst>
            <pc:docMk/>
            <pc:sldMk cId="0" sldId="263"/>
            <ac:spMk id="10" creationId="{7DC56374-7073-4FFB-B126-35BF9FAAAB40}"/>
          </ac:spMkLst>
        </pc:spChg>
        <pc:spChg chg="mod">
          <ac:chgData name="Kal Rabb" userId="3edf06299a4717ec" providerId="LiveId" clId="{7E87A87D-EB09-4F77-A01B-A11A6C2401CC}" dt="2020-08-14T16:38:11.209" v="0"/>
          <ac:spMkLst>
            <pc:docMk/>
            <pc:sldMk cId="0" sldId="263"/>
            <ac:spMk id="127" creationId="{00000000-0000-0000-0000-000000000000}"/>
          </ac:spMkLst>
        </pc:spChg>
        <pc:spChg chg="mod">
          <ac:chgData name="Kal Rabb" userId="3edf06299a4717ec" providerId="LiveId" clId="{7E87A87D-EB09-4F77-A01B-A11A6C2401CC}" dt="2020-08-14T16:49:42.272" v="196" actId="14100"/>
          <ac:spMkLst>
            <pc:docMk/>
            <pc:sldMk cId="0" sldId="263"/>
            <ac:spMk id="128" creationId="{00000000-0000-0000-0000-000000000000}"/>
          </ac:spMkLst>
        </pc:spChg>
        <pc:spChg chg="mod">
          <ac:chgData name="Kal Rabb" userId="3edf06299a4717ec" providerId="LiveId" clId="{7E87A87D-EB09-4F77-A01B-A11A6C2401CC}" dt="2020-08-14T16:49:00.551" v="188" actId="14100"/>
          <ac:spMkLst>
            <pc:docMk/>
            <pc:sldMk cId="0" sldId="263"/>
            <ac:spMk id="131" creationId="{00000000-0000-0000-0000-000000000000}"/>
          </ac:spMkLst>
        </pc:spChg>
        <pc:spChg chg="mod">
          <ac:chgData name="Kal Rabb" userId="3edf06299a4717ec" providerId="LiveId" clId="{7E87A87D-EB09-4F77-A01B-A11A6C2401CC}" dt="2020-08-14T16:49:11.776" v="191" actId="1076"/>
          <ac:spMkLst>
            <pc:docMk/>
            <pc:sldMk cId="0" sldId="263"/>
            <ac:spMk id="132" creationId="{00000000-0000-0000-0000-000000000000}"/>
          </ac:spMkLst>
        </pc:spChg>
        <pc:graphicFrameChg chg="mod modGraphic">
          <ac:chgData name="Kal Rabb" userId="3edf06299a4717ec" providerId="LiveId" clId="{7E87A87D-EB09-4F77-A01B-A11A6C2401CC}" dt="2020-08-14T16:48:58.463" v="187" actId="1076"/>
          <ac:graphicFrameMkLst>
            <pc:docMk/>
            <pc:sldMk cId="0" sldId="263"/>
            <ac:graphicFrameMk id="129" creationId="{00000000-0000-0000-0000-000000000000}"/>
          </ac:graphicFrameMkLst>
        </pc:graphicFrameChg>
        <pc:graphicFrameChg chg="mod">
          <ac:chgData name="Kal Rabb" userId="3edf06299a4717ec" providerId="LiveId" clId="{7E87A87D-EB09-4F77-A01B-A11A6C2401CC}" dt="2020-08-14T16:49:05.390" v="189" actId="1076"/>
          <ac:graphicFrameMkLst>
            <pc:docMk/>
            <pc:sldMk cId="0" sldId="263"/>
            <ac:graphicFrameMk id="130" creationId="{00000000-0000-0000-0000-000000000000}"/>
          </ac:graphicFrameMkLst>
        </pc:graphicFrameChg>
      </pc:sldChg>
      <pc:sldChg chg="addSp modSp mod modNotes">
        <pc:chgData name="Kal Rabb" userId="3edf06299a4717ec" providerId="LiveId" clId="{7E87A87D-EB09-4F77-A01B-A11A6C2401CC}" dt="2020-08-14T16:51:37.447" v="230" actId="14100"/>
        <pc:sldMkLst>
          <pc:docMk/>
          <pc:sldMk cId="0" sldId="264"/>
        </pc:sldMkLst>
        <pc:spChg chg="add mod">
          <ac:chgData name="Kal Rabb" userId="3edf06299a4717ec" providerId="LiveId" clId="{7E87A87D-EB09-4F77-A01B-A11A6C2401CC}" dt="2020-08-14T16:51:18.068" v="224" actId="1076"/>
          <ac:spMkLst>
            <pc:docMk/>
            <pc:sldMk cId="0" sldId="264"/>
            <ac:spMk id="10" creationId="{A14ECE0C-FAB7-422D-95D0-6F2FA94BF864}"/>
          </ac:spMkLst>
        </pc:spChg>
        <pc:spChg chg="mod">
          <ac:chgData name="Kal Rabb" userId="3edf06299a4717ec" providerId="LiveId" clId="{7E87A87D-EB09-4F77-A01B-A11A6C2401CC}" dt="2020-08-14T16:38:11.209" v="0"/>
          <ac:spMkLst>
            <pc:docMk/>
            <pc:sldMk cId="0" sldId="264"/>
            <ac:spMk id="138" creationId="{00000000-0000-0000-0000-000000000000}"/>
          </ac:spMkLst>
        </pc:spChg>
        <pc:spChg chg="mod">
          <ac:chgData name="Kal Rabb" userId="3edf06299a4717ec" providerId="LiveId" clId="{7E87A87D-EB09-4F77-A01B-A11A6C2401CC}" dt="2020-08-14T16:51:09.175" v="219" actId="14100"/>
          <ac:spMkLst>
            <pc:docMk/>
            <pc:sldMk cId="0" sldId="264"/>
            <ac:spMk id="139" creationId="{00000000-0000-0000-0000-000000000000}"/>
          </ac:spMkLst>
        </pc:spChg>
        <pc:spChg chg="mod">
          <ac:chgData name="Kal Rabb" userId="3edf06299a4717ec" providerId="LiveId" clId="{7E87A87D-EB09-4F77-A01B-A11A6C2401CC}" dt="2020-08-14T16:51:26.942" v="226" actId="14100"/>
          <ac:spMkLst>
            <pc:docMk/>
            <pc:sldMk cId="0" sldId="264"/>
            <ac:spMk id="142" creationId="{00000000-0000-0000-0000-000000000000}"/>
          </ac:spMkLst>
        </pc:spChg>
        <pc:spChg chg="mod">
          <ac:chgData name="Kal Rabb" userId="3edf06299a4717ec" providerId="LiveId" clId="{7E87A87D-EB09-4F77-A01B-A11A6C2401CC}" dt="2020-08-14T16:51:37.447" v="230" actId="14100"/>
          <ac:spMkLst>
            <pc:docMk/>
            <pc:sldMk cId="0" sldId="264"/>
            <ac:spMk id="143" creationId="{00000000-0000-0000-0000-000000000000}"/>
          </ac:spMkLst>
        </pc:spChg>
        <pc:graphicFrameChg chg="mod">
          <ac:chgData name="Kal Rabb" userId="3edf06299a4717ec" providerId="LiveId" clId="{7E87A87D-EB09-4F77-A01B-A11A6C2401CC}" dt="2020-08-14T16:51:24.591" v="225" actId="1076"/>
          <ac:graphicFrameMkLst>
            <pc:docMk/>
            <pc:sldMk cId="0" sldId="264"/>
            <ac:graphicFrameMk id="140" creationId="{00000000-0000-0000-0000-000000000000}"/>
          </ac:graphicFrameMkLst>
        </pc:graphicFrameChg>
        <pc:graphicFrameChg chg="mod">
          <ac:chgData name="Kal Rabb" userId="3edf06299a4717ec" providerId="LiveId" clId="{7E87A87D-EB09-4F77-A01B-A11A6C2401CC}" dt="2020-08-14T16:51:31.737" v="227" actId="1076"/>
          <ac:graphicFrameMkLst>
            <pc:docMk/>
            <pc:sldMk cId="0" sldId="264"/>
            <ac:graphicFrameMk id="141" creationId="{00000000-0000-0000-0000-000000000000}"/>
          </ac:graphicFrameMkLst>
        </pc:graphicFrameChg>
      </pc:sldChg>
      <pc:sldChg chg="modSp mod modNotes">
        <pc:chgData name="Kal Rabb" userId="3edf06299a4717ec" providerId="LiveId" clId="{7E87A87D-EB09-4F77-A01B-A11A6C2401CC}" dt="2020-08-14T16:52:12.935" v="234" actId="1076"/>
        <pc:sldMkLst>
          <pc:docMk/>
          <pc:sldMk cId="0" sldId="265"/>
        </pc:sldMkLst>
        <pc:spChg chg="mod">
          <ac:chgData name="Kal Rabb" userId="3edf06299a4717ec" providerId="LiveId" clId="{7E87A87D-EB09-4F77-A01B-A11A6C2401CC}" dt="2020-08-14T16:38:11.209" v="0"/>
          <ac:spMkLst>
            <pc:docMk/>
            <pc:sldMk cId="0" sldId="265"/>
            <ac:spMk id="148" creationId="{00000000-0000-0000-0000-000000000000}"/>
          </ac:spMkLst>
        </pc:spChg>
        <pc:spChg chg="mod">
          <ac:chgData name="Kal Rabb" userId="3edf06299a4717ec" providerId="LiveId" clId="{7E87A87D-EB09-4F77-A01B-A11A6C2401CC}" dt="2020-08-14T16:52:05.399" v="233" actId="1076"/>
          <ac:spMkLst>
            <pc:docMk/>
            <pc:sldMk cId="0" sldId="265"/>
            <ac:spMk id="149" creationId="{00000000-0000-0000-0000-000000000000}"/>
          </ac:spMkLst>
        </pc:spChg>
        <pc:spChg chg="mod">
          <ac:chgData name="Kal Rabb" userId="3edf06299a4717ec" providerId="LiveId" clId="{7E87A87D-EB09-4F77-A01B-A11A6C2401CC}" dt="2020-08-14T16:52:12.935" v="234" actId="1076"/>
          <ac:spMkLst>
            <pc:docMk/>
            <pc:sldMk cId="0" sldId="265"/>
            <ac:spMk id="151" creationId="{00000000-0000-0000-0000-000000000000}"/>
          </ac:spMkLst>
        </pc:spChg>
        <pc:graphicFrameChg chg="mod">
          <ac:chgData name="Kal Rabb" userId="3edf06299a4717ec" providerId="LiveId" clId="{7E87A87D-EB09-4F77-A01B-A11A6C2401CC}" dt="2020-08-14T16:51:54.887" v="231" actId="1076"/>
          <ac:graphicFrameMkLst>
            <pc:docMk/>
            <pc:sldMk cId="0" sldId="265"/>
            <ac:graphicFrameMk id="154" creationId="{00000000-0000-0000-0000-000000000000}"/>
          </ac:graphicFrameMkLst>
        </pc:graphicFrameChg>
      </pc:sldChg>
      <pc:sldChg chg="modSp mod modNotes">
        <pc:chgData name="Kal Rabb" userId="3edf06299a4717ec" providerId="LiveId" clId="{7E87A87D-EB09-4F77-A01B-A11A6C2401CC}" dt="2020-08-14T16:52:27.246" v="235" actId="1076"/>
        <pc:sldMkLst>
          <pc:docMk/>
          <pc:sldMk cId="0" sldId="266"/>
        </pc:sldMkLst>
        <pc:spChg chg="mod">
          <ac:chgData name="Kal Rabb" userId="3edf06299a4717ec" providerId="LiveId" clId="{7E87A87D-EB09-4F77-A01B-A11A6C2401CC}" dt="2020-08-14T16:38:11.209" v="0"/>
          <ac:spMkLst>
            <pc:docMk/>
            <pc:sldMk cId="0" sldId="266"/>
            <ac:spMk id="159" creationId="{00000000-0000-0000-0000-000000000000}"/>
          </ac:spMkLst>
        </pc:spChg>
        <pc:spChg chg="mod">
          <ac:chgData name="Kal Rabb" userId="3edf06299a4717ec" providerId="LiveId" clId="{7E87A87D-EB09-4F77-A01B-A11A6C2401CC}" dt="2020-08-14T16:52:27.246" v="235" actId="1076"/>
          <ac:spMkLst>
            <pc:docMk/>
            <pc:sldMk cId="0" sldId="266"/>
            <ac:spMk id="160" creationId="{00000000-0000-0000-0000-000000000000}"/>
          </ac:spMkLst>
        </pc:spChg>
      </pc:sldChg>
      <pc:sldChg chg="modSp mod modNotes">
        <pc:chgData name="Kal Rabb" userId="3edf06299a4717ec" providerId="LiveId" clId="{7E87A87D-EB09-4F77-A01B-A11A6C2401CC}" dt="2020-08-14T16:53:26.591" v="236" actId="1076"/>
        <pc:sldMkLst>
          <pc:docMk/>
          <pc:sldMk cId="0" sldId="267"/>
        </pc:sldMkLst>
        <pc:spChg chg="mod">
          <ac:chgData name="Kal Rabb" userId="3edf06299a4717ec" providerId="LiveId" clId="{7E87A87D-EB09-4F77-A01B-A11A6C2401CC}" dt="2020-08-14T16:38:11.209" v="0"/>
          <ac:spMkLst>
            <pc:docMk/>
            <pc:sldMk cId="0" sldId="267"/>
            <ac:spMk id="170" creationId="{00000000-0000-0000-0000-000000000000}"/>
          </ac:spMkLst>
        </pc:spChg>
        <pc:spChg chg="mod">
          <ac:chgData name="Kal Rabb" userId="3edf06299a4717ec" providerId="LiveId" clId="{7E87A87D-EB09-4F77-A01B-A11A6C2401CC}" dt="2020-08-14T16:53:26.591" v="236" actId="1076"/>
          <ac:spMkLst>
            <pc:docMk/>
            <pc:sldMk cId="0" sldId="267"/>
            <ac:spMk id="171" creationId="{00000000-0000-0000-0000-000000000000}"/>
          </ac:spMkLst>
        </pc:spChg>
      </pc:sldChg>
      <pc:sldChg chg="modSp mod modNotes">
        <pc:chgData name="Kal Rabb" userId="3edf06299a4717ec" providerId="LiveId" clId="{7E87A87D-EB09-4F77-A01B-A11A6C2401CC}" dt="2020-08-14T16:53:56.127" v="248" actId="20577"/>
        <pc:sldMkLst>
          <pc:docMk/>
          <pc:sldMk cId="0" sldId="268"/>
        </pc:sldMkLst>
        <pc:spChg chg="mod">
          <ac:chgData name="Kal Rabb" userId="3edf06299a4717ec" providerId="LiveId" clId="{7E87A87D-EB09-4F77-A01B-A11A6C2401CC}" dt="2020-08-14T16:38:11.209" v="0"/>
          <ac:spMkLst>
            <pc:docMk/>
            <pc:sldMk cId="0" sldId="268"/>
            <ac:spMk id="182" creationId="{00000000-0000-0000-0000-000000000000}"/>
          </ac:spMkLst>
        </pc:spChg>
        <pc:spChg chg="mod">
          <ac:chgData name="Kal Rabb" userId="3edf06299a4717ec" providerId="LiveId" clId="{7E87A87D-EB09-4F77-A01B-A11A6C2401CC}" dt="2020-08-14T16:53:56.127" v="248" actId="20577"/>
          <ac:spMkLst>
            <pc:docMk/>
            <pc:sldMk cId="0" sldId="268"/>
            <ac:spMk id="183" creationId="{00000000-0000-0000-0000-000000000000}"/>
          </ac:spMkLst>
        </pc:spChg>
      </pc:sldChg>
      <pc:sldChg chg="modSp mod modNotes">
        <pc:chgData name="Kal Rabb" userId="3edf06299a4717ec" providerId="LiveId" clId="{7E87A87D-EB09-4F77-A01B-A11A6C2401CC}" dt="2020-08-14T16:54:42.217" v="257" actId="20577"/>
        <pc:sldMkLst>
          <pc:docMk/>
          <pc:sldMk cId="0" sldId="269"/>
        </pc:sldMkLst>
        <pc:spChg chg="mod">
          <ac:chgData name="Kal Rabb" userId="3edf06299a4717ec" providerId="LiveId" clId="{7E87A87D-EB09-4F77-A01B-A11A6C2401CC}" dt="2020-08-14T16:54:11.543" v="249" actId="14100"/>
          <ac:spMkLst>
            <pc:docMk/>
            <pc:sldMk cId="0" sldId="269"/>
            <ac:spMk id="188" creationId="{00000000-0000-0000-0000-000000000000}"/>
          </ac:spMkLst>
        </pc:spChg>
        <pc:spChg chg="mod">
          <ac:chgData name="Kal Rabb" userId="3edf06299a4717ec" providerId="LiveId" clId="{7E87A87D-EB09-4F77-A01B-A11A6C2401CC}" dt="2020-08-14T16:54:42.217" v="257" actId="20577"/>
          <ac:spMkLst>
            <pc:docMk/>
            <pc:sldMk cId="0" sldId="269"/>
            <ac:spMk id="189" creationId="{00000000-0000-0000-0000-000000000000}"/>
          </ac:spMkLst>
        </pc:spChg>
      </pc:sldChg>
      <pc:sldChg chg="modSp add mod">
        <pc:chgData name="Kal Rabb" userId="3edf06299a4717ec" providerId="LiveId" clId="{7E87A87D-EB09-4F77-A01B-A11A6C2401CC}" dt="2020-08-14T19:59:34.368" v="846" actId="20577"/>
        <pc:sldMkLst>
          <pc:docMk/>
          <pc:sldMk cId="1558002367" sldId="270"/>
        </pc:sldMkLst>
        <pc:spChg chg="mod">
          <ac:chgData name="Kal Rabb" userId="3edf06299a4717ec" providerId="LiveId" clId="{7E87A87D-EB09-4F77-A01B-A11A6C2401CC}" dt="2020-08-14T19:57:57.692" v="710" actId="5793"/>
          <ac:spMkLst>
            <pc:docMk/>
            <pc:sldMk cId="1558002367" sldId="270"/>
            <ac:spMk id="60" creationId="{00000000-0000-0000-0000-000000000000}"/>
          </ac:spMkLst>
        </pc:spChg>
        <pc:spChg chg="mod">
          <ac:chgData name="Kal Rabb" userId="3edf06299a4717ec" providerId="LiveId" clId="{7E87A87D-EB09-4F77-A01B-A11A6C2401CC}" dt="2020-08-14T19:59:34.368" v="846" actId="20577"/>
          <ac:spMkLst>
            <pc:docMk/>
            <pc:sldMk cId="1558002367" sldId="270"/>
            <ac:spMk id="61" creationId="{00000000-0000-0000-0000-000000000000}"/>
          </ac:spMkLst>
        </pc:spChg>
      </pc:sldChg>
      <pc:sldChg chg="addSp delSp modSp add mod delAnim modAnim">
        <pc:chgData name="Kal Rabb" userId="3edf06299a4717ec" providerId="LiveId" clId="{7E87A87D-EB09-4F77-A01B-A11A6C2401CC}" dt="2020-08-25T23:48:18.211" v="1045" actId="20577"/>
        <pc:sldMkLst>
          <pc:docMk/>
          <pc:sldMk cId="3614138003" sldId="271"/>
        </pc:sldMkLst>
        <pc:spChg chg="add del mod">
          <ac:chgData name="Kal Rabb" userId="3edf06299a4717ec" providerId="LiveId" clId="{7E87A87D-EB09-4F77-A01B-A11A6C2401CC}" dt="2020-08-25T23:41:36.329" v="874" actId="478"/>
          <ac:spMkLst>
            <pc:docMk/>
            <pc:sldMk cId="3614138003" sldId="271"/>
            <ac:spMk id="5" creationId="{7E07F6E6-E645-4ED0-87AD-D93904ECF52B}"/>
          </ac:spMkLst>
        </pc:spChg>
        <pc:spChg chg="add mod">
          <ac:chgData name="Kal Rabb" userId="3edf06299a4717ec" providerId="LiveId" clId="{7E87A87D-EB09-4F77-A01B-A11A6C2401CC}" dt="2020-08-25T23:42:23.768" v="898" actId="20577"/>
          <ac:spMkLst>
            <pc:docMk/>
            <pc:sldMk cId="3614138003" sldId="271"/>
            <ac:spMk id="6" creationId="{BE637D59-377E-4482-9926-F86102D41FBD}"/>
          </ac:spMkLst>
        </pc:spChg>
        <pc:spChg chg="add mod">
          <ac:chgData name="Kal Rabb" userId="3edf06299a4717ec" providerId="LiveId" clId="{7E87A87D-EB09-4F77-A01B-A11A6C2401CC}" dt="2020-08-25T23:43:29.787" v="928" actId="20577"/>
          <ac:spMkLst>
            <pc:docMk/>
            <pc:sldMk cId="3614138003" sldId="271"/>
            <ac:spMk id="7" creationId="{658BDB38-8049-4D01-B2B7-0BA89AFCDA85}"/>
          </ac:spMkLst>
        </pc:spChg>
        <pc:spChg chg="add mod">
          <ac:chgData name="Kal Rabb" userId="3edf06299a4717ec" providerId="LiveId" clId="{7E87A87D-EB09-4F77-A01B-A11A6C2401CC}" dt="2020-08-25T23:43:54.863" v="945" actId="20577"/>
          <ac:spMkLst>
            <pc:docMk/>
            <pc:sldMk cId="3614138003" sldId="271"/>
            <ac:spMk id="8" creationId="{89BFEFAE-CC14-404D-9EAB-346203DCC663}"/>
          </ac:spMkLst>
        </pc:spChg>
        <pc:spChg chg="mod">
          <ac:chgData name="Kal Rabb" userId="3edf06299a4717ec" providerId="LiveId" clId="{7E87A87D-EB09-4F77-A01B-A11A6C2401CC}" dt="2020-08-25T23:41:24.878" v="872" actId="5793"/>
          <ac:spMkLst>
            <pc:docMk/>
            <pc:sldMk cId="3614138003" sldId="271"/>
            <ac:spMk id="60" creationId="{00000000-0000-0000-0000-000000000000}"/>
          </ac:spMkLst>
        </pc:spChg>
        <pc:spChg chg="del">
          <ac:chgData name="Kal Rabb" userId="3edf06299a4717ec" providerId="LiveId" clId="{7E87A87D-EB09-4F77-A01B-A11A6C2401CC}" dt="2020-08-25T23:41:31.046" v="873" actId="478"/>
          <ac:spMkLst>
            <pc:docMk/>
            <pc:sldMk cId="3614138003" sldId="271"/>
            <ac:spMk id="61" creationId="{00000000-0000-0000-0000-000000000000}"/>
          </ac:spMkLst>
        </pc:spChg>
        <pc:graphicFrameChg chg="mod modGraphic">
          <ac:chgData name="Kal Rabb" userId="3edf06299a4717ec" providerId="LiveId" clId="{7E87A87D-EB09-4F77-A01B-A11A6C2401CC}" dt="2020-08-25T23:48:14.793" v="1044" actId="20577"/>
          <ac:graphicFrameMkLst>
            <pc:docMk/>
            <pc:sldMk cId="3614138003" sldId="271"/>
            <ac:graphicFrameMk id="2" creationId="{DC1E5671-EF9F-4260-9D0D-B0049E232375}"/>
          </ac:graphicFrameMkLst>
        </pc:graphicFrameChg>
        <pc:graphicFrameChg chg="mod modGraphic">
          <ac:chgData name="Kal Rabb" userId="3edf06299a4717ec" providerId="LiveId" clId="{7E87A87D-EB09-4F77-A01B-A11A6C2401CC}" dt="2020-08-25T23:48:18.211" v="1045" actId="20577"/>
          <ac:graphicFrameMkLst>
            <pc:docMk/>
            <pc:sldMk cId="3614138003" sldId="271"/>
            <ac:graphicFrameMk id="3" creationId="{C7F8E50C-78F6-44E5-B78A-E77E60F53322}"/>
          </ac:graphicFrameMkLst>
        </pc:graphicFrameChg>
        <pc:graphicFrameChg chg="add mod modGraphic">
          <ac:chgData name="Kal Rabb" userId="3edf06299a4717ec" providerId="LiveId" clId="{7E87A87D-EB09-4F77-A01B-A11A6C2401CC}" dt="2020-08-25T23:47:20.265" v="1040" actId="20577"/>
          <ac:graphicFrameMkLst>
            <pc:docMk/>
            <pc:sldMk cId="3614138003" sldId="271"/>
            <ac:graphicFrameMk id="10" creationId="{C3131234-C2B1-4FAD-95C3-C5198B1580DB}"/>
          </ac:graphicFrameMkLst>
        </pc:graphicFrameChg>
        <pc:cxnChg chg="del">
          <ac:chgData name="Kal Rabb" userId="3edf06299a4717ec" providerId="LiveId" clId="{7E87A87D-EB09-4F77-A01B-A11A6C2401CC}" dt="2020-08-25T23:42:56.848" v="918" actId="478"/>
          <ac:cxnSpMkLst>
            <pc:docMk/>
            <pc:sldMk cId="3614138003" sldId="271"/>
            <ac:cxnSpMk id="12" creationId="{0BA190A4-136E-4B70-BD4A-A9C15F7E824D}"/>
          </ac:cxnSpMkLst>
        </pc:cxn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g6e40147b6b_0_10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3" name="Google Shape;113;g6e40147b6b_0_10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g6e40147b6b_0_1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4" name="Google Shape;124;g6e40147b6b_0_11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g6e40147b6b_0_13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5" name="Google Shape;135;g6e40147b6b_0_13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g6e40147b6b_0_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6" name="Google Shape;146;g6e40147b6b_0_1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g6e40147b6b_0_15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7" name="Google Shape;157;g6e40147b6b_0_15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g6e40147b6b_0_17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7" name="Google Shape;167;g6e40147b6b_0_17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g6e40147b6b_0_13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0" name="Google Shape;180;g6e40147b6b_0_13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g6e54f2c604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6" name="Google Shape;186;g6e54f2c604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6e40147b6b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6e40147b6b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6e40147b6b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6e40147b6b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52672248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6e40147b6b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6e40147b6b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87487144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6e40147b6b_0_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6e40147b6b_0_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6e40147b6b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6e40147b6b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6e40147b6b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6e40147b6b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89437201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g6e40147b6b_0_4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6" name="Google Shape;96;g6e40147b6b_0_4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g6e40147b6b_0_9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3" name="Google Shape;103;g6e40147b6b_0_9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4800600"/>
            <a:ext cx="9141619" cy="3429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4750737"/>
            <a:ext cx="9141619" cy="4800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569214"/>
            <a:ext cx="7543800" cy="267462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6000" spc="-38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3341715"/>
            <a:ext cx="7543800" cy="85725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1800" cap="all" spc="150" baseline="0">
                <a:solidFill>
                  <a:schemeClr val="tx2"/>
                </a:solidFill>
                <a:latin typeface="+mj-lt"/>
              </a:defRPr>
            </a:lvl1pPr>
            <a:lvl2pPr marL="342900" indent="0" algn="ctr">
              <a:buNone/>
              <a:defRPr sz="18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F68E2-58F2-4D09-BE8B-E3BD06533059}" type="datetimeFigureOut">
              <a:rPr lang="en-US" dirty="0"/>
              <a:t>9/4/2025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325755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93145397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D6473-DF6D-4702-B328-E0DD40540A4E}" type="datetimeFigureOut">
              <a:rPr lang="en-US" dirty="0"/>
              <a:t>9/4/2025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2373115567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4800600"/>
            <a:ext cx="9141619" cy="3429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4750737"/>
            <a:ext cx="9141619" cy="4800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11084"/>
            <a:ext cx="1971675" cy="4318066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11083"/>
            <a:ext cx="5800725" cy="4318067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F7E3A-B166-407D-9866-32884E7D5B37}" type="datetimeFigureOut">
              <a:rPr lang="en-US" dirty="0"/>
              <a:t>9/4/2025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3937752954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71716249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 and two 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023503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FC5F6-F338-4AE4-BB23-26385BCFC423}" type="datetimeFigureOut">
              <a:rPr lang="en-US" dirty="0"/>
              <a:t>9/4/2025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4095003037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4800600"/>
            <a:ext cx="9141619" cy="3429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4750737"/>
            <a:ext cx="9141619" cy="4800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69214"/>
            <a:ext cx="7543800" cy="267462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6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3339846"/>
            <a:ext cx="7543800" cy="85725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1800" cap="all" spc="150" baseline="0">
                <a:solidFill>
                  <a:schemeClr val="tx2"/>
                </a:solidFill>
                <a:latin typeface="+mj-lt"/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BB0C4-6273-4C6E-B9BD-2EDC30F1CD52}" type="datetimeFigureOut">
              <a:rPr lang="en-US" dirty="0"/>
              <a:t>9/4/2025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325755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24915461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14953"/>
            <a:ext cx="7543800" cy="108806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59" y="1384301"/>
            <a:ext cx="3703320" cy="3017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384301"/>
            <a:ext cx="3703320" cy="3017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4D41-86C1-4908-B66A-0B50CEB3BF29}" type="datetimeFigureOut">
              <a:rPr lang="en-US" dirty="0"/>
              <a:t>9/4/2025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499908862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14953"/>
            <a:ext cx="7543800" cy="108806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384539"/>
            <a:ext cx="3703320" cy="55221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1500" b="0" cap="all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1936751"/>
            <a:ext cx="3703320" cy="25336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384539"/>
            <a:ext cx="3703320" cy="55221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1500" b="0" cap="all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1936751"/>
            <a:ext cx="3703320" cy="25336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26E2C-56C1-4E0D-A793-0088A7FDD37E}" type="datetimeFigureOut">
              <a:rPr lang="en-US" dirty="0"/>
              <a:t>9/4/2025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3054421240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39B41-D8B5-4052-B551-9B5525EAA8B6}" type="datetimeFigureOut">
              <a:rPr lang="en-US" dirty="0"/>
              <a:t>9/4/2025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2255821956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4800600"/>
            <a:ext cx="9141619" cy="3429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4750737"/>
            <a:ext cx="9141619" cy="4800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4136C-8742-45B2-AF27-D93DF72833A9}" type="datetimeFigureOut">
              <a:rPr lang="en-US" dirty="0"/>
              <a:t>9/4/2025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41074041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51435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514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45769"/>
            <a:ext cx="2400300" cy="1714500"/>
          </a:xfrm>
        </p:spPr>
        <p:txBody>
          <a:bodyPr anchor="b">
            <a:normAutofit/>
          </a:bodyPr>
          <a:lstStyle>
            <a:lvl1pPr>
              <a:defRPr sz="27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0450" y="548640"/>
            <a:ext cx="4869180" cy="39433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194560"/>
            <a:ext cx="2400300" cy="2534343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125">
                <a:solidFill>
                  <a:srgbClr val="FFFFFF"/>
                </a:solidFill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4844839"/>
            <a:ext cx="1963883" cy="273844"/>
          </a:xfrm>
        </p:spPr>
        <p:txBody>
          <a:bodyPr/>
          <a:lstStyle>
            <a:lvl1pPr algn="l">
              <a:defRPr/>
            </a:lvl1pPr>
          </a:lstStyle>
          <a:p>
            <a:fld id="{32ABBEA6-7C60-4B02-AE87-00D78D8422AF}" type="datetimeFigureOut">
              <a:rPr lang="en-US" dirty="0"/>
              <a:t>9/4/2025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4844839"/>
            <a:ext cx="3486150" cy="273844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2071796503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714750"/>
            <a:ext cx="9141619" cy="142875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3686307"/>
            <a:ext cx="9141619" cy="4800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3806190"/>
            <a:ext cx="7584948" cy="617220"/>
          </a:xfrm>
        </p:spPr>
        <p:txBody>
          <a:bodyPr lIns="91440" tIns="0" rIns="91440" bIns="0" anchor="b">
            <a:noAutofit/>
          </a:bodyPr>
          <a:lstStyle>
            <a:lvl1pPr>
              <a:defRPr sz="27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3686307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60" y="4430267"/>
            <a:ext cx="7584948" cy="44577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450"/>
              </a:spcAft>
              <a:buNone/>
              <a:defRPr sz="1125">
                <a:solidFill>
                  <a:srgbClr val="FFFFFF"/>
                </a:solidFill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AD897-D46E-4AD2-BD9B-49DD3E640873}" type="datetimeFigureOut">
              <a:rPr lang="en-US" dirty="0"/>
              <a:t>9/4/2025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4237897764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4800600"/>
            <a:ext cx="9144000" cy="3429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4750737"/>
            <a:ext cx="9144001" cy="494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14953"/>
            <a:ext cx="7543800" cy="108806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384301"/>
            <a:ext cx="7543800" cy="301752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4844839"/>
            <a:ext cx="1854203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rgbClr val="FFFFFF"/>
                </a:solidFill>
              </a:defRPr>
            </a:lvl1pPr>
          </a:lstStyle>
          <a:p>
            <a:fld id="{98624D31-43A5-475A-80CF-332C9F6DCF35}" type="datetimeFigureOut">
              <a:rPr lang="en-US" dirty="0"/>
              <a:t>9/4/2025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4844839"/>
            <a:ext cx="3617103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75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4844839"/>
            <a:ext cx="984019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88">
                <a:solidFill>
                  <a:srgbClr val="FFFFFF"/>
                </a:solidFill>
              </a:defRPr>
            </a:lvl1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303384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810440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hf sldNum="0" hdr="0" ftr="0" dt="0"/>
  <p:txStyles>
    <p:titleStyle>
      <a:lvl1pPr algn="l" defTabSz="685800" rtl="0" eaLnBrk="1" latinLnBrk="0" hangingPunct="1">
        <a:lnSpc>
          <a:spcPct val="85000"/>
        </a:lnSpc>
        <a:spcBef>
          <a:spcPct val="0"/>
        </a:spcBef>
        <a:buNone/>
        <a:defRPr sz="3600" kern="1200" spc="-38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68580" indent="-68580" algn="l" defTabSz="685800" rtl="0" eaLnBrk="1" latinLnBrk="0" hangingPunct="1">
        <a:lnSpc>
          <a:spcPct val="90000"/>
        </a:lnSpc>
        <a:spcBef>
          <a:spcPts val="900"/>
        </a:spcBef>
        <a:spcAft>
          <a:spcPts val="15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15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288036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3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425196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562356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699516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825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975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125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275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Relationships &amp;</a:t>
            </a:r>
            <a:endParaRPr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Inner Joins</a:t>
            </a:r>
            <a:endParaRPr/>
          </a:p>
        </p:txBody>
      </p:sp>
      <p:sp>
        <p:nvSpPr>
          <p:cNvPr id="55" name="Google Shape;55;p13"/>
          <p:cNvSpPr txBox="1">
            <a:spLocks noGrp="1"/>
          </p:cNvSpPr>
          <p:nvPr>
            <p:ph type="subTitle" idx="1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SWEN-344 Web Engineering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1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Practicing Inner Joins</a:t>
            </a:r>
            <a:endParaRPr/>
          </a:p>
        </p:txBody>
      </p:sp>
      <p:sp>
        <p:nvSpPr>
          <p:cNvPr id="106" name="Google Shape;106;p18"/>
          <p:cNvSpPr txBox="1">
            <a:spLocks noGrp="1"/>
          </p:cNvSpPr>
          <p:nvPr>
            <p:ph type="body" idx="1"/>
          </p:nvPr>
        </p:nvSpPr>
        <p:spPr>
          <a:xfrm>
            <a:off x="311700" y="1493400"/>
            <a:ext cx="4408218" cy="933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39700" lvl="0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" sz="1600" b="1" dirty="0">
                <a:latin typeface="Courier New"/>
                <a:ea typeface="Courier New"/>
                <a:cs typeface="Courier New"/>
                <a:sym typeface="Courier New"/>
              </a:rPr>
              <a:t>SELECT * FROM teams, cities</a:t>
            </a:r>
          </a:p>
          <a:p>
            <a:pPr marL="139700" lvl="0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" sz="1600" b="1" dirty="0">
              <a:latin typeface="Courier New"/>
              <a:ea typeface="Courier New"/>
              <a:cs typeface="Courier New"/>
              <a:sym typeface="Courier New"/>
            </a:endParaRPr>
          </a:p>
          <a:p>
            <a:pPr marL="139700" lvl="0" indent="0">
              <a:buNone/>
            </a:pPr>
            <a:r>
              <a:rPr lang="en" sz="1600" dirty="0"/>
              <a:t>How many rows? 	What are the results?</a:t>
            </a:r>
            <a:endParaRPr sz="1600" b="1" dirty="0">
              <a:latin typeface="Courier New"/>
              <a:ea typeface="Courier New"/>
              <a:cs typeface="Courier New"/>
              <a:sym typeface="Courier New"/>
            </a:endParaRPr>
          </a:p>
          <a:p>
            <a:pPr marL="45720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 dirty="0"/>
          </a:p>
          <a:p>
            <a:pPr marL="91440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 dirty="0"/>
              <a:t>	</a:t>
            </a:r>
            <a:endParaRPr dirty="0"/>
          </a:p>
        </p:txBody>
      </p:sp>
      <p:graphicFrame>
        <p:nvGraphicFramePr>
          <p:cNvPr id="107" name="Google Shape;107;p18"/>
          <p:cNvGraphicFramePr/>
          <p:nvPr>
            <p:extLst>
              <p:ext uri="{D42A27DB-BD31-4B8C-83A1-F6EECF244321}">
                <p14:modId xmlns:p14="http://schemas.microsoft.com/office/powerpoint/2010/main" val="3549886366"/>
              </p:ext>
            </p:extLst>
          </p:nvPr>
        </p:nvGraphicFramePr>
        <p:xfrm>
          <a:off x="4894475" y="103404"/>
          <a:ext cx="2199200" cy="1676250"/>
        </p:xfrm>
        <a:graphic>
          <a:graphicData uri="http://schemas.openxmlformats.org/drawingml/2006/table">
            <a:tbl>
              <a:tblPr>
                <a:noFill/>
                <a:tableStyleId>{64F91C94-2183-4B2C-912E-7094C6ED03A8}</a:tableStyleId>
              </a:tblPr>
              <a:tblGrid>
                <a:gridCol w="386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48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64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0125">
                <a:tc gridSpan="3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1" dirty="0">
                          <a:solidFill>
                            <a:schemeClr val="lt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teams</a:t>
                      </a:r>
                      <a:endParaRPr sz="1000" b="1" dirty="0">
                        <a:solidFill>
                          <a:schemeClr val="lt1"/>
                        </a:solidFill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91425" marR="91425" marT="91425" marB="91425">
                    <a:solidFill>
                      <a:schemeClr val="dk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b="1" dirty="0">
                        <a:solidFill>
                          <a:schemeClr val="lt1"/>
                        </a:solidFill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91425" marR="91425" marT="91425" marB="91425">
                    <a:solidFill>
                      <a:schemeClr val="dk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b="1" dirty="0">
                        <a:solidFill>
                          <a:schemeClr val="lt1"/>
                        </a:solidFill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91425" marR="91425" marT="91425" marB="91425">
                    <a:solidFill>
                      <a:schemeClr val="dk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4424423"/>
                  </a:ext>
                </a:extLst>
              </a:tr>
              <a:tr h="2701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solidFill>
                            <a:schemeClr val="lt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id</a:t>
                      </a:r>
                      <a:endParaRPr sz="1000" b="1">
                        <a:solidFill>
                          <a:schemeClr val="lt1"/>
                        </a:solidFill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91425" marR="91425" marT="91425" marB="91425"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 dirty="0">
                          <a:solidFill>
                            <a:schemeClr val="lt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name</a:t>
                      </a:r>
                      <a:endParaRPr sz="1000" b="1" dirty="0">
                        <a:solidFill>
                          <a:schemeClr val="lt1"/>
                        </a:solidFill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91425" marR="91425" marT="91425" marB="91425"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solidFill>
                            <a:schemeClr val="lt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city_id</a:t>
                      </a:r>
                      <a:endParaRPr sz="1000" b="1">
                        <a:solidFill>
                          <a:schemeClr val="lt1"/>
                        </a:solidFill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91425" marR="91425" marT="91425" marB="91425">
                    <a:solidFill>
                      <a:schemeClr val="dk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01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1</a:t>
                      </a:r>
                      <a:endParaRPr sz="1000"/>
                    </a:p>
                  </a:txBody>
                  <a:tcPr marL="91425" marR="91425" marT="91425" marB="9142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Lakers</a:t>
                      </a:r>
                      <a:endParaRPr sz="1000"/>
                    </a:p>
                  </a:txBody>
                  <a:tcPr marL="91425" marR="91425" marT="91425" marB="9142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1</a:t>
                      </a:r>
                      <a:endParaRPr sz="1000"/>
                    </a:p>
                  </a:txBody>
                  <a:tcPr marL="91425" marR="91425" marT="91425" marB="91425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01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2</a:t>
                      </a:r>
                      <a:endParaRPr sz="1000"/>
                    </a:p>
                  </a:txBody>
                  <a:tcPr marL="91425" marR="91425" marT="91425" marB="9142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/>
                        <a:t>Clippers</a:t>
                      </a:r>
                      <a:endParaRPr sz="1000" dirty="0"/>
                    </a:p>
                  </a:txBody>
                  <a:tcPr marL="91425" marR="91425" marT="91425" marB="9142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/>
                        <a:t>1</a:t>
                      </a:r>
                      <a:endParaRPr sz="1000" dirty="0"/>
                    </a:p>
                  </a:txBody>
                  <a:tcPr marL="91425" marR="91425" marT="91425" marB="91425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01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3</a:t>
                      </a:r>
                      <a:endParaRPr sz="1000"/>
                    </a:p>
                  </a:txBody>
                  <a:tcPr marL="91425" marR="91425" marT="91425" marB="9142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Magic</a:t>
                      </a:r>
                      <a:endParaRPr sz="1000"/>
                    </a:p>
                  </a:txBody>
                  <a:tcPr marL="91425" marR="91425" marT="91425" marB="9142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/>
                        <a:t>2</a:t>
                      </a:r>
                      <a:endParaRPr sz="1000" dirty="0"/>
                    </a:p>
                  </a:txBody>
                  <a:tcPr marL="91425" marR="91425" marT="91425" marB="91425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108" name="Google Shape;108;p18"/>
          <p:cNvGraphicFramePr/>
          <p:nvPr>
            <p:extLst>
              <p:ext uri="{D42A27DB-BD31-4B8C-83A1-F6EECF244321}">
                <p14:modId xmlns:p14="http://schemas.microsoft.com/office/powerpoint/2010/main" val="1647149741"/>
              </p:ext>
            </p:extLst>
          </p:nvPr>
        </p:nvGraphicFramePr>
        <p:xfrm>
          <a:off x="7268232" y="103404"/>
          <a:ext cx="1738625" cy="1341000"/>
        </p:xfrm>
        <a:graphic>
          <a:graphicData uri="http://schemas.openxmlformats.org/drawingml/2006/table">
            <a:tbl>
              <a:tblPr>
                <a:noFill/>
                <a:tableStyleId>{64F91C94-2183-4B2C-912E-7094C6ED03A8}</a:tableStyleId>
              </a:tblPr>
              <a:tblGrid>
                <a:gridCol w="3828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557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62775">
                <a:tc gridSpan="2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1" dirty="0">
                          <a:solidFill>
                            <a:schemeClr val="lt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cities</a:t>
                      </a:r>
                      <a:endParaRPr sz="1000" b="1" dirty="0">
                        <a:solidFill>
                          <a:schemeClr val="lt1"/>
                        </a:solidFill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91425" marR="91425" marT="91425" marB="91425">
                    <a:solidFill>
                      <a:schemeClr val="dk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b="1" dirty="0">
                        <a:solidFill>
                          <a:schemeClr val="lt1"/>
                        </a:solidFill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91425" marR="91425" marT="91425" marB="91425">
                    <a:solidFill>
                      <a:schemeClr val="dk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7981164"/>
                  </a:ext>
                </a:extLst>
              </a:tr>
              <a:tr h="26277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 dirty="0">
                          <a:solidFill>
                            <a:schemeClr val="lt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id</a:t>
                      </a:r>
                      <a:endParaRPr sz="1000" b="1" dirty="0">
                        <a:solidFill>
                          <a:schemeClr val="lt1"/>
                        </a:solidFill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91425" marR="91425" marT="91425" marB="91425"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 dirty="0">
                          <a:solidFill>
                            <a:schemeClr val="lt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name</a:t>
                      </a:r>
                      <a:endParaRPr sz="1000" b="1" dirty="0">
                        <a:solidFill>
                          <a:schemeClr val="lt1"/>
                        </a:solidFill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91425" marR="91425" marT="91425" marB="91425">
                    <a:solidFill>
                      <a:schemeClr val="dk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277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1</a:t>
                      </a:r>
                      <a:endParaRPr sz="1000"/>
                    </a:p>
                  </a:txBody>
                  <a:tcPr marL="91425" marR="91425" marT="91425" marB="9142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Los Angeles</a:t>
                      </a:r>
                      <a:endParaRPr sz="1000"/>
                    </a:p>
                  </a:txBody>
                  <a:tcPr marL="91425" marR="91425" marT="91425" marB="91425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277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2</a:t>
                      </a:r>
                      <a:endParaRPr sz="1000"/>
                    </a:p>
                  </a:txBody>
                  <a:tcPr marL="91425" marR="91425" marT="91425" marB="9142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/>
                        <a:t>Orlando</a:t>
                      </a:r>
                      <a:endParaRPr sz="1000" dirty="0"/>
                    </a:p>
                  </a:txBody>
                  <a:tcPr marL="91425" marR="91425" marT="91425" marB="91425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1AE3ECD9-A83F-49CA-BBF0-71E1E2A0EC3B}"/>
              </a:ext>
            </a:extLst>
          </p:cNvPr>
          <p:cNvSpPr txBox="1"/>
          <p:nvPr/>
        </p:nvSpPr>
        <p:spPr>
          <a:xfrm>
            <a:off x="4719918" y="1832825"/>
            <a:ext cx="4572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39700" lvl="0" rtl="0">
              <a:spcBef>
                <a:spcPts val="0"/>
              </a:spcBef>
              <a:spcAft>
                <a:spcPts val="0"/>
              </a:spcAft>
              <a:buSzPts val="1400"/>
            </a:pPr>
            <a:r>
              <a:rPr lang="en-US" dirty="0"/>
              <a:t>	Is this correct in this context? </a:t>
            </a:r>
            <a:endParaRPr lang="en-US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5" name="Google Shape;115;p19"/>
          <p:cNvGraphicFramePr/>
          <p:nvPr>
            <p:extLst>
              <p:ext uri="{D42A27DB-BD31-4B8C-83A1-F6EECF244321}">
                <p14:modId xmlns:p14="http://schemas.microsoft.com/office/powerpoint/2010/main" val="2690318659"/>
              </p:ext>
            </p:extLst>
          </p:nvPr>
        </p:nvGraphicFramePr>
        <p:xfrm>
          <a:off x="390901" y="2264372"/>
          <a:ext cx="6323975" cy="2472450"/>
        </p:xfrm>
        <a:graphic>
          <a:graphicData uri="http://schemas.openxmlformats.org/drawingml/2006/table">
            <a:tbl>
              <a:tblPr>
                <a:noFill/>
                <a:tableStyleId>{64F91C94-2183-4B2C-912E-7094C6ED03A8}</a:tableStyleId>
              </a:tblPr>
              <a:tblGrid>
                <a:gridCol w="8543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789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96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96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969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11726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solidFill>
                            <a:schemeClr val="lt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teams.id</a:t>
                      </a:r>
                      <a:endParaRPr sz="1000" b="1">
                        <a:solidFill>
                          <a:schemeClr val="lt1"/>
                        </a:solidFill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91425" marR="91425" marT="91425" marB="91425">
                    <a:solidFill>
                      <a:srgbClr val="1155CC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 dirty="0">
                          <a:solidFill>
                            <a:schemeClr val="lt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teams.name</a:t>
                      </a:r>
                      <a:endParaRPr sz="1000" b="1" dirty="0">
                        <a:solidFill>
                          <a:schemeClr val="lt1"/>
                        </a:solidFill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91425" marR="91425" marT="91425" marB="91425">
                    <a:solidFill>
                      <a:srgbClr val="1155CC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solidFill>
                            <a:schemeClr val="lt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city_id</a:t>
                      </a:r>
                      <a:endParaRPr sz="1000" b="1">
                        <a:solidFill>
                          <a:schemeClr val="lt1"/>
                        </a:solidFill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91425" marR="91425" marT="91425" marB="91425">
                    <a:solidFill>
                      <a:srgbClr val="1155CC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solidFill>
                            <a:schemeClr val="lt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cities.id</a:t>
                      </a:r>
                      <a:endParaRPr sz="1000" b="1">
                        <a:solidFill>
                          <a:schemeClr val="lt1"/>
                        </a:solidFill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91425" marR="91425" marT="91425" marB="91425">
                    <a:solidFill>
                      <a:srgbClr val="1155CC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solidFill>
                            <a:schemeClr val="lt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cities.name</a:t>
                      </a:r>
                      <a:endParaRPr sz="1000" b="1">
                        <a:solidFill>
                          <a:schemeClr val="lt1"/>
                        </a:solidFill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91425" marR="91425" marT="91425" marB="91425">
                    <a:solidFill>
                      <a:srgbClr val="1155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62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/>
                        <a:t>1</a:t>
                      </a:r>
                      <a:endParaRPr sz="1000" dirty="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Lakers</a:t>
                      </a:r>
                      <a:endParaRPr sz="10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1</a:t>
                      </a:r>
                      <a:endParaRPr sz="10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1</a:t>
                      </a:r>
                      <a:endParaRPr sz="10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/>
                        <a:t>Los Angeles</a:t>
                      </a:r>
                      <a:endParaRPr dirty="0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62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solidFill>
                            <a:schemeClr val="dk1"/>
                          </a:solidFill>
                        </a:rPr>
                        <a:t>1</a:t>
                      </a:r>
                      <a:endParaRPr dirty="0"/>
                    </a:p>
                  </a:txBody>
                  <a:tcPr marL="91425" marR="91425" marT="91425" marB="91425"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solidFill>
                            <a:schemeClr val="dk1"/>
                          </a:solidFill>
                        </a:rPr>
                        <a:t>Lakers</a:t>
                      </a:r>
                      <a:endParaRPr/>
                    </a:p>
                  </a:txBody>
                  <a:tcPr marL="91425" marR="91425" marT="91425" marB="91425"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solidFill>
                            <a:schemeClr val="dk1"/>
                          </a:solidFill>
                        </a:rPr>
                        <a:t>1</a:t>
                      </a:r>
                      <a:endParaRPr/>
                    </a:p>
                  </a:txBody>
                  <a:tcPr marL="91425" marR="91425" marT="91425" marB="91425"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2</a:t>
                      </a:r>
                      <a:endParaRPr sz="10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/>
                        <a:t>Orlando</a:t>
                      </a:r>
                      <a:endParaRPr sz="1000" dirty="0"/>
                    </a:p>
                  </a:txBody>
                  <a:tcPr marL="91425" marR="91425" marT="91425" marB="91425"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62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2</a:t>
                      </a:r>
                      <a:endParaRPr sz="1000"/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Clippers</a:t>
                      </a:r>
                      <a:endParaRPr sz="1000"/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1</a:t>
                      </a:r>
                      <a:endParaRPr sz="1000"/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1</a:t>
                      </a:r>
                      <a:endParaRPr sz="1000"/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Los Angeles</a:t>
                      </a:r>
                      <a:endParaRPr sz="1000"/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62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2</a:t>
                      </a:r>
                      <a:endParaRPr sz="1000"/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Clippers</a:t>
                      </a:r>
                      <a:endParaRPr sz="1000"/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1</a:t>
                      </a:r>
                      <a:endParaRPr sz="1000"/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2</a:t>
                      </a:r>
                      <a:endParaRPr sz="1000"/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Orlando</a:t>
                      </a:r>
                      <a:endParaRPr sz="1000"/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62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/>
                        <a:t>3</a:t>
                      </a:r>
                      <a:endParaRPr sz="1000" dirty="0"/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Magic</a:t>
                      </a:r>
                      <a:endParaRPr sz="1000"/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2</a:t>
                      </a:r>
                      <a:endParaRPr sz="1000"/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1</a:t>
                      </a:r>
                      <a:endParaRPr sz="1000"/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Los Angeles</a:t>
                      </a:r>
                      <a:endParaRPr sz="1000"/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62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3</a:t>
                      </a:r>
                      <a:endParaRPr sz="1000"/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Magic</a:t>
                      </a:r>
                      <a:endParaRPr sz="1000"/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2</a:t>
                      </a:r>
                      <a:endParaRPr sz="1000"/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2</a:t>
                      </a:r>
                      <a:endParaRPr sz="1000"/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/>
                        <a:t>Orlando</a:t>
                      </a:r>
                      <a:endParaRPr sz="1000" dirty="0"/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116" name="Google Shape;116;p1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Practicing Inner Joins</a:t>
            </a:r>
            <a:endParaRPr/>
          </a:p>
        </p:txBody>
      </p:sp>
      <p:sp>
        <p:nvSpPr>
          <p:cNvPr id="117" name="Google Shape;117;p19"/>
          <p:cNvSpPr txBox="1">
            <a:spLocks noGrp="1"/>
          </p:cNvSpPr>
          <p:nvPr>
            <p:ph type="body" idx="1"/>
          </p:nvPr>
        </p:nvSpPr>
        <p:spPr>
          <a:xfrm>
            <a:off x="164875" y="1226715"/>
            <a:ext cx="4837431" cy="107653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39700" lvl="0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" sz="1600" b="1" dirty="0">
                <a:latin typeface="Courier New"/>
                <a:ea typeface="Courier New"/>
                <a:cs typeface="Courier New"/>
                <a:sym typeface="Courier New"/>
              </a:rPr>
              <a:t>SELECT * FROM teams, cities</a:t>
            </a:r>
          </a:p>
          <a:p>
            <a:pPr marL="139700" lvl="0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" sz="1600" b="1" dirty="0">
              <a:latin typeface="Courier New"/>
              <a:ea typeface="Courier New"/>
              <a:cs typeface="Courier New"/>
              <a:sym typeface="Courier New"/>
            </a:endParaRPr>
          </a:p>
          <a:p>
            <a:pPr marL="139700" lvl="0" indent="0">
              <a:buNone/>
            </a:pPr>
            <a:r>
              <a:rPr lang="en" sz="1600" dirty="0"/>
              <a:t>How many rows?</a:t>
            </a:r>
            <a:r>
              <a:rPr lang="en" sz="1600" dirty="0">
                <a:solidFill>
                  <a:srgbClr val="1155CC"/>
                </a:solidFill>
              </a:rPr>
              <a:t>         </a:t>
            </a:r>
            <a:r>
              <a:rPr lang="en" sz="1600" dirty="0"/>
              <a:t>What are the results?</a:t>
            </a:r>
          </a:p>
          <a:p>
            <a:pPr marL="139700" lvl="0" indent="0">
              <a:buNone/>
            </a:pPr>
            <a:r>
              <a:rPr lang="en" sz="1600" dirty="0">
                <a:solidFill>
                  <a:srgbClr val="1155CC"/>
                </a:solidFill>
              </a:rPr>
              <a:t>2*3=6                             cross-product</a:t>
            </a:r>
            <a:endParaRPr sz="1600" b="1" dirty="0">
              <a:latin typeface="Courier New"/>
              <a:ea typeface="Courier New"/>
              <a:cs typeface="Courier New"/>
              <a:sym typeface="Courier New"/>
            </a:endParaRPr>
          </a:p>
          <a:p>
            <a:pPr marL="45720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 dirty="0"/>
          </a:p>
        </p:txBody>
      </p:sp>
      <p:graphicFrame>
        <p:nvGraphicFramePr>
          <p:cNvPr id="118" name="Google Shape;118;p19"/>
          <p:cNvGraphicFramePr/>
          <p:nvPr>
            <p:extLst>
              <p:ext uri="{D42A27DB-BD31-4B8C-83A1-F6EECF244321}">
                <p14:modId xmlns:p14="http://schemas.microsoft.com/office/powerpoint/2010/main" val="1481215888"/>
              </p:ext>
            </p:extLst>
          </p:nvPr>
        </p:nvGraphicFramePr>
        <p:xfrm>
          <a:off x="4892040" y="100584"/>
          <a:ext cx="2199200" cy="1676250"/>
        </p:xfrm>
        <a:graphic>
          <a:graphicData uri="http://schemas.openxmlformats.org/drawingml/2006/table">
            <a:tbl>
              <a:tblPr>
                <a:noFill/>
                <a:tableStyleId>{64F91C94-2183-4B2C-912E-7094C6ED03A8}</a:tableStyleId>
              </a:tblPr>
              <a:tblGrid>
                <a:gridCol w="386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48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64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0125">
                <a:tc gridSpan="3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1" dirty="0">
                          <a:solidFill>
                            <a:schemeClr val="lt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teams</a:t>
                      </a:r>
                      <a:endParaRPr sz="1000" b="1" dirty="0">
                        <a:solidFill>
                          <a:schemeClr val="lt1"/>
                        </a:solidFill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91425" marR="91425" marT="91425" marB="91425">
                    <a:solidFill>
                      <a:schemeClr val="dk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b="1" dirty="0">
                        <a:solidFill>
                          <a:schemeClr val="lt1"/>
                        </a:solidFill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91425" marR="91425" marT="91425" marB="91425">
                    <a:solidFill>
                      <a:schemeClr val="dk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b="1" dirty="0">
                        <a:solidFill>
                          <a:schemeClr val="lt1"/>
                        </a:solidFill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91425" marR="91425" marT="91425" marB="91425">
                    <a:solidFill>
                      <a:schemeClr val="dk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110207"/>
                  </a:ext>
                </a:extLst>
              </a:tr>
              <a:tr h="2701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solidFill>
                            <a:schemeClr val="lt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id</a:t>
                      </a:r>
                      <a:endParaRPr sz="1000" b="1">
                        <a:solidFill>
                          <a:schemeClr val="lt1"/>
                        </a:solidFill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91425" marR="91425" marT="91425" marB="91425"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 dirty="0">
                          <a:solidFill>
                            <a:schemeClr val="lt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name</a:t>
                      </a:r>
                      <a:endParaRPr sz="1000" b="1" dirty="0">
                        <a:solidFill>
                          <a:schemeClr val="lt1"/>
                        </a:solidFill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91425" marR="91425" marT="91425" marB="91425"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solidFill>
                            <a:schemeClr val="lt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city_id</a:t>
                      </a:r>
                      <a:endParaRPr sz="1000" b="1">
                        <a:solidFill>
                          <a:schemeClr val="lt1"/>
                        </a:solidFill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91425" marR="91425" marT="91425" marB="91425">
                    <a:solidFill>
                      <a:schemeClr val="dk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01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1</a:t>
                      </a:r>
                      <a:endParaRPr sz="1000"/>
                    </a:p>
                  </a:txBody>
                  <a:tcPr marL="91425" marR="91425" marT="91425" marB="9142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Lakers</a:t>
                      </a:r>
                      <a:endParaRPr sz="1000"/>
                    </a:p>
                  </a:txBody>
                  <a:tcPr marL="91425" marR="91425" marT="91425" marB="9142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1</a:t>
                      </a:r>
                      <a:endParaRPr sz="1000"/>
                    </a:p>
                  </a:txBody>
                  <a:tcPr marL="91425" marR="91425" marT="91425" marB="91425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01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2</a:t>
                      </a:r>
                      <a:endParaRPr sz="1000"/>
                    </a:p>
                  </a:txBody>
                  <a:tcPr marL="91425" marR="91425" marT="91425" marB="9142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/>
                        <a:t>Clippers</a:t>
                      </a:r>
                      <a:endParaRPr sz="1000" dirty="0"/>
                    </a:p>
                  </a:txBody>
                  <a:tcPr marL="91425" marR="91425" marT="91425" marB="9142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1</a:t>
                      </a:r>
                      <a:endParaRPr sz="1000"/>
                    </a:p>
                  </a:txBody>
                  <a:tcPr marL="91425" marR="91425" marT="91425" marB="91425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01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3</a:t>
                      </a:r>
                      <a:endParaRPr sz="1000"/>
                    </a:p>
                  </a:txBody>
                  <a:tcPr marL="91425" marR="91425" marT="91425" marB="9142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Magic</a:t>
                      </a:r>
                      <a:endParaRPr sz="1000"/>
                    </a:p>
                  </a:txBody>
                  <a:tcPr marL="91425" marR="91425" marT="91425" marB="9142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/>
                        <a:t>2</a:t>
                      </a:r>
                      <a:endParaRPr sz="1000" dirty="0"/>
                    </a:p>
                  </a:txBody>
                  <a:tcPr marL="91425" marR="91425" marT="91425" marB="91425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119" name="Google Shape;119;p19"/>
          <p:cNvGraphicFramePr/>
          <p:nvPr>
            <p:extLst>
              <p:ext uri="{D42A27DB-BD31-4B8C-83A1-F6EECF244321}">
                <p14:modId xmlns:p14="http://schemas.microsoft.com/office/powerpoint/2010/main" val="3847524376"/>
              </p:ext>
            </p:extLst>
          </p:nvPr>
        </p:nvGraphicFramePr>
        <p:xfrm>
          <a:off x="7269480" y="100584"/>
          <a:ext cx="1738625" cy="1341000"/>
        </p:xfrm>
        <a:graphic>
          <a:graphicData uri="http://schemas.openxmlformats.org/drawingml/2006/table">
            <a:tbl>
              <a:tblPr>
                <a:noFill/>
                <a:tableStyleId>{64F91C94-2183-4B2C-912E-7094C6ED03A8}</a:tableStyleId>
              </a:tblPr>
              <a:tblGrid>
                <a:gridCol w="3828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557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62775">
                <a:tc gridSpan="2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1" dirty="0">
                          <a:solidFill>
                            <a:schemeClr val="lt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cities</a:t>
                      </a:r>
                      <a:endParaRPr sz="1000" b="1" dirty="0">
                        <a:solidFill>
                          <a:schemeClr val="lt1"/>
                        </a:solidFill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91425" marR="91425" marT="91425" marB="91425">
                    <a:solidFill>
                      <a:schemeClr val="dk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b="1" dirty="0">
                        <a:solidFill>
                          <a:schemeClr val="lt1"/>
                        </a:solidFill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91425" marR="91425" marT="91425" marB="91425">
                    <a:solidFill>
                      <a:schemeClr val="dk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9034241"/>
                  </a:ext>
                </a:extLst>
              </a:tr>
              <a:tr h="26277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solidFill>
                            <a:schemeClr val="lt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id</a:t>
                      </a:r>
                      <a:endParaRPr sz="1000" b="1">
                        <a:solidFill>
                          <a:schemeClr val="lt1"/>
                        </a:solidFill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91425" marR="91425" marT="91425" marB="91425"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 dirty="0">
                          <a:solidFill>
                            <a:schemeClr val="lt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name</a:t>
                      </a:r>
                      <a:endParaRPr sz="1000" b="1" dirty="0">
                        <a:solidFill>
                          <a:schemeClr val="lt1"/>
                        </a:solidFill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91425" marR="91425" marT="91425" marB="91425">
                    <a:solidFill>
                      <a:schemeClr val="dk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277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1</a:t>
                      </a:r>
                      <a:endParaRPr sz="1000"/>
                    </a:p>
                  </a:txBody>
                  <a:tcPr marL="91425" marR="91425" marT="91425" marB="9142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Los Angeles</a:t>
                      </a:r>
                      <a:endParaRPr sz="1000"/>
                    </a:p>
                  </a:txBody>
                  <a:tcPr marL="91425" marR="91425" marT="91425" marB="91425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277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2</a:t>
                      </a:r>
                      <a:endParaRPr sz="1000"/>
                    </a:p>
                  </a:txBody>
                  <a:tcPr marL="91425" marR="91425" marT="91425" marB="9142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/>
                        <a:t>Orlando</a:t>
                      </a:r>
                      <a:endParaRPr sz="1000" dirty="0"/>
                    </a:p>
                  </a:txBody>
                  <a:tcPr marL="91425" marR="91425" marT="91425" marB="91425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7A19D2D8-9D62-4C04-997F-442DA5805891}"/>
              </a:ext>
            </a:extLst>
          </p:cNvPr>
          <p:cNvSpPr txBox="1"/>
          <p:nvPr/>
        </p:nvSpPr>
        <p:spPr>
          <a:xfrm>
            <a:off x="4933950" y="1704850"/>
            <a:ext cx="457872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39700" lvl="0" algn="l" rtl="0">
              <a:spcBef>
                <a:spcPts val="0"/>
              </a:spcBef>
              <a:spcAft>
                <a:spcPts val="0"/>
              </a:spcAft>
              <a:buSzPts val="1400"/>
            </a:pPr>
            <a:r>
              <a:rPr lang="en-US" dirty="0"/>
              <a:t>Is this correct in this context? </a:t>
            </a:r>
            <a:r>
              <a:rPr lang="en-US" b="1" dirty="0">
                <a:solidFill>
                  <a:srgbClr val="FF0000"/>
                </a:solidFill>
              </a:rPr>
              <a:t>no</a:t>
            </a:r>
          </a:p>
        </p:txBody>
      </p:sp>
      <p:sp>
        <p:nvSpPr>
          <p:cNvPr id="3" name="Right Brace 2">
            <a:extLst>
              <a:ext uri="{FF2B5EF4-FFF2-40B4-BE49-F238E27FC236}">
                <a16:creationId xmlns:a16="http://schemas.microsoft.com/office/drawing/2014/main" id="{6FE843B3-99AE-488A-B797-0DC7E19507D1}"/>
              </a:ext>
            </a:extLst>
          </p:cNvPr>
          <p:cNvSpPr/>
          <p:nvPr/>
        </p:nvSpPr>
        <p:spPr>
          <a:xfrm>
            <a:off x="6875929" y="2666402"/>
            <a:ext cx="224118" cy="627529"/>
          </a:xfrm>
          <a:prstGeom prst="rightBrac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B8D6512-C402-4CB9-81F2-80A77A9D38FB}"/>
              </a:ext>
            </a:extLst>
          </p:cNvPr>
          <p:cNvSpPr txBox="1"/>
          <p:nvPr/>
        </p:nvSpPr>
        <p:spPr>
          <a:xfrm>
            <a:off x="7153567" y="2732562"/>
            <a:ext cx="129118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Incorrect match-up of data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20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Practicing Inner Joins</a:t>
            </a:r>
            <a:endParaRPr/>
          </a:p>
        </p:txBody>
      </p:sp>
      <p:sp>
        <p:nvSpPr>
          <p:cNvPr id="128" name="Google Shape;128;p20"/>
          <p:cNvSpPr txBox="1">
            <a:spLocks noGrp="1"/>
          </p:cNvSpPr>
          <p:nvPr>
            <p:ph type="body" idx="1"/>
          </p:nvPr>
        </p:nvSpPr>
        <p:spPr>
          <a:xfrm>
            <a:off x="311700" y="1493400"/>
            <a:ext cx="5492947" cy="850871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39700" lvl="0" indent="0">
              <a:buNone/>
            </a:pPr>
            <a:r>
              <a:rPr lang="en" b="1" dirty="0">
                <a:latin typeface="Courier New"/>
                <a:ea typeface="Courier New"/>
                <a:cs typeface="Courier New"/>
                <a:sym typeface="Courier New"/>
              </a:rPr>
              <a:t>SELECT * FROM teams INNER JOIN cities ON teams.city_id=cities.id</a:t>
            </a:r>
          </a:p>
          <a:p>
            <a:pPr marL="139700" lvl="0" indent="0">
              <a:buNone/>
            </a:pPr>
            <a:endParaRPr lang="en" b="1" dirty="0">
              <a:latin typeface="Courier New"/>
              <a:ea typeface="Courier New"/>
              <a:cs typeface="Courier New"/>
              <a:sym typeface="Courier New"/>
            </a:endParaRPr>
          </a:p>
          <a:p>
            <a:pPr marL="139700" lvl="0" indent="0">
              <a:buNone/>
            </a:pPr>
            <a:r>
              <a:rPr lang="en" dirty="0"/>
              <a:t>How many rows?          What are the results?</a:t>
            </a:r>
            <a:endParaRPr lang="en" dirty="0">
              <a:solidFill>
                <a:srgbClr val="1155CC"/>
              </a:solidFill>
            </a:endParaRPr>
          </a:p>
          <a:p>
            <a:pPr marL="45720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 dirty="0"/>
          </a:p>
          <a:p>
            <a:pPr marL="91440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 dirty="0"/>
              <a:t>	</a:t>
            </a:r>
            <a:endParaRPr dirty="0"/>
          </a:p>
        </p:txBody>
      </p:sp>
      <p:graphicFrame>
        <p:nvGraphicFramePr>
          <p:cNvPr id="129" name="Google Shape;129;p20"/>
          <p:cNvGraphicFramePr/>
          <p:nvPr>
            <p:extLst>
              <p:ext uri="{D42A27DB-BD31-4B8C-83A1-F6EECF244321}">
                <p14:modId xmlns:p14="http://schemas.microsoft.com/office/powerpoint/2010/main" val="217184867"/>
              </p:ext>
            </p:extLst>
          </p:nvPr>
        </p:nvGraphicFramePr>
        <p:xfrm>
          <a:off x="4892040" y="100584"/>
          <a:ext cx="2199200" cy="1428305"/>
        </p:xfrm>
        <a:graphic>
          <a:graphicData uri="http://schemas.openxmlformats.org/drawingml/2006/table">
            <a:tbl>
              <a:tblPr>
                <a:noFill/>
                <a:tableStyleId>{64F91C94-2183-4B2C-912E-7094C6ED03A8}</a:tableStyleId>
              </a:tblPr>
              <a:tblGrid>
                <a:gridCol w="386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48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64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0125">
                <a:tc gridSpan="3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1" dirty="0">
                          <a:solidFill>
                            <a:schemeClr val="lt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teams</a:t>
                      </a:r>
                      <a:endParaRPr sz="1000" b="1" dirty="0">
                        <a:solidFill>
                          <a:schemeClr val="lt1"/>
                        </a:solidFill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91425" marR="91425" marT="91425" marB="91425">
                    <a:solidFill>
                      <a:schemeClr val="dk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b="1" dirty="0">
                        <a:solidFill>
                          <a:schemeClr val="lt1"/>
                        </a:solidFill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91425" marR="91425" marT="91425" marB="91425">
                    <a:solidFill>
                      <a:schemeClr val="dk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b="1" dirty="0">
                        <a:solidFill>
                          <a:schemeClr val="lt1"/>
                        </a:solidFill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91425" marR="91425" marT="91425" marB="91425">
                    <a:solidFill>
                      <a:schemeClr val="dk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9885858"/>
                  </a:ext>
                </a:extLst>
              </a:tr>
              <a:tr h="2701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solidFill>
                            <a:schemeClr val="lt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id</a:t>
                      </a:r>
                      <a:endParaRPr sz="1000" b="1">
                        <a:solidFill>
                          <a:schemeClr val="lt1"/>
                        </a:solidFill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91425" marR="91425" marT="91425" marB="91425"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 dirty="0">
                          <a:solidFill>
                            <a:schemeClr val="lt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name</a:t>
                      </a:r>
                      <a:endParaRPr sz="1000" b="1" dirty="0">
                        <a:solidFill>
                          <a:schemeClr val="lt1"/>
                        </a:solidFill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91425" marR="91425" marT="91425" marB="91425"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solidFill>
                            <a:schemeClr val="lt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city_id</a:t>
                      </a:r>
                      <a:endParaRPr sz="1000" b="1">
                        <a:solidFill>
                          <a:schemeClr val="lt1"/>
                        </a:solidFill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91425" marR="91425" marT="91425" marB="91425">
                    <a:solidFill>
                      <a:schemeClr val="dk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/>
                        <a:t>1</a:t>
                      </a:r>
                      <a:endParaRPr sz="1000" dirty="0"/>
                    </a:p>
                  </a:txBody>
                  <a:tcPr marL="91425" marR="91425" marT="0" marB="9144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Lakers</a:t>
                      </a:r>
                      <a:endParaRPr sz="1000"/>
                    </a:p>
                  </a:txBody>
                  <a:tcPr marL="91425" marR="91425" marT="0" marB="9144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/>
                        <a:t>1</a:t>
                      </a:r>
                      <a:endParaRPr sz="1000" dirty="0"/>
                    </a:p>
                  </a:txBody>
                  <a:tcPr marL="91425" marR="91425" marT="0" marB="9144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2</a:t>
                      </a:r>
                      <a:endParaRPr sz="1000"/>
                    </a:p>
                  </a:txBody>
                  <a:tcPr marL="91425" marR="91425" marT="0" marB="9144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Clippers</a:t>
                      </a:r>
                      <a:endParaRPr sz="1000"/>
                    </a:p>
                  </a:txBody>
                  <a:tcPr marL="91425" marR="91425" marT="0" marB="9144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/>
                        <a:t>1</a:t>
                      </a:r>
                      <a:endParaRPr sz="1000" dirty="0"/>
                    </a:p>
                  </a:txBody>
                  <a:tcPr marL="91425" marR="91425" marT="0" marB="9144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01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3</a:t>
                      </a:r>
                      <a:endParaRPr sz="1000"/>
                    </a:p>
                  </a:txBody>
                  <a:tcPr marL="91425" marR="91425" marT="0" marB="9144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Magic</a:t>
                      </a:r>
                      <a:endParaRPr sz="1000"/>
                    </a:p>
                  </a:txBody>
                  <a:tcPr marL="91425" marR="91425" marT="0" marB="9144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/>
                        <a:t>2</a:t>
                      </a:r>
                      <a:endParaRPr sz="1000" dirty="0"/>
                    </a:p>
                  </a:txBody>
                  <a:tcPr marL="91425" marR="91425" marT="0" marB="9144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130" name="Google Shape;130;p20"/>
          <p:cNvGraphicFramePr/>
          <p:nvPr>
            <p:extLst>
              <p:ext uri="{D42A27DB-BD31-4B8C-83A1-F6EECF244321}">
                <p14:modId xmlns:p14="http://schemas.microsoft.com/office/powerpoint/2010/main" val="523601404"/>
              </p:ext>
            </p:extLst>
          </p:nvPr>
        </p:nvGraphicFramePr>
        <p:xfrm>
          <a:off x="7269480" y="100584"/>
          <a:ext cx="1738625" cy="1341000"/>
        </p:xfrm>
        <a:graphic>
          <a:graphicData uri="http://schemas.openxmlformats.org/drawingml/2006/table">
            <a:tbl>
              <a:tblPr>
                <a:noFill/>
                <a:tableStyleId>{64F91C94-2183-4B2C-912E-7094C6ED03A8}</a:tableStyleId>
              </a:tblPr>
              <a:tblGrid>
                <a:gridCol w="3828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557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62775">
                <a:tc gridSpan="2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1" dirty="0">
                          <a:solidFill>
                            <a:schemeClr val="lt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cities</a:t>
                      </a:r>
                      <a:endParaRPr sz="1000" b="1" dirty="0">
                        <a:solidFill>
                          <a:schemeClr val="lt1"/>
                        </a:solidFill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91425" marR="91425" marT="91425" marB="91425">
                    <a:solidFill>
                      <a:schemeClr val="dk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b="1" dirty="0">
                        <a:solidFill>
                          <a:schemeClr val="lt1"/>
                        </a:solidFill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91425" marR="91425" marT="91425" marB="91425">
                    <a:solidFill>
                      <a:schemeClr val="dk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7331428"/>
                  </a:ext>
                </a:extLst>
              </a:tr>
              <a:tr h="26277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solidFill>
                            <a:schemeClr val="lt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id</a:t>
                      </a:r>
                      <a:endParaRPr sz="1000" b="1">
                        <a:solidFill>
                          <a:schemeClr val="lt1"/>
                        </a:solidFill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91425" marR="91425" marT="91425" marB="91425"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 dirty="0">
                          <a:solidFill>
                            <a:schemeClr val="lt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name</a:t>
                      </a:r>
                      <a:endParaRPr sz="1000" b="1" dirty="0">
                        <a:solidFill>
                          <a:schemeClr val="lt1"/>
                        </a:solidFill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91425" marR="91425" marT="91425" marB="91425">
                    <a:solidFill>
                      <a:schemeClr val="dk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277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/>
                        <a:t>1</a:t>
                      </a:r>
                      <a:endParaRPr sz="1000" dirty="0"/>
                    </a:p>
                  </a:txBody>
                  <a:tcPr marL="91425" marR="91425" marT="91425" marB="9142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/>
                        <a:t>Los Angeles</a:t>
                      </a:r>
                      <a:endParaRPr sz="1000" dirty="0"/>
                    </a:p>
                  </a:txBody>
                  <a:tcPr marL="91425" marR="91425" marT="91425" marB="91425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277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2</a:t>
                      </a:r>
                      <a:endParaRPr sz="1000"/>
                    </a:p>
                  </a:txBody>
                  <a:tcPr marL="91425" marR="91425" marT="91425" marB="9142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/>
                        <a:t>Orlando</a:t>
                      </a:r>
                      <a:endParaRPr sz="1000" dirty="0"/>
                    </a:p>
                  </a:txBody>
                  <a:tcPr marL="91425" marR="91425" marT="91425" marB="91425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7DC56374-7073-4FFB-B126-35BF9FAAAB40}"/>
              </a:ext>
            </a:extLst>
          </p:cNvPr>
          <p:cNvSpPr txBox="1"/>
          <p:nvPr/>
        </p:nvSpPr>
        <p:spPr>
          <a:xfrm>
            <a:off x="5696803" y="1604145"/>
            <a:ext cx="318247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39700" lvl="0" algn="l" rtl="0">
              <a:spcBef>
                <a:spcPts val="0"/>
              </a:spcBef>
              <a:spcAft>
                <a:spcPts val="0"/>
              </a:spcAft>
              <a:buSzPts val="1400"/>
            </a:pPr>
            <a:r>
              <a:rPr lang="en-US" dirty="0"/>
              <a:t>Is this correct in this context? 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Speech Bubble: Rectangle 2">
            <a:extLst>
              <a:ext uri="{FF2B5EF4-FFF2-40B4-BE49-F238E27FC236}">
                <a16:creationId xmlns:a16="http://schemas.microsoft.com/office/drawing/2014/main" id="{CC4AA37B-AD5D-435E-B6FE-3E4E917C9D24}"/>
              </a:ext>
            </a:extLst>
          </p:cNvPr>
          <p:cNvSpPr/>
          <p:nvPr/>
        </p:nvSpPr>
        <p:spPr>
          <a:xfrm>
            <a:off x="6326375" y="2021541"/>
            <a:ext cx="1853919" cy="322730"/>
          </a:xfrm>
          <a:prstGeom prst="wedgeRectCallout">
            <a:avLst>
              <a:gd name="adj1" fmla="val -224112"/>
              <a:gd name="adj2" fmla="val -100506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Relationship!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7" name="Google Shape;137;p21"/>
          <p:cNvGraphicFramePr/>
          <p:nvPr>
            <p:extLst>
              <p:ext uri="{D42A27DB-BD31-4B8C-83A1-F6EECF244321}">
                <p14:modId xmlns:p14="http://schemas.microsoft.com/office/powerpoint/2010/main" val="1880051349"/>
              </p:ext>
            </p:extLst>
          </p:nvPr>
        </p:nvGraphicFramePr>
        <p:xfrm>
          <a:off x="863214" y="2978469"/>
          <a:ext cx="6323975" cy="1586750"/>
        </p:xfrm>
        <a:graphic>
          <a:graphicData uri="http://schemas.openxmlformats.org/drawingml/2006/table">
            <a:tbl>
              <a:tblPr>
                <a:noFill/>
                <a:tableStyleId>{64F91C94-2183-4B2C-912E-7094C6ED03A8}</a:tableStyleId>
              </a:tblPr>
              <a:tblGrid>
                <a:gridCol w="8543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789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96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96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969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1815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solidFill>
                            <a:schemeClr val="lt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teams.id</a:t>
                      </a:r>
                      <a:endParaRPr sz="1000" b="1">
                        <a:solidFill>
                          <a:schemeClr val="lt1"/>
                        </a:solidFill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91425" marR="91425" marT="91425" marB="91425">
                    <a:solidFill>
                      <a:srgbClr val="1155CC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solidFill>
                            <a:schemeClr val="lt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teams.name</a:t>
                      </a:r>
                      <a:endParaRPr sz="1000" b="1">
                        <a:solidFill>
                          <a:schemeClr val="lt1"/>
                        </a:solidFill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91425" marR="91425" marT="91425" marB="91425">
                    <a:solidFill>
                      <a:srgbClr val="1155CC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solidFill>
                            <a:schemeClr val="lt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city_id</a:t>
                      </a:r>
                      <a:endParaRPr sz="1000" b="1">
                        <a:solidFill>
                          <a:schemeClr val="lt1"/>
                        </a:solidFill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91425" marR="91425" marT="91425" marB="91425">
                    <a:solidFill>
                      <a:srgbClr val="1155CC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solidFill>
                            <a:schemeClr val="lt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cities.id</a:t>
                      </a:r>
                      <a:endParaRPr sz="1000" b="1">
                        <a:solidFill>
                          <a:schemeClr val="lt1"/>
                        </a:solidFill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91425" marR="91425" marT="91425" marB="91425">
                    <a:solidFill>
                      <a:srgbClr val="1155CC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 dirty="0">
                          <a:solidFill>
                            <a:schemeClr val="lt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cities.name</a:t>
                      </a:r>
                      <a:endParaRPr sz="1000" b="1" dirty="0">
                        <a:solidFill>
                          <a:schemeClr val="lt1"/>
                        </a:solidFill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91425" marR="91425" marT="91425" marB="91425">
                    <a:solidFill>
                      <a:srgbClr val="1155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62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1</a:t>
                      </a:r>
                      <a:endParaRPr sz="10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Lakers</a:t>
                      </a:r>
                      <a:endParaRPr sz="10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1</a:t>
                      </a:r>
                      <a:endParaRPr sz="10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1</a:t>
                      </a:r>
                      <a:endParaRPr sz="10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Los Angeles</a:t>
                      </a:r>
                      <a:endParaRPr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62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2</a:t>
                      </a:r>
                      <a:endParaRPr sz="1000"/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Clippers</a:t>
                      </a:r>
                      <a:endParaRPr sz="1000"/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1</a:t>
                      </a:r>
                      <a:endParaRPr sz="1000"/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1</a:t>
                      </a:r>
                      <a:endParaRPr sz="1000"/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Los Angeles</a:t>
                      </a:r>
                      <a:endParaRPr sz="1000"/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62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3</a:t>
                      </a:r>
                      <a:endParaRPr sz="1000"/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Magic</a:t>
                      </a:r>
                      <a:endParaRPr sz="1000"/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2</a:t>
                      </a:r>
                      <a:endParaRPr sz="1000"/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2</a:t>
                      </a:r>
                      <a:endParaRPr sz="1000"/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/>
                        <a:t>Orlando</a:t>
                      </a:r>
                      <a:endParaRPr sz="1000" dirty="0"/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38" name="Google Shape;138;p2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Practicing Inner Joins</a:t>
            </a:r>
            <a:endParaRPr/>
          </a:p>
        </p:txBody>
      </p:sp>
      <p:sp>
        <p:nvSpPr>
          <p:cNvPr id="139" name="Google Shape;139;p21"/>
          <p:cNvSpPr txBox="1">
            <a:spLocks noGrp="1"/>
          </p:cNvSpPr>
          <p:nvPr>
            <p:ph type="body" idx="1"/>
          </p:nvPr>
        </p:nvSpPr>
        <p:spPr>
          <a:xfrm>
            <a:off x="311700" y="1493400"/>
            <a:ext cx="5183665" cy="1249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39700" lvl="0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" b="1" dirty="0">
                <a:latin typeface="Courier New"/>
                <a:ea typeface="Courier New"/>
                <a:cs typeface="Courier New"/>
                <a:sym typeface="Courier New"/>
              </a:rPr>
              <a:t>SELECT * FROM teams INNER JOIN cities ON teams.city_id=cities.id</a:t>
            </a:r>
          </a:p>
          <a:p>
            <a:pPr marL="139700" lvl="0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" sz="1600" b="1" dirty="0">
              <a:latin typeface="Courier New"/>
              <a:ea typeface="Courier New"/>
              <a:cs typeface="Courier New"/>
              <a:sym typeface="Courier New"/>
            </a:endParaRPr>
          </a:p>
          <a:p>
            <a:pPr marL="139700" lvl="0" indent="0">
              <a:buNone/>
            </a:pPr>
            <a:r>
              <a:rPr lang="en" sz="1600" dirty="0"/>
              <a:t>How many rows?          What are the results?</a:t>
            </a:r>
          </a:p>
          <a:p>
            <a:pPr marL="139700" indent="0">
              <a:buNone/>
            </a:pPr>
            <a:r>
              <a:rPr lang="en" sz="1600" dirty="0">
                <a:solidFill>
                  <a:srgbClr val="1155CC"/>
                </a:solidFill>
              </a:rPr>
              <a:t>3                                       inner join</a:t>
            </a:r>
          </a:p>
          <a:p>
            <a:pPr marL="139700" lvl="0" indent="0">
              <a:buNone/>
            </a:pPr>
            <a:endParaRPr sz="1600" b="1" dirty="0">
              <a:latin typeface="Courier New"/>
              <a:ea typeface="Courier New"/>
              <a:cs typeface="Courier New"/>
              <a:sym typeface="Courier New"/>
            </a:endParaRPr>
          </a:p>
          <a:p>
            <a:pPr marL="45720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 dirty="0"/>
          </a:p>
          <a:p>
            <a:pPr marL="91440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 dirty="0"/>
              <a:t>	</a:t>
            </a:r>
            <a:endParaRPr dirty="0"/>
          </a:p>
        </p:txBody>
      </p:sp>
      <p:graphicFrame>
        <p:nvGraphicFramePr>
          <p:cNvPr id="140" name="Google Shape;140;p21"/>
          <p:cNvGraphicFramePr/>
          <p:nvPr>
            <p:extLst>
              <p:ext uri="{D42A27DB-BD31-4B8C-83A1-F6EECF244321}">
                <p14:modId xmlns:p14="http://schemas.microsoft.com/office/powerpoint/2010/main" val="1751723992"/>
              </p:ext>
            </p:extLst>
          </p:nvPr>
        </p:nvGraphicFramePr>
        <p:xfrm>
          <a:off x="4892040" y="100584"/>
          <a:ext cx="2199200" cy="1676250"/>
        </p:xfrm>
        <a:graphic>
          <a:graphicData uri="http://schemas.openxmlformats.org/drawingml/2006/table">
            <a:tbl>
              <a:tblPr>
                <a:noFill/>
                <a:tableStyleId>{64F91C94-2183-4B2C-912E-7094C6ED03A8}</a:tableStyleId>
              </a:tblPr>
              <a:tblGrid>
                <a:gridCol w="386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48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64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0125">
                <a:tc gridSpan="3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1" dirty="0">
                          <a:solidFill>
                            <a:schemeClr val="lt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teams</a:t>
                      </a:r>
                      <a:endParaRPr sz="1000" b="1" dirty="0">
                        <a:solidFill>
                          <a:schemeClr val="lt1"/>
                        </a:solidFill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91425" marR="91425" marT="91425" marB="91425">
                    <a:solidFill>
                      <a:schemeClr val="dk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b="1" dirty="0">
                        <a:solidFill>
                          <a:schemeClr val="lt1"/>
                        </a:solidFill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91425" marR="91425" marT="91425" marB="91425">
                    <a:solidFill>
                      <a:schemeClr val="dk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b="1" dirty="0">
                        <a:solidFill>
                          <a:schemeClr val="lt1"/>
                        </a:solidFill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91425" marR="91425" marT="91425" marB="91425">
                    <a:solidFill>
                      <a:schemeClr val="dk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1064405"/>
                  </a:ext>
                </a:extLst>
              </a:tr>
              <a:tr h="2701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solidFill>
                            <a:schemeClr val="lt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id</a:t>
                      </a:r>
                      <a:endParaRPr sz="1000" b="1">
                        <a:solidFill>
                          <a:schemeClr val="lt1"/>
                        </a:solidFill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91425" marR="91425" marT="91425" marB="91425"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 dirty="0">
                          <a:solidFill>
                            <a:schemeClr val="lt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name</a:t>
                      </a:r>
                      <a:endParaRPr sz="1000" b="1" dirty="0">
                        <a:solidFill>
                          <a:schemeClr val="lt1"/>
                        </a:solidFill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91425" marR="91425" marT="91425" marB="91425"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solidFill>
                            <a:schemeClr val="lt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city_id</a:t>
                      </a:r>
                      <a:endParaRPr sz="1000" b="1">
                        <a:solidFill>
                          <a:schemeClr val="lt1"/>
                        </a:solidFill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91425" marR="91425" marT="91425" marB="91425">
                    <a:solidFill>
                      <a:schemeClr val="dk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01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1</a:t>
                      </a:r>
                      <a:endParaRPr sz="10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Lakers</a:t>
                      </a:r>
                      <a:endParaRPr sz="10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/>
                        <a:t>1</a:t>
                      </a:r>
                      <a:endParaRPr sz="1000" dirty="0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01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2</a:t>
                      </a:r>
                      <a:endParaRPr sz="1000"/>
                    </a:p>
                  </a:txBody>
                  <a:tcPr marL="91425" marR="91425" marT="91425" marB="9142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/>
                        <a:t>Clippers</a:t>
                      </a:r>
                      <a:endParaRPr sz="1000" dirty="0"/>
                    </a:p>
                  </a:txBody>
                  <a:tcPr marL="91425" marR="91425" marT="91425" marB="9142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/>
                        <a:t>1</a:t>
                      </a:r>
                      <a:endParaRPr sz="1000" dirty="0"/>
                    </a:p>
                  </a:txBody>
                  <a:tcPr marL="91425" marR="91425" marT="91425" marB="91425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01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3</a:t>
                      </a:r>
                      <a:endParaRPr sz="10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/>
                        <a:t>Magic</a:t>
                      </a:r>
                      <a:endParaRPr sz="1000" dirty="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/>
                        <a:t>2</a:t>
                      </a:r>
                      <a:endParaRPr sz="1000" dirty="0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141" name="Google Shape;141;p21"/>
          <p:cNvGraphicFramePr/>
          <p:nvPr>
            <p:extLst>
              <p:ext uri="{D42A27DB-BD31-4B8C-83A1-F6EECF244321}">
                <p14:modId xmlns:p14="http://schemas.microsoft.com/office/powerpoint/2010/main" val="2413969563"/>
              </p:ext>
            </p:extLst>
          </p:nvPr>
        </p:nvGraphicFramePr>
        <p:xfrm>
          <a:off x="7269480" y="100584"/>
          <a:ext cx="1738625" cy="1341000"/>
        </p:xfrm>
        <a:graphic>
          <a:graphicData uri="http://schemas.openxmlformats.org/drawingml/2006/table">
            <a:tbl>
              <a:tblPr>
                <a:noFill/>
                <a:tableStyleId>{64F91C94-2183-4B2C-912E-7094C6ED03A8}</a:tableStyleId>
              </a:tblPr>
              <a:tblGrid>
                <a:gridCol w="3828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557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62775">
                <a:tc gridSpan="2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1" dirty="0">
                          <a:solidFill>
                            <a:schemeClr val="lt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cities</a:t>
                      </a:r>
                      <a:endParaRPr sz="1000" b="1" dirty="0">
                        <a:solidFill>
                          <a:schemeClr val="lt1"/>
                        </a:solidFill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91425" marR="91425" marT="91425" marB="91425">
                    <a:solidFill>
                      <a:schemeClr val="dk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b="1" dirty="0">
                        <a:solidFill>
                          <a:schemeClr val="lt1"/>
                        </a:solidFill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91425" marR="91425" marT="91425" marB="91425">
                    <a:solidFill>
                      <a:schemeClr val="dk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4355848"/>
                  </a:ext>
                </a:extLst>
              </a:tr>
              <a:tr h="26277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solidFill>
                            <a:schemeClr val="lt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id</a:t>
                      </a:r>
                      <a:endParaRPr sz="1000" b="1">
                        <a:solidFill>
                          <a:schemeClr val="lt1"/>
                        </a:solidFill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91425" marR="91425" marT="91425" marB="91425"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 dirty="0">
                          <a:solidFill>
                            <a:schemeClr val="lt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name</a:t>
                      </a:r>
                      <a:endParaRPr sz="1000" b="1" dirty="0">
                        <a:solidFill>
                          <a:schemeClr val="lt1"/>
                        </a:solidFill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91425" marR="91425" marT="91425" marB="91425">
                    <a:solidFill>
                      <a:schemeClr val="dk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277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1</a:t>
                      </a:r>
                      <a:endParaRPr sz="10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Los Angeles</a:t>
                      </a:r>
                      <a:endParaRPr sz="1000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277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2</a:t>
                      </a:r>
                      <a:endParaRPr sz="1000"/>
                    </a:p>
                  </a:txBody>
                  <a:tcPr marL="91425" marR="91425" marT="91425" marB="9142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/>
                        <a:t>Orlando</a:t>
                      </a:r>
                      <a:endParaRPr sz="1000" dirty="0"/>
                    </a:p>
                  </a:txBody>
                  <a:tcPr marL="91425" marR="91425" marT="91425" marB="91425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A14ECE0C-FAB7-422D-95D0-6F2FA94BF864}"/>
              </a:ext>
            </a:extLst>
          </p:cNvPr>
          <p:cNvSpPr txBox="1"/>
          <p:nvPr/>
        </p:nvSpPr>
        <p:spPr>
          <a:xfrm>
            <a:off x="5254685" y="1795700"/>
            <a:ext cx="352207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39700" lvl="0" algn="l" rtl="0">
              <a:spcBef>
                <a:spcPts val="0"/>
              </a:spcBef>
              <a:spcAft>
                <a:spcPts val="0"/>
              </a:spcAft>
              <a:buSzPts val="1400"/>
            </a:pPr>
            <a:r>
              <a:rPr lang="en-US" dirty="0"/>
              <a:t>Is this correct in this context?  </a:t>
            </a:r>
            <a:r>
              <a:rPr lang="en-US" b="1" dirty="0">
                <a:solidFill>
                  <a:srgbClr val="6AA84F"/>
                </a:solidFill>
              </a:rPr>
              <a:t>yes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2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Many-To-Many</a:t>
            </a:r>
            <a:endParaRPr dirty="0"/>
          </a:p>
        </p:txBody>
      </p:sp>
      <p:sp>
        <p:nvSpPr>
          <p:cNvPr id="149" name="Google Shape;149;p22"/>
          <p:cNvSpPr txBox="1">
            <a:spLocks noGrp="1"/>
          </p:cNvSpPr>
          <p:nvPr>
            <p:ph type="body" idx="1"/>
          </p:nvPr>
        </p:nvSpPr>
        <p:spPr>
          <a:xfrm>
            <a:off x="164251" y="1406828"/>
            <a:ext cx="5068200" cy="3628974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36550" algn="l" rtl="0">
              <a:spcBef>
                <a:spcPts val="0"/>
              </a:spcBef>
              <a:spcAft>
                <a:spcPts val="0"/>
              </a:spcAft>
              <a:buSzPts val="1700"/>
              <a:buChar char="●"/>
            </a:pPr>
            <a:r>
              <a:rPr lang="en" sz="1700" dirty="0"/>
              <a:t>e.g. Players and Teams</a:t>
            </a:r>
            <a:endParaRPr sz="1700" dirty="0"/>
          </a:p>
          <a:p>
            <a:pPr marL="914400" lvl="1" indent="-311150" algn="l" rtl="0">
              <a:spcBef>
                <a:spcPts val="0"/>
              </a:spcBef>
              <a:spcAft>
                <a:spcPts val="0"/>
              </a:spcAft>
              <a:buSzPts val="1300"/>
              <a:buChar char="○"/>
            </a:pPr>
            <a:r>
              <a:rPr lang="en" sz="1300" dirty="0"/>
              <a:t>Players can be on multiple teams in their career</a:t>
            </a:r>
            <a:endParaRPr sz="1300" dirty="0"/>
          </a:p>
          <a:p>
            <a:pPr marL="914400" lvl="1" indent="-311150" algn="l" rtl="0">
              <a:spcBef>
                <a:spcPts val="0"/>
              </a:spcBef>
              <a:spcAft>
                <a:spcPts val="0"/>
              </a:spcAft>
              <a:buSzPts val="1300"/>
              <a:buChar char="○"/>
            </a:pPr>
            <a:r>
              <a:rPr lang="en" sz="1300" dirty="0"/>
              <a:t>Teams have multiple players</a:t>
            </a:r>
            <a:endParaRPr sz="1300" dirty="0"/>
          </a:p>
          <a:p>
            <a:pPr marL="457200" lvl="0" indent="-336550" algn="l" rtl="0">
              <a:spcBef>
                <a:spcPts val="0"/>
              </a:spcBef>
              <a:spcAft>
                <a:spcPts val="0"/>
              </a:spcAft>
              <a:buSzPts val="1700"/>
              <a:buChar char="●"/>
            </a:pPr>
            <a:r>
              <a:rPr lang="en" sz="1700" dirty="0"/>
              <a:t>Solution: linking table</a:t>
            </a:r>
            <a:endParaRPr sz="1700" dirty="0"/>
          </a:p>
          <a:p>
            <a:pPr marL="914400" lvl="1" indent="-311150" algn="l" rtl="0">
              <a:spcBef>
                <a:spcPts val="0"/>
              </a:spcBef>
              <a:spcAft>
                <a:spcPts val="0"/>
              </a:spcAft>
              <a:buSzPts val="1300"/>
              <a:buChar char="○"/>
            </a:pPr>
            <a:r>
              <a:rPr lang="en" sz="1300" dirty="0"/>
              <a:t>A table with 2+ foreign keys</a:t>
            </a:r>
            <a:endParaRPr sz="1300" dirty="0"/>
          </a:p>
          <a:p>
            <a:pPr marL="457200" lvl="0" indent="-336550" algn="l" rtl="0">
              <a:spcBef>
                <a:spcPts val="0"/>
              </a:spcBef>
              <a:spcAft>
                <a:spcPts val="0"/>
              </a:spcAft>
              <a:buSzPts val="1700"/>
              <a:buChar char="●"/>
            </a:pPr>
            <a:r>
              <a:rPr lang="en" sz="1700" dirty="0"/>
              <a:t>Design tip: name your linking tables if you can</a:t>
            </a:r>
            <a:endParaRPr sz="1700" dirty="0"/>
          </a:p>
          <a:p>
            <a:pPr marL="914400" lvl="1" indent="-311150" algn="l" rtl="0">
              <a:spcBef>
                <a:spcPts val="0"/>
              </a:spcBef>
              <a:spcAft>
                <a:spcPts val="0"/>
              </a:spcAft>
              <a:buSzPts val="1300"/>
              <a:buChar char="○"/>
            </a:pPr>
            <a:r>
              <a:rPr lang="en" sz="1300" dirty="0"/>
              <a:t>If the relationship has no colloquial term, then use the two table names, </a:t>
            </a:r>
            <a:br>
              <a:rPr lang="en" sz="1300" dirty="0"/>
            </a:br>
            <a:r>
              <a:rPr lang="en" sz="1300" dirty="0"/>
              <a:t>e.g. “</a:t>
            </a:r>
            <a:r>
              <a:rPr lang="en" sz="1300" b="1" dirty="0">
                <a:latin typeface="Courier New"/>
                <a:ea typeface="Courier New"/>
                <a:cs typeface="Courier New"/>
                <a:sym typeface="Courier New"/>
              </a:rPr>
              <a:t>commits_filepaths</a:t>
            </a:r>
            <a:r>
              <a:rPr lang="en" sz="1300" dirty="0"/>
              <a:t>” or “</a:t>
            </a:r>
            <a:r>
              <a:rPr lang="en" sz="1300" b="1" dirty="0">
                <a:latin typeface="Courier New"/>
                <a:ea typeface="Courier New"/>
                <a:cs typeface="Courier New"/>
                <a:sym typeface="Courier New"/>
              </a:rPr>
              <a:t>players_teams</a:t>
            </a:r>
            <a:r>
              <a:rPr lang="en" sz="1300" dirty="0"/>
              <a:t>”</a:t>
            </a:r>
            <a:endParaRPr sz="1300" dirty="0"/>
          </a:p>
          <a:p>
            <a:pPr marL="914400" lvl="1" indent="-311150" algn="l" rtl="0">
              <a:spcBef>
                <a:spcPts val="0"/>
              </a:spcBef>
              <a:spcAft>
                <a:spcPts val="0"/>
              </a:spcAft>
              <a:buSzPts val="1300"/>
              <a:buChar char="○"/>
            </a:pPr>
            <a:r>
              <a:rPr lang="en" sz="1300" dirty="0"/>
              <a:t>BUT! Often we have words describing that relationship</a:t>
            </a:r>
            <a:endParaRPr sz="1300" dirty="0"/>
          </a:p>
          <a:p>
            <a:pPr marL="914400" lvl="1" indent="-311150" algn="l" rtl="0">
              <a:spcBef>
                <a:spcPts val="0"/>
              </a:spcBef>
              <a:spcAft>
                <a:spcPts val="0"/>
              </a:spcAft>
              <a:buSzPts val="1300"/>
              <a:buChar char="○"/>
            </a:pPr>
            <a:r>
              <a:rPr lang="en" sz="1300" dirty="0"/>
              <a:t>Can be a noun, or adjective phrase, </a:t>
            </a:r>
            <a:endParaRPr sz="1300" dirty="0"/>
          </a:p>
          <a:p>
            <a:pPr marL="914400" lvl="1" indent="-311150" algn="l" rtl="0">
              <a:spcBef>
                <a:spcPts val="0"/>
              </a:spcBef>
              <a:spcAft>
                <a:spcPts val="0"/>
              </a:spcAft>
              <a:buSzPts val="1300"/>
              <a:buChar char="○"/>
            </a:pPr>
            <a:r>
              <a:rPr lang="en" sz="1300" dirty="0"/>
              <a:t>e.g. “played_for”, “roster”, “enrollment” </a:t>
            </a:r>
            <a:endParaRPr sz="1300" dirty="0"/>
          </a:p>
          <a:p>
            <a:pPr marL="914400" lvl="1" indent="-311150" algn="l" rtl="0">
              <a:spcBef>
                <a:spcPts val="0"/>
              </a:spcBef>
              <a:spcAft>
                <a:spcPts val="0"/>
              </a:spcAft>
              <a:buSzPts val="1300"/>
              <a:buChar char="○"/>
            </a:pPr>
            <a:r>
              <a:rPr lang="en" sz="1300" dirty="0"/>
              <a:t>e.g. Students ←Enrollment →Class 	</a:t>
            </a:r>
            <a:endParaRPr sz="1300" dirty="0"/>
          </a:p>
          <a:p>
            <a:pPr marL="457200" lvl="0" indent="-336550" algn="l" rtl="0">
              <a:spcBef>
                <a:spcPts val="0"/>
              </a:spcBef>
              <a:spcAft>
                <a:spcPts val="0"/>
              </a:spcAft>
              <a:buSzPts val="1700"/>
              <a:buChar char="●"/>
            </a:pPr>
            <a:r>
              <a:rPr lang="en" sz="1700" dirty="0"/>
              <a:t>Linking tables can have columns too! </a:t>
            </a:r>
            <a:br>
              <a:rPr lang="en" sz="1700" dirty="0"/>
            </a:br>
            <a:r>
              <a:rPr lang="en" sz="1400" dirty="0"/>
              <a:t>e.g. </a:t>
            </a:r>
            <a:r>
              <a:rPr lang="en" sz="1400" b="1" dirty="0">
                <a:latin typeface="Courier New"/>
                <a:ea typeface="Courier New"/>
                <a:cs typeface="Courier New"/>
                <a:sym typeface="Courier New"/>
              </a:rPr>
              <a:t>start_year</a:t>
            </a:r>
            <a:endParaRPr sz="1400" b="1" dirty="0">
              <a:latin typeface="Courier New"/>
              <a:ea typeface="Courier New"/>
              <a:cs typeface="Courier New"/>
              <a:sym typeface="Courier New"/>
            </a:endParaRPr>
          </a:p>
        </p:txBody>
      </p:sp>
      <p:graphicFrame>
        <p:nvGraphicFramePr>
          <p:cNvPr id="150" name="Google Shape;150;p22"/>
          <p:cNvGraphicFramePr/>
          <p:nvPr>
            <p:extLst>
              <p:ext uri="{D42A27DB-BD31-4B8C-83A1-F6EECF244321}">
                <p14:modId xmlns:p14="http://schemas.microsoft.com/office/powerpoint/2010/main" val="1771339876"/>
              </p:ext>
            </p:extLst>
          </p:nvPr>
        </p:nvGraphicFramePr>
        <p:xfrm>
          <a:off x="5232451" y="1538467"/>
          <a:ext cx="3836250" cy="1493370"/>
        </p:xfrm>
        <a:graphic>
          <a:graphicData uri="http://schemas.openxmlformats.org/drawingml/2006/table">
            <a:tbl>
              <a:tblPr>
                <a:noFill/>
                <a:tableStyleId>{64F91C94-2183-4B2C-912E-7094C6ED03A8}</a:tableStyleId>
              </a:tblPr>
              <a:tblGrid>
                <a:gridCol w="7191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191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897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041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041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65600">
                <a:tc gridSpan="5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700" b="1" dirty="0" err="1">
                          <a:solidFill>
                            <a:schemeClr val="lt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played_for</a:t>
                      </a:r>
                      <a:endParaRPr sz="700" b="1" dirty="0">
                        <a:solidFill>
                          <a:schemeClr val="lt1"/>
                        </a:solidFill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91425" marR="91425" marT="91425" marB="91425">
                    <a:solidFill>
                      <a:schemeClr val="dk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700" b="1">
                        <a:solidFill>
                          <a:schemeClr val="lt1"/>
                        </a:solidFill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91425" marR="91425" marT="91425" marB="91425">
                    <a:solidFill>
                      <a:schemeClr val="dk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700" b="1" dirty="0">
                        <a:solidFill>
                          <a:schemeClr val="lt1"/>
                        </a:solidFill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91425" marR="91425" marT="91425" marB="91425">
                    <a:solidFill>
                      <a:schemeClr val="dk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700" b="1">
                        <a:solidFill>
                          <a:schemeClr val="lt1"/>
                        </a:solidFill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91425" marR="91425" marT="91425" marB="91425">
                    <a:solidFill>
                      <a:schemeClr val="dk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700" b="1" dirty="0">
                        <a:solidFill>
                          <a:schemeClr val="lt1"/>
                        </a:solidFill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91425" marR="91425" marT="91425" marB="91425">
                    <a:solidFill>
                      <a:schemeClr val="dk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6593755"/>
                  </a:ext>
                </a:extLst>
              </a:tr>
              <a:tr h="2656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700" b="1">
                          <a:solidFill>
                            <a:schemeClr val="lt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id</a:t>
                      </a:r>
                      <a:endParaRPr sz="700" b="1">
                        <a:solidFill>
                          <a:schemeClr val="lt1"/>
                        </a:solidFill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91425" marR="91425" marT="91425" marB="91425"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700" b="1">
                          <a:solidFill>
                            <a:schemeClr val="lt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player_id</a:t>
                      </a:r>
                      <a:endParaRPr sz="700" b="1">
                        <a:solidFill>
                          <a:schemeClr val="lt1"/>
                        </a:solidFill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91425" marR="91425" marT="91425" marB="91425"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700" b="1" dirty="0">
                          <a:solidFill>
                            <a:schemeClr val="lt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team_id</a:t>
                      </a:r>
                      <a:endParaRPr sz="700" b="1" dirty="0">
                        <a:solidFill>
                          <a:schemeClr val="lt1"/>
                        </a:solidFill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91425" marR="91425" marT="91425" marB="91425"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700" b="1">
                          <a:solidFill>
                            <a:schemeClr val="lt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start_year</a:t>
                      </a:r>
                      <a:endParaRPr sz="700" b="1">
                        <a:solidFill>
                          <a:schemeClr val="lt1"/>
                        </a:solidFill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91425" marR="91425" marT="91425" marB="91425"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700" b="1">
                          <a:solidFill>
                            <a:schemeClr val="lt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end_year</a:t>
                      </a:r>
                      <a:endParaRPr sz="700" b="1">
                        <a:solidFill>
                          <a:schemeClr val="lt1"/>
                        </a:solidFill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91425" marR="91425" marT="91425" marB="91425">
                    <a:solidFill>
                      <a:schemeClr val="dk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56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1</a:t>
                      </a:r>
                      <a:endParaRPr sz="8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1</a:t>
                      </a:r>
                      <a:endParaRPr sz="8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1</a:t>
                      </a:r>
                      <a:endParaRPr sz="8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1996</a:t>
                      </a:r>
                      <a:endParaRPr sz="8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2016</a:t>
                      </a:r>
                      <a:endParaRPr sz="800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56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2</a:t>
                      </a:r>
                      <a:endParaRPr sz="8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2</a:t>
                      </a:r>
                      <a:endParaRPr sz="8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2</a:t>
                      </a:r>
                      <a:endParaRPr sz="8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1992</a:t>
                      </a:r>
                      <a:endParaRPr sz="8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1996</a:t>
                      </a:r>
                      <a:endParaRPr sz="800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56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3</a:t>
                      </a:r>
                      <a:endParaRPr sz="8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2</a:t>
                      </a:r>
                      <a:endParaRPr sz="8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1</a:t>
                      </a:r>
                      <a:endParaRPr sz="8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1996</a:t>
                      </a:r>
                      <a:endParaRPr sz="8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 dirty="0"/>
                        <a:t>2004</a:t>
                      </a:r>
                      <a:endParaRPr sz="800" dirty="0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152" name="Google Shape;152;p22"/>
          <p:cNvGraphicFramePr/>
          <p:nvPr>
            <p:extLst>
              <p:ext uri="{D42A27DB-BD31-4B8C-83A1-F6EECF244321}">
                <p14:modId xmlns:p14="http://schemas.microsoft.com/office/powerpoint/2010/main" val="3858840382"/>
              </p:ext>
            </p:extLst>
          </p:nvPr>
        </p:nvGraphicFramePr>
        <p:xfrm>
          <a:off x="6506610" y="176600"/>
          <a:ext cx="2534750" cy="1219080"/>
        </p:xfrm>
        <a:graphic>
          <a:graphicData uri="http://schemas.openxmlformats.org/drawingml/2006/table">
            <a:tbl>
              <a:tblPr>
                <a:noFill/>
                <a:tableStyleId>{64F91C94-2183-4B2C-912E-7094C6ED03A8}</a:tableStyleId>
              </a:tblPr>
              <a:tblGrid>
                <a:gridCol w="6830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516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0125">
                <a:tc gridSpan="2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b="1" dirty="0">
                          <a:solidFill>
                            <a:schemeClr val="lt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players</a:t>
                      </a:r>
                      <a:endParaRPr sz="800" b="1" dirty="0">
                        <a:solidFill>
                          <a:schemeClr val="lt1"/>
                        </a:solidFill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91425" marR="91425" marT="91425" marB="91425">
                    <a:solidFill>
                      <a:schemeClr val="dk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b="1" dirty="0">
                        <a:solidFill>
                          <a:schemeClr val="lt1"/>
                        </a:solidFill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91425" marR="91425" marT="91425" marB="91425">
                    <a:solidFill>
                      <a:schemeClr val="dk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2962633"/>
                  </a:ext>
                </a:extLst>
              </a:tr>
              <a:tr h="2701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 b="1" dirty="0">
                          <a:solidFill>
                            <a:schemeClr val="lt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id</a:t>
                      </a:r>
                      <a:endParaRPr sz="800" b="1" dirty="0">
                        <a:solidFill>
                          <a:schemeClr val="lt1"/>
                        </a:solidFill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91425" marR="91425" marT="91425" marB="91425"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 b="1" dirty="0">
                          <a:solidFill>
                            <a:schemeClr val="lt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name</a:t>
                      </a:r>
                      <a:endParaRPr sz="800" b="1" dirty="0">
                        <a:solidFill>
                          <a:schemeClr val="lt1"/>
                        </a:solidFill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91425" marR="91425" marT="91425" marB="91425">
                    <a:solidFill>
                      <a:schemeClr val="dk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01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1</a:t>
                      </a:r>
                      <a:endParaRPr sz="800"/>
                    </a:p>
                  </a:txBody>
                  <a:tcPr marL="91425" marR="91425" marT="91425" marB="9142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Kobe Bryant</a:t>
                      </a:r>
                      <a:endParaRPr sz="800"/>
                    </a:p>
                  </a:txBody>
                  <a:tcPr marL="91425" marR="91425" marT="91425" marB="91425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01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2</a:t>
                      </a:r>
                      <a:endParaRPr sz="800"/>
                    </a:p>
                  </a:txBody>
                  <a:tcPr marL="91425" marR="91425" marT="91425" marB="9142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 dirty="0"/>
                        <a:t>Shaquille O’Neal</a:t>
                      </a:r>
                      <a:endParaRPr sz="800" dirty="0"/>
                    </a:p>
                  </a:txBody>
                  <a:tcPr marL="91425" marR="91425" marT="91425" marB="91425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154" name="Google Shape;154;p22"/>
          <p:cNvGraphicFramePr/>
          <p:nvPr>
            <p:extLst>
              <p:ext uri="{D42A27DB-BD31-4B8C-83A1-F6EECF244321}">
                <p14:modId xmlns:p14="http://schemas.microsoft.com/office/powerpoint/2010/main" val="2490066132"/>
              </p:ext>
            </p:extLst>
          </p:nvPr>
        </p:nvGraphicFramePr>
        <p:xfrm>
          <a:off x="6557058" y="3174625"/>
          <a:ext cx="2199200" cy="1523850"/>
        </p:xfrm>
        <a:graphic>
          <a:graphicData uri="http://schemas.openxmlformats.org/drawingml/2006/table">
            <a:tbl>
              <a:tblPr>
                <a:noFill/>
                <a:tableStyleId>{64F91C94-2183-4B2C-912E-7094C6ED03A8}</a:tableStyleId>
              </a:tblPr>
              <a:tblGrid>
                <a:gridCol w="386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48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64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0125">
                <a:tc gridSpan="3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b="1" dirty="0">
                          <a:solidFill>
                            <a:schemeClr val="lt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teams</a:t>
                      </a:r>
                      <a:endParaRPr sz="800" b="1" dirty="0">
                        <a:solidFill>
                          <a:schemeClr val="lt1"/>
                        </a:solidFill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91425" marR="91425" marT="91425" marB="91425">
                    <a:solidFill>
                      <a:schemeClr val="dk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b="1" dirty="0">
                        <a:solidFill>
                          <a:schemeClr val="lt1"/>
                        </a:solidFill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91425" marR="91425" marT="91425" marB="91425">
                    <a:solidFill>
                      <a:schemeClr val="dk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b="1" dirty="0">
                        <a:solidFill>
                          <a:schemeClr val="lt1"/>
                        </a:solidFill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91425" marR="91425" marT="91425" marB="91425">
                    <a:solidFill>
                      <a:schemeClr val="dk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0668862"/>
                  </a:ext>
                </a:extLst>
              </a:tr>
              <a:tr h="2701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 b="1">
                          <a:solidFill>
                            <a:schemeClr val="lt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id</a:t>
                      </a:r>
                      <a:endParaRPr sz="800" b="1">
                        <a:solidFill>
                          <a:schemeClr val="lt1"/>
                        </a:solidFill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91425" marR="91425" marT="91425" marB="91425"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 b="1" dirty="0">
                          <a:solidFill>
                            <a:schemeClr val="lt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name</a:t>
                      </a:r>
                      <a:endParaRPr sz="800" b="1" dirty="0">
                        <a:solidFill>
                          <a:schemeClr val="lt1"/>
                        </a:solidFill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91425" marR="91425" marT="91425" marB="91425"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 b="1">
                          <a:solidFill>
                            <a:schemeClr val="lt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city_id</a:t>
                      </a:r>
                      <a:endParaRPr sz="800" b="1">
                        <a:solidFill>
                          <a:schemeClr val="lt1"/>
                        </a:solidFill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91425" marR="91425" marT="91425" marB="91425">
                    <a:solidFill>
                      <a:schemeClr val="dk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01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1</a:t>
                      </a:r>
                      <a:endParaRPr sz="8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Lakers</a:t>
                      </a:r>
                      <a:endParaRPr sz="8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1</a:t>
                      </a:r>
                      <a:endParaRPr sz="800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01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2</a:t>
                      </a:r>
                      <a:endParaRPr sz="8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Clippers</a:t>
                      </a:r>
                      <a:endParaRPr sz="8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1</a:t>
                      </a:r>
                      <a:endParaRPr sz="800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01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3</a:t>
                      </a:r>
                      <a:endParaRPr sz="8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 dirty="0"/>
                        <a:t>Magic</a:t>
                      </a:r>
                      <a:endParaRPr sz="800" dirty="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 dirty="0"/>
                        <a:t>2</a:t>
                      </a:r>
                      <a:endParaRPr sz="800" dirty="0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2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Practicing Inner Joins</a:t>
            </a:r>
            <a:endParaRPr/>
          </a:p>
        </p:txBody>
      </p:sp>
      <p:sp>
        <p:nvSpPr>
          <p:cNvPr id="160" name="Google Shape;160;p23"/>
          <p:cNvSpPr txBox="1">
            <a:spLocks noGrp="1"/>
          </p:cNvSpPr>
          <p:nvPr>
            <p:ph type="body" idx="1"/>
          </p:nvPr>
        </p:nvSpPr>
        <p:spPr>
          <a:xfrm>
            <a:off x="248947" y="1404473"/>
            <a:ext cx="4959300" cy="624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n" sz="1600" dirty="0"/>
              <a:t>Who has played for a single team in L.A. for 20 years in a single stretch? And how long?</a:t>
            </a:r>
            <a:endParaRPr dirty="0"/>
          </a:p>
        </p:txBody>
      </p:sp>
      <p:graphicFrame>
        <p:nvGraphicFramePr>
          <p:cNvPr id="161" name="Google Shape;161;p23"/>
          <p:cNvGraphicFramePr/>
          <p:nvPr/>
        </p:nvGraphicFramePr>
        <p:xfrm>
          <a:off x="6944800" y="-3637"/>
          <a:ext cx="2199200" cy="1142800"/>
        </p:xfrm>
        <a:graphic>
          <a:graphicData uri="http://schemas.openxmlformats.org/drawingml/2006/table">
            <a:tbl>
              <a:tblPr>
                <a:noFill/>
                <a:tableStyleId>{64F91C94-2183-4B2C-912E-7094C6ED03A8}</a:tableStyleId>
              </a:tblPr>
              <a:tblGrid>
                <a:gridCol w="386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48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64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72175">
                <a:tc gridSpan="3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900" b="1">
                          <a:solidFill>
                            <a:schemeClr val="lt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teams</a:t>
                      </a:r>
                      <a:endParaRPr sz="900" b="1">
                        <a:solidFill>
                          <a:schemeClr val="lt1"/>
                        </a:solidFill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45700" marR="45700" marT="45700" marB="45700">
                    <a:solidFill>
                      <a:schemeClr val="dk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217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900" b="1">
                          <a:solidFill>
                            <a:schemeClr val="lt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id</a:t>
                      </a:r>
                      <a:endParaRPr sz="900" b="1">
                        <a:solidFill>
                          <a:schemeClr val="lt1"/>
                        </a:solidFill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45700" marR="45700" marT="45700" marB="45700"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900" b="1">
                          <a:solidFill>
                            <a:schemeClr val="lt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name</a:t>
                      </a:r>
                      <a:endParaRPr sz="900" b="1">
                        <a:solidFill>
                          <a:schemeClr val="lt1"/>
                        </a:solidFill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45700" marR="45700" marT="45700" marB="45700"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900" b="1">
                          <a:solidFill>
                            <a:schemeClr val="lt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city_id</a:t>
                      </a:r>
                      <a:endParaRPr sz="900" b="1">
                        <a:solidFill>
                          <a:schemeClr val="lt1"/>
                        </a:solidFill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45700" marR="45700" marT="45700" marB="45700">
                    <a:solidFill>
                      <a:schemeClr val="dk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217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900"/>
                        <a:t>1</a:t>
                      </a:r>
                      <a:endParaRPr sz="900"/>
                    </a:p>
                  </a:txBody>
                  <a:tcPr marL="45700" marR="45700" marT="45700" marB="45700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900"/>
                        <a:t>Lakers</a:t>
                      </a:r>
                      <a:endParaRPr sz="900"/>
                    </a:p>
                  </a:txBody>
                  <a:tcPr marL="45700" marR="45700" marT="45700" marB="45700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900"/>
                        <a:t>1</a:t>
                      </a:r>
                      <a:endParaRPr sz="900"/>
                    </a:p>
                  </a:txBody>
                  <a:tcPr marL="45700" marR="45700" marT="45700" marB="4570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217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900"/>
                        <a:t>2</a:t>
                      </a:r>
                      <a:endParaRPr sz="900"/>
                    </a:p>
                  </a:txBody>
                  <a:tcPr marL="45700" marR="45700" marT="45700" marB="45700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900"/>
                        <a:t>Clippers</a:t>
                      </a:r>
                      <a:endParaRPr sz="900"/>
                    </a:p>
                  </a:txBody>
                  <a:tcPr marL="45700" marR="45700" marT="45700" marB="45700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900"/>
                        <a:t>1</a:t>
                      </a:r>
                      <a:endParaRPr sz="900"/>
                    </a:p>
                  </a:txBody>
                  <a:tcPr marL="45700" marR="45700" marT="45700" marB="4570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217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900"/>
                        <a:t>3</a:t>
                      </a:r>
                      <a:endParaRPr sz="900"/>
                    </a:p>
                  </a:txBody>
                  <a:tcPr marL="45700" marR="45700" marT="45700" marB="45700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900"/>
                        <a:t>Magic</a:t>
                      </a:r>
                      <a:endParaRPr sz="900"/>
                    </a:p>
                  </a:txBody>
                  <a:tcPr marL="45700" marR="45700" marT="45700" marB="45700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900"/>
                        <a:t>2</a:t>
                      </a:r>
                      <a:endParaRPr sz="900"/>
                    </a:p>
                  </a:txBody>
                  <a:tcPr marL="45700" marR="45700" marT="45700" marB="4570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162" name="Google Shape;162;p23"/>
          <p:cNvGraphicFramePr/>
          <p:nvPr/>
        </p:nvGraphicFramePr>
        <p:xfrm>
          <a:off x="7405363" y="2356375"/>
          <a:ext cx="1738625" cy="1051100"/>
        </p:xfrm>
        <a:graphic>
          <a:graphicData uri="http://schemas.openxmlformats.org/drawingml/2006/table">
            <a:tbl>
              <a:tblPr>
                <a:noFill/>
                <a:tableStyleId>{64F91C94-2183-4B2C-912E-7094C6ED03A8}</a:tableStyleId>
              </a:tblPr>
              <a:tblGrid>
                <a:gridCol w="3828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557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62775">
                <a:tc gridSpan="2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solidFill>
                            <a:schemeClr val="lt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cities</a:t>
                      </a:r>
                      <a:endParaRPr sz="1000" b="1">
                        <a:solidFill>
                          <a:schemeClr val="lt1"/>
                        </a:solidFill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45700" marR="45700" marT="45700" marB="45700">
                    <a:solidFill>
                      <a:schemeClr val="dk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277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solidFill>
                            <a:schemeClr val="lt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id</a:t>
                      </a:r>
                      <a:endParaRPr sz="1000" b="1">
                        <a:solidFill>
                          <a:schemeClr val="lt1"/>
                        </a:solidFill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45700" marR="45700" marT="45700" marB="45700"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solidFill>
                            <a:schemeClr val="lt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name</a:t>
                      </a:r>
                      <a:endParaRPr sz="1000" b="1">
                        <a:solidFill>
                          <a:schemeClr val="lt1"/>
                        </a:solidFill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45700" marR="45700" marT="45700" marB="45700">
                    <a:solidFill>
                      <a:schemeClr val="dk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277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1</a:t>
                      </a:r>
                      <a:endParaRPr sz="1000"/>
                    </a:p>
                  </a:txBody>
                  <a:tcPr marL="45700" marR="45700" marT="45700" marB="45700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Los Angeles</a:t>
                      </a:r>
                      <a:endParaRPr sz="1000"/>
                    </a:p>
                  </a:txBody>
                  <a:tcPr marL="45700" marR="45700" marT="45700" marB="4570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277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2</a:t>
                      </a:r>
                      <a:endParaRPr sz="1000"/>
                    </a:p>
                  </a:txBody>
                  <a:tcPr marL="45700" marR="45700" marT="45700" marB="45700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Orlando</a:t>
                      </a:r>
                      <a:endParaRPr sz="1000"/>
                    </a:p>
                  </a:txBody>
                  <a:tcPr marL="45700" marR="45700" marT="45700" marB="4570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163" name="Google Shape;163;p23"/>
          <p:cNvGraphicFramePr/>
          <p:nvPr/>
        </p:nvGraphicFramePr>
        <p:xfrm>
          <a:off x="4318975" y="0"/>
          <a:ext cx="2534750" cy="853280"/>
        </p:xfrm>
        <a:graphic>
          <a:graphicData uri="http://schemas.openxmlformats.org/drawingml/2006/table">
            <a:tbl>
              <a:tblPr>
                <a:noFill/>
                <a:tableStyleId>{64F91C94-2183-4B2C-912E-7094C6ED03A8}</a:tableStyleId>
              </a:tblPr>
              <a:tblGrid>
                <a:gridCol w="6830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516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05050">
                <a:tc gridSpan="2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 b="1">
                          <a:solidFill>
                            <a:schemeClr val="lt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players</a:t>
                      </a:r>
                      <a:endParaRPr sz="800" b="1">
                        <a:solidFill>
                          <a:schemeClr val="lt1"/>
                        </a:solidFill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45700" marR="45700" marT="45700" marB="45700">
                    <a:solidFill>
                      <a:schemeClr val="dk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505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 b="1">
                          <a:solidFill>
                            <a:schemeClr val="lt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id</a:t>
                      </a:r>
                      <a:endParaRPr sz="800" b="1">
                        <a:solidFill>
                          <a:schemeClr val="lt1"/>
                        </a:solidFill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45700" marR="45700" marT="45700" marB="45700"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 b="1">
                          <a:solidFill>
                            <a:schemeClr val="lt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name</a:t>
                      </a:r>
                      <a:endParaRPr sz="800" b="1">
                        <a:solidFill>
                          <a:schemeClr val="lt1"/>
                        </a:solidFill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45700" marR="45700" marT="45700" marB="45700">
                    <a:solidFill>
                      <a:schemeClr val="dk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505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1</a:t>
                      </a:r>
                      <a:endParaRPr sz="800"/>
                    </a:p>
                  </a:txBody>
                  <a:tcPr marL="45700" marR="45700" marT="45700" marB="45700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Kobe Bryant</a:t>
                      </a:r>
                      <a:endParaRPr sz="800"/>
                    </a:p>
                  </a:txBody>
                  <a:tcPr marL="45700" marR="45700" marT="45700" marB="4570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505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2</a:t>
                      </a:r>
                      <a:endParaRPr sz="800"/>
                    </a:p>
                  </a:txBody>
                  <a:tcPr marL="45700" marR="45700" marT="45700" marB="45700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Shaquille O’Neal</a:t>
                      </a:r>
                      <a:endParaRPr sz="800"/>
                    </a:p>
                  </a:txBody>
                  <a:tcPr marL="45700" marR="45700" marT="45700" marB="4570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2" name="Google Shape;175;p24">
            <a:extLst>
              <a:ext uri="{FF2B5EF4-FFF2-40B4-BE49-F238E27FC236}">
                <a16:creationId xmlns:a16="http://schemas.microsoft.com/office/drawing/2014/main" id="{86A8D475-5CB0-0447-646F-035E2F77947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243518264"/>
              </p:ext>
            </p:extLst>
          </p:nvPr>
        </p:nvGraphicFramePr>
        <p:xfrm>
          <a:off x="5851413" y="1229709"/>
          <a:ext cx="3292575" cy="1036120"/>
        </p:xfrm>
        <a:graphic>
          <a:graphicData uri="http://schemas.openxmlformats.org/drawingml/2006/table">
            <a:tbl>
              <a:tblPr>
                <a:noFill/>
                <a:tableStyleId>{64F91C94-2183-4B2C-912E-7094C6ED03A8}</a:tableStyleId>
              </a:tblPr>
              <a:tblGrid>
                <a:gridCol w="61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1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777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90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90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0">
                <a:tc gridSpan="5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700" b="1" dirty="0">
                          <a:solidFill>
                            <a:schemeClr val="lt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played_for</a:t>
                      </a:r>
                      <a:endParaRPr sz="700" b="1" dirty="0">
                        <a:solidFill>
                          <a:schemeClr val="lt1"/>
                        </a:solidFill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45700" marR="45700" marT="45700" marB="45700">
                    <a:solidFill>
                      <a:schemeClr val="dk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700" b="1">
                          <a:solidFill>
                            <a:schemeClr val="lt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id</a:t>
                      </a:r>
                      <a:endParaRPr sz="700" b="1">
                        <a:solidFill>
                          <a:schemeClr val="lt1"/>
                        </a:solidFill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45700" marR="45700" marT="45700" marB="45700"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700" b="1">
                          <a:solidFill>
                            <a:schemeClr val="lt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player_id</a:t>
                      </a:r>
                      <a:endParaRPr sz="700" b="1">
                        <a:solidFill>
                          <a:schemeClr val="lt1"/>
                        </a:solidFill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45700" marR="45700" marT="45700" marB="45700"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700" b="1">
                          <a:solidFill>
                            <a:schemeClr val="lt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team_id</a:t>
                      </a:r>
                      <a:endParaRPr sz="700" b="1">
                        <a:solidFill>
                          <a:schemeClr val="lt1"/>
                        </a:solidFill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45700" marR="45700" marT="45700" marB="45700"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700" b="1">
                          <a:solidFill>
                            <a:schemeClr val="lt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start_year</a:t>
                      </a:r>
                      <a:endParaRPr sz="700" b="1">
                        <a:solidFill>
                          <a:schemeClr val="lt1"/>
                        </a:solidFill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45700" marR="45700" marT="45700" marB="45700"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700" b="1">
                          <a:solidFill>
                            <a:schemeClr val="lt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end_year</a:t>
                      </a:r>
                      <a:endParaRPr sz="700" b="1">
                        <a:solidFill>
                          <a:schemeClr val="lt1"/>
                        </a:solidFill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45700" marR="45700" marT="45700" marB="45700">
                    <a:solidFill>
                      <a:schemeClr val="dk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1</a:t>
                      </a:r>
                      <a:endParaRPr sz="800"/>
                    </a:p>
                  </a:txBody>
                  <a:tcPr marL="45700" marR="45700" marT="45700" marB="45700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1</a:t>
                      </a:r>
                      <a:endParaRPr sz="800"/>
                    </a:p>
                  </a:txBody>
                  <a:tcPr marL="45700" marR="45700" marT="45700" marB="45700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1</a:t>
                      </a:r>
                      <a:endParaRPr sz="800"/>
                    </a:p>
                  </a:txBody>
                  <a:tcPr marL="45700" marR="45700" marT="45700" marB="45700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1996</a:t>
                      </a:r>
                      <a:endParaRPr sz="800"/>
                    </a:p>
                  </a:txBody>
                  <a:tcPr marL="45700" marR="45700" marT="45700" marB="45700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2016</a:t>
                      </a:r>
                      <a:endParaRPr sz="800"/>
                    </a:p>
                  </a:txBody>
                  <a:tcPr marL="45700" marR="45700" marT="45700" marB="4570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2</a:t>
                      </a:r>
                      <a:endParaRPr sz="800"/>
                    </a:p>
                  </a:txBody>
                  <a:tcPr marL="45700" marR="45700" marT="45700" marB="45700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2</a:t>
                      </a:r>
                      <a:endParaRPr sz="800"/>
                    </a:p>
                  </a:txBody>
                  <a:tcPr marL="45700" marR="45700" marT="45700" marB="45700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2</a:t>
                      </a:r>
                      <a:endParaRPr sz="800"/>
                    </a:p>
                  </a:txBody>
                  <a:tcPr marL="45700" marR="45700" marT="45700" marB="45700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1992</a:t>
                      </a:r>
                      <a:endParaRPr sz="800"/>
                    </a:p>
                  </a:txBody>
                  <a:tcPr marL="45700" marR="45700" marT="45700" marB="45700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1996</a:t>
                      </a:r>
                      <a:endParaRPr sz="800"/>
                    </a:p>
                  </a:txBody>
                  <a:tcPr marL="45700" marR="45700" marT="45700" marB="4570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3</a:t>
                      </a:r>
                      <a:endParaRPr sz="800"/>
                    </a:p>
                  </a:txBody>
                  <a:tcPr marL="45700" marR="45700" marT="45700" marB="45700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2</a:t>
                      </a:r>
                      <a:endParaRPr sz="800"/>
                    </a:p>
                  </a:txBody>
                  <a:tcPr marL="45700" marR="45700" marT="45700" marB="45700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1</a:t>
                      </a:r>
                      <a:endParaRPr sz="800"/>
                    </a:p>
                  </a:txBody>
                  <a:tcPr marL="45700" marR="45700" marT="45700" marB="45700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1996</a:t>
                      </a:r>
                      <a:endParaRPr sz="800"/>
                    </a:p>
                  </a:txBody>
                  <a:tcPr marL="45700" marR="45700" marT="45700" marB="45700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 dirty="0"/>
                        <a:t>2004</a:t>
                      </a:r>
                      <a:endParaRPr sz="800" dirty="0"/>
                    </a:p>
                  </a:txBody>
                  <a:tcPr marL="45700" marR="45700" marT="45700" marB="4570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9" name="Google Shape;169;p24"/>
          <p:cNvGraphicFramePr/>
          <p:nvPr/>
        </p:nvGraphicFramePr>
        <p:xfrm>
          <a:off x="0" y="3493625"/>
          <a:ext cx="9144000" cy="396160"/>
        </p:xfrm>
        <a:graphic>
          <a:graphicData uri="http://schemas.openxmlformats.org/drawingml/2006/table">
            <a:tbl>
              <a:tblPr>
                <a:noFill/>
                <a:tableStyleId>{64F91C94-2183-4B2C-912E-7094C6ED03A8}</a:tableStyleId>
              </a:tblPr>
              <a:tblGrid>
                <a:gridCol w="6496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725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10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791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642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6425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0702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6105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2127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700" b="1">
                          <a:solidFill>
                            <a:schemeClr val="lt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players.id</a:t>
                      </a:r>
                      <a:endParaRPr sz="700" b="1">
                        <a:solidFill>
                          <a:schemeClr val="lt1"/>
                        </a:solidFill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45700" marR="45700" marT="45700" marB="45700">
                    <a:solidFill>
                      <a:srgbClr val="1155CC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700" b="1">
                          <a:solidFill>
                            <a:schemeClr val="lt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players.name</a:t>
                      </a:r>
                      <a:endParaRPr sz="700" b="1">
                        <a:solidFill>
                          <a:schemeClr val="lt1"/>
                        </a:solidFill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45700" marR="45700" marT="45700" marB="45700">
                    <a:solidFill>
                      <a:srgbClr val="1155CC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700" b="1">
                          <a:solidFill>
                            <a:schemeClr val="lt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played_for.id</a:t>
                      </a:r>
                      <a:endParaRPr sz="700" b="1">
                        <a:solidFill>
                          <a:schemeClr val="lt1"/>
                        </a:solidFill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45700" marR="45700" marT="45700" marB="45700">
                    <a:solidFill>
                      <a:srgbClr val="1155CC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700" b="1">
                          <a:solidFill>
                            <a:schemeClr val="lt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played_for.player_id</a:t>
                      </a:r>
                      <a:endParaRPr sz="700" b="1">
                        <a:solidFill>
                          <a:schemeClr val="lt1"/>
                        </a:solidFill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45700" marR="45700" marT="45700" marB="45700">
                    <a:solidFill>
                      <a:srgbClr val="1155CC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700" b="1">
                          <a:solidFill>
                            <a:schemeClr val="lt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played_for.team_id</a:t>
                      </a:r>
                      <a:endParaRPr sz="700" b="1">
                        <a:solidFill>
                          <a:schemeClr val="lt1"/>
                        </a:solidFill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45700" marR="45700" marT="45700" marB="45700">
                    <a:solidFill>
                      <a:srgbClr val="1155CC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700" b="1">
                          <a:solidFill>
                            <a:schemeClr val="lt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played_for.start_year</a:t>
                      </a:r>
                      <a:endParaRPr sz="700" b="1">
                        <a:solidFill>
                          <a:schemeClr val="lt1"/>
                        </a:solidFill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45700" marR="45700" marT="45700" marB="45700">
                    <a:solidFill>
                      <a:srgbClr val="1155CC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700" b="1">
                          <a:solidFill>
                            <a:schemeClr val="lt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played_for.end_year</a:t>
                      </a:r>
                      <a:endParaRPr sz="700" b="1">
                        <a:solidFill>
                          <a:schemeClr val="lt1"/>
                        </a:solidFill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45700" marR="45700" marT="45700" marB="45700">
                    <a:solidFill>
                      <a:srgbClr val="1155CC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700" b="1">
                          <a:solidFill>
                            <a:schemeClr val="lt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tenure</a:t>
                      </a:r>
                      <a:endParaRPr sz="700" b="1">
                        <a:solidFill>
                          <a:schemeClr val="lt1"/>
                        </a:solidFill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45700" marR="45700" marT="45700" marB="45700">
                    <a:solidFill>
                      <a:srgbClr val="1155CC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700" b="1">
                          <a:solidFill>
                            <a:schemeClr val="lt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cities.id</a:t>
                      </a:r>
                      <a:endParaRPr sz="700" b="1">
                        <a:solidFill>
                          <a:schemeClr val="lt1"/>
                        </a:solidFill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45700" marR="45700" marT="45700" marB="45700">
                    <a:solidFill>
                      <a:srgbClr val="1155CC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700" b="1">
                          <a:solidFill>
                            <a:schemeClr val="lt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cities.name</a:t>
                      </a:r>
                      <a:endParaRPr sz="700" b="1">
                        <a:solidFill>
                          <a:schemeClr val="lt1"/>
                        </a:solidFill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45700" marR="45700" marT="45700" marB="45700">
                    <a:solidFill>
                      <a:srgbClr val="1155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700"/>
                        <a:t>1</a:t>
                      </a:r>
                      <a:endParaRPr sz="700"/>
                    </a:p>
                  </a:txBody>
                  <a:tcPr marL="45700" marR="45700" marT="45700" marB="45700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700"/>
                        <a:t>Kobe Bryant</a:t>
                      </a:r>
                      <a:endParaRPr sz="700"/>
                    </a:p>
                  </a:txBody>
                  <a:tcPr marL="45700" marR="45700" marT="45700" marB="45700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700"/>
                        <a:t>1</a:t>
                      </a:r>
                      <a:endParaRPr sz="700"/>
                    </a:p>
                  </a:txBody>
                  <a:tcPr marL="45700" marR="45700" marT="45700" marB="45700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700"/>
                        <a:t>1</a:t>
                      </a:r>
                      <a:endParaRPr sz="700"/>
                    </a:p>
                  </a:txBody>
                  <a:tcPr marL="45700" marR="45700" marT="45700" marB="45700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700"/>
                        <a:t>1</a:t>
                      </a:r>
                      <a:endParaRPr sz="700"/>
                    </a:p>
                  </a:txBody>
                  <a:tcPr marL="45700" marR="45700" marT="45700" marB="45700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700"/>
                        <a:t>1994</a:t>
                      </a:r>
                      <a:endParaRPr sz="700"/>
                    </a:p>
                  </a:txBody>
                  <a:tcPr marL="45700" marR="45700" marT="45700" marB="45700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700"/>
                        <a:t>2016</a:t>
                      </a:r>
                      <a:endParaRPr sz="700"/>
                    </a:p>
                  </a:txBody>
                  <a:tcPr marL="45700" marR="45700" marT="45700" marB="45700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700"/>
                        <a:t>20</a:t>
                      </a:r>
                      <a:endParaRPr sz="700"/>
                    </a:p>
                  </a:txBody>
                  <a:tcPr marL="45700" marR="45700" marT="45700" marB="45700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700"/>
                        <a:t>1</a:t>
                      </a:r>
                      <a:endParaRPr sz="700"/>
                    </a:p>
                  </a:txBody>
                  <a:tcPr marL="45700" marR="45700" marT="45700" marB="45700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700"/>
                        <a:t>Los Angeles</a:t>
                      </a:r>
                      <a:endParaRPr sz="700"/>
                    </a:p>
                  </a:txBody>
                  <a:tcPr marL="45700" marR="45700" marT="45700" marB="4570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70" name="Google Shape;170;p2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Practicing Inner Joins</a:t>
            </a:r>
            <a:endParaRPr/>
          </a:p>
        </p:txBody>
      </p:sp>
      <p:sp>
        <p:nvSpPr>
          <p:cNvPr id="171" name="Google Shape;171;p24"/>
          <p:cNvSpPr txBox="1">
            <a:spLocks noGrp="1"/>
          </p:cNvSpPr>
          <p:nvPr>
            <p:ph type="body" idx="1"/>
          </p:nvPr>
        </p:nvSpPr>
        <p:spPr>
          <a:xfrm>
            <a:off x="186600" y="1316375"/>
            <a:ext cx="4959300" cy="624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dirty="0"/>
              <a:t>Who has played for a single team in L.A. for 20 years in a single stretch? And how long?</a:t>
            </a:r>
            <a:endParaRPr dirty="0"/>
          </a:p>
          <a:p>
            <a:pPr marL="91440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 dirty="0"/>
              <a:t>	</a:t>
            </a:r>
            <a:endParaRPr dirty="0"/>
          </a:p>
        </p:txBody>
      </p:sp>
      <p:sp>
        <p:nvSpPr>
          <p:cNvPr id="176" name="Google Shape;176;p24"/>
          <p:cNvSpPr txBox="1">
            <a:spLocks noGrp="1"/>
          </p:cNvSpPr>
          <p:nvPr>
            <p:ph type="body" idx="2"/>
          </p:nvPr>
        </p:nvSpPr>
        <p:spPr>
          <a:xfrm>
            <a:off x="311700" y="1898675"/>
            <a:ext cx="5795400" cy="1296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 b="1" dirty="0">
                <a:latin typeface="Courier New"/>
                <a:ea typeface="Courier New"/>
                <a:cs typeface="Courier New"/>
                <a:sym typeface="Courier New"/>
              </a:rPr>
              <a:t>SELECT *, end_year - start_year AS tenure </a:t>
            </a:r>
            <a:br>
              <a:rPr lang="en" sz="1200" b="1" dirty="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200" b="1" dirty="0">
                <a:latin typeface="Courier New"/>
                <a:ea typeface="Courier New"/>
                <a:cs typeface="Courier New"/>
                <a:sym typeface="Courier New"/>
              </a:rPr>
              <a:t>  FROM players </a:t>
            </a:r>
            <a:br>
              <a:rPr lang="en" sz="1200" b="1" dirty="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200" b="1" dirty="0">
                <a:latin typeface="Courier New"/>
                <a:ea typeface="Courier New"/>
                <a:cs typeface="Courier New"/>
                <a:sym typeface="Courier New"/>
              </a:rPr>
              <a:t>   INNER JOIN played_for ON players.id=played_for.player_id</a:t>
            </a:r>
            <a:br>
              <a:rPr lang="en" sz="1200" b="1" dirty="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200" b="1" dirty="0">
                <a:latin typeface="Courier New"/>
                <a:ea typeface="Courier New"/>
                <a:cs typeface="Courier New"/>
                <a:sym typeface="Courier New"/>
              </a:rPr>
              <a:t>   INNER JOIN teams      ON played_for.team_id=teams.id</a:t>
            </a:r>
            <a:br>
              <a:rPr lang="en" sz="1200" b="1" dirty="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200" b="1" dirty="0">
                <a:latin typeface="Courier New"/>
                <a:ea typeface="Courier New"/>
                <a:cs typeface="Courier New"/>
                <a:sym typeface="Courier New"/>
              </a:rPr>
              <a:t>   INNER JOIN cities     ON teams.city_id=cities.id</a:t>
            </a:r>
            <a:br>
              <a:rPr lang="en" sz="1200" b="1" dirty="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200" b="1" dirty="0">
                <a:latin typeface="Courier New"/>
                <a:ea typeface="Courier New"/>
                <a:cs typeface="Courier New"/>
                <a:sym typeface="Courier New"/>
              </a:rPr>
              <a:t>  WHERE end_year - start_year &gt;= 20</a:t>
            </a:r>
            <a:br>
              <a:rPr lang="en" sz="1200" b="1" dirty="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200" b="1" dirty="0">
                <a:latin typeface="Courier New"/>
                <a:ea typeface="Courier New"/>
                <a:cs typeface="Courier New"/>
                <a:sym typeface="Courier New"/>
              </a:rPr>
              <a:t>    AND cities.name = 'Los Angeles'</a:t>
            </a:r>
            <a:endParaRPr sz="1200" b="1" dirty="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 sz="1200" b="1" dirty="0">
              <a:latin typeface="Courier New"/>
              <a:ea typeface="Courier New"/>
              <a:cs typeface="Courier New"/>
              <a:sym typeface="Courier New"/>
            </a:endParaRPr>
          </a:p>
        </p:txBody>
      </p:sp>
      <p:graphicFrame>
        <p:nvGraphicFramePr>
          <p:cNvPr id="172" name="Google Shape;172;p24"/>
          <p:cNvGraphicFramePr/>
          <p:nvPr/>
        </p:nvGraphicFramePr>
        <p:xfrm>
          <a:off x="6944800" y="-3637"/>
          <a:ext cx="2199200" cy="1142800"/>
        </p:xfrm>
        <a:graphic>
          <a:graphicData uri="http://schemas.openxmlformats.org/drawingml/2006/table">
            <a:tbl>
              <a:tblPr>
                <a:noFill/>
                <a:tableStyleId>{64F91C94-2183-4B2C-912E-7094C6ED03A8}</a:tableStyleId>
              </a:tblPr>
              <a:tblGrid>
                <a:gridCol w="386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48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64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72175">
                <a:tc gridSpan="3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900" b="1">
                          <a:solidFill>
                            <a:schemeClr val="lt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teams</a:t>
                      </a:r>
                      <a:endParaRPr sz="900" b="1">
                        <a:solidFill>
                          <a:schemeClr val="lt1"/>
                        </a:solidFill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45700" marR="45700" marT="45700" marB="45700">
                    <a:solidFill>
                      <a:schemeClr val="dk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217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900" b="1">
                          <a:solidFill>
                            <a:schemeClr val="lt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id</a:t>
                      </a:r>
                      <a:endParaRPr sz="900" b="1">
                        <a:solidFill>
                          <a:schemeClr val="lt1"/>
                        </a:solidFill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45700" marR="45700" marT="45700" marB="45700"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900" b="1">
                          <a:solidFill>
                            <a:schemeClr val="lt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name</a:t>
                      </a:r>
                      <a:endParaRPr sz="900" b="1">
                        <a:solidFill>
                          <a:schemeClr val="lt1"/>
                        </a:solidFill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45700" marR="45700" marT="45700" marB="45700"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900" b="1">
                          <a:solidFill>
                            <a:schemeClr val="lt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city_id</a:t>
                      </a:r>
                      <a:endParaRPr sz="900" b="1">
                        <a:solidFill>
                          <a:schemeClr val="lt1"/>
                        </a:solidFill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45700" marR="45700" marT="45700" marB="45700">
                    <a:solidFill>
                      <a:schemeClr val="dk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217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900"/>
                        <a:t>1</a:t>
                      </a:r>
                      <a:endParaRPr sz="900"/>
                    </a:p>
                  </a:txBody>
                  <a:tcPr marL="45700" marR="45700" marT="45700" marB="45700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900"/>
                        <a:t>Lakers</a:t>
                      </a:r>
                      <a:endParaRPr sz="900"/>
                    </a:p>
                  </a:txBody>
                  <a:tcPr marL="45700" marR="45700" marT="45700" marB="45700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900"/>
                        <a:t>1</a:t>
                      </a:r>
                      <a:endParaRPr sz="900"/>
                    </a:p>
                  </a:txBody>
                  <a:tcPr marL="45700" marR="45700" marT="45700" marB="4570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217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900"/>
                        <a:t>2</a:t>
                      </a:r>
                      <a:endParaRPr sz="900"/>
                    </a:p>
                  </a:txBody>
                  <a:tcPr marL="45700" marR="45700" marT="45700" marB="45700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900"/>
                        <a:t>Clippers</a:t>
                      </a:r>
                      <a:endParaRPr sz="900"/>
                    </a:p>
                  </a:txBody>
                  <a:tcPr marL="45700" marR="45700" marT="45700" marB="45700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900"/>
                        <a:t>1</a:t>
                      </a:r>
                      <a:endParaRPr sz="900"/>
                    </a:p>
                  </a:txBody>
                  <a:tcPr marL="45700" marR="45700" marT="45700" marB="4570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217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900"/>
                        <a:t>3</a:t>
                      </a:r>
                      <a:endParaRPr sz="900"/>
                    </a:p>
                  </a:txBody>
                  <a:tcPr marL="45700" marR="45700" marT="45700" marB="45700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900"/>
                        <a:t>Magic</a:t>
                      </a:r>
                      <a:endParaRPr sz="900"/>
                    </a:p>
                  </a:txBody>
                  <a:tcPr marL="45700" marR="45700" marT="45700" marB="45700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900"/>
                        <a:t>2</a:t>
                      </a:r>
                      <a:endParaRPr sz="900"/>
                    </a:p>
                  </a:txBody>
                  <a:tcPr marL="45700" marR="45700" marT="45700" marB="4570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173" name="Google Shape;173;p24"/>
          <p:cNvGraphicFramePr/>
          <p:nvPr/>
        </p:nvGraphicFramePr>
        <p:xfrm>
          <a:off x="7405363" y="2356375"/>
          <a:ext cx="1738625" cy="1051100"/>
        </p:xfrm>
        <a:graphic>
          <a:graphicData uri="http://schemas.openxmlformats.org/drawingml/2006/table">
            <a:tbl>
              <a:tblPr>
                <a:noFill/>
                <a:tableStyleId>{64F91C94-2183-4B2C-912E-7094C6ED03A8}</a:tableStyleId>
              </a:tblPr>
              <a:tblGrid>
                <a:gridCol w="3828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557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62775">
                <a:tc gridSpan="2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solidFill>
                            <a:schemeClr val="lt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cities</a:t>
                      </a:r>
                      <a:endParaRPr sz="1000" b="1">
                        <a:solidFill>
                          <a:schemeClr val="lt1"/>
                        </a:solidFill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45700" marR="45700" marT="45700" marB="45700">
                    <a:solidFill>
                      <a:schemeClr val="dk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277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solidFill>
                            <a:schemeClr val="lt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id</a:t>
                      </a:r>
                      <a:endParaRPr sz="1000" b="1">
                        <a:solidFill>
                          <a:schemeClr val="lt1"/>
                        </a:solidFill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45700" marR="45700" marT="45700" marB="45700"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solidFill>
                            <a:schemeClr val="lt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name</a:t>
                      </a:r>
                      <a:endParaRPr sz="1000" b="1">
                        <a:solidFill>
                          <a:schemeClr val="lt1"/>
                        </a:solidFill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45700" marR="45700" marT="45700" marB="45700">
                    <a:solidFill>
                      <a:schemeClr val="dk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277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1</a:t>
                      </a:r>
                      <a:endParaRPr sz="1000"/>
                    </a:p>
                  </a:txBody>
                  <a:tcPr marL="45700" marR="45700" marT="45700" marB="45700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Los Angeles</a:t>
                      </a:r>
                      <a:endParaRPr sz="1000"/>
                    </a:p>
                  </a:txBody>
                  <a:tcPr marL="45700" marR="45700" marT="45700" marB="4570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277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2</a:t>
                      </a:r>
                      <a:endParaRPr sz="1000"/>
                    </a:p>
                  </a:txBody>
                  <a:tcPr marL="45700" marR="45700" marT="45700" marB="45700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Orlando</a:t>
                      </a:r>
                      <a:endParaRPr sz="1000"/>
                    </a:p>
                  </a:txBody>
                  <a:tcPr marL="45700" marR="45700" marT="45700" marB="4570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174" name="Google Shape;174;p24"/>
          <p:cNvGraphicFramePr/>
          <p:nvPr/>
        </p:nvGraphicFramePr>
        <p:xfrm>
          <a:off x="4318975" y="0"/>
          <a:ext cx="2534750" cy="853280"/>
        </p:xfrm>
        <a:graphic>
          <a:graphicData uri="http://schemas.openxmlformats.org/drawingml/2006/table">
            <a:tbl>
              <a:tblPr>
                <a:noFill/>
                <a:tableStyleId>{64F91C94-2183-4B2C-912E-7094C6ED03A8}</a:tableStyleId>
              </a:tblPr>
              <a:tblGrid>
                <a:gridCol w="6830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516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05050">
                <a:tc gridSpan="2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 b="1">
                          <a:solidFill>
                            <a:schemeClr val="lt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players</a:t>
                      </a:r>
                      <a:endParaRPr sz="800" b="1">
                        <a:solidFill>
                          <a:schemeClr val="lt1"/>
                        </a:solidFill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45700" marR="45700" marT="45700" marB="45700">
                    <a:solidFill>
                      <a:schemeClr val="dk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505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 b="1">
                          <a:solidFill>
                            <a:schemeClr val="lt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id</a:t>
                      </a:r>
                      <a:endParaRPr sz="800" b="1">
                        <a:solidFill>
                          <a:schemeClr val="lt1"/>
                        </a:solidFill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45700" marR="45700" marT="45700" marB="45700"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 b="1">
                          <a:solidFill>
                            <a:schemeClr val="lt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name</a:t>
                      </a:r>
                      <a:endParaRPr sz="800" b="1">
                        <a:solidFill>
                          <a:schemeClr val="lt1"/>
                        </a:solidFill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45700" marR="45700" marT="45700" marB="45700">
                    <a:solidFill>
                      <a:schemeClr val="dk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505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1</a:t>
                      </a:r>
                      <a:endParaRPr sz="800"/>
                    </a:p>
                  </a:txBody>
                  <a:tcPr marL="45700" marR="45700" marT="45700" marB="45700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Kobe Bryant</a:t>
                      </a:r>
                      <a:endParaRPr sz="800"/>
                    </a:p>
                  </a:txBody>
                  <a:tcPr marL="45700" marR="45700" marT="45700" marB="4570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505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2</a:t>
                      </a:r>
                      <a:endParaRPr sz="800"/>
                    </a:p>
                  </a:txBody>
                  <a:tcPr marL="45700" marR="45700" marT="45700" marB="45700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Shaquille O’Neal</a:t>
                      </a:r>
                      <a:endParaRPr sz="800"/>
                    </a:p>
                  </a:txBody>
                  <a:tcPr marL="45700" marR="45700" marT="45700" marB="4570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175" name="Google Shape;175;p24"/>
          <p:cNvGraphicFramePr/>
          <p:nvPr>
            <p:extLst>
              <p:ext uri="{D42A27DB-BD31-4B8C-83A1-F6EECF244321}">
                <p14:modId xmlns:p14="http://schemas.microsoft.com/office/powerpoint/2010/main" val="2989066569"/>
              </p:ext>
            </p:extLst>
          </p:nvPr>
        </p:nvGraphicFramePr>
        <p:xfrm>
          <a:off x="5851425" y="1234440"/>
          <a:ext cx="3292575" cy="1036120"/>
        </p:xfrm>
        <a:graphic>
          <a:graphicData uri="http://schemas.openxmlformats.org/drawingml/2006/table">
            <a:tbl>
              <a:tblPr>
                <a:noFill/>
                <a:tableStyleId>{64F91C94-2183-4B2C-912E-7094C6ED03A8}</a:tableStyleId>
              </a:tblPr>
              <a:tblGrid>
                <a:gridCol w="61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1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777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90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90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0">
                <a:tc gridSpan="5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700" b="1" dirty="0">
                          <a:solidFill>
                            <a:schemeClr val="lt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played_for</a:t>
                      </a:r>
                      <a:endParaRPr sz="700" b="1" dirty="0">
                        <a:solidFill>
                          <a:schemeClr val="lt1"/>
                        </a:solidFill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45700" marR="45700" marT="45700" marB="45700">
                    <a:solidFill>
                      <a:schemeClr val="dk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700" b="1">
                          <a:solidFill>
                            <a:schemeClr val="lt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id</a:t>
                      </a:r>
                      <a:endParaRPr sz="700" b="1">
                        <a:solidFill>
                          <a:schemeClr val="lt1"/>
                        </a:solidFill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45700" marR="45700" marT="45700" marB="45700"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700" b="1">
                          <a:solidFill>
                            <a:schemeClr val="lt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player_id</a:t>
                      </a:r>
                      <a:endParaRPr sz="700" b="1">
                        <a:solidFill>
                          <a:schemeClr val="lt1"/>
                        </a:solidFill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45700" marR="45700" marT="45700" marB="45700"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700" b="1">
                          <a:solidFill>
                            <a:schemeClr val="lt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team_id</a:t>
                      </a:r>
                      <a:endParaRPr sz="700" b="1">
                        <a:solidFill>
                          <a:schemeClr val="lt1"/>
                        </a:solidFill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45700" marR="45700" marT="45700" marB="45700"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700" b="1">
                          <a:solidFill>
                            <a:schemeClr val="lt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start_year</a:t>
                      </a:r>
                      <a:endParaRPr sz="700" b="1">
                        <a:solidFill>
                          <a:schemeClr val="lt1"/>
                        </a:solidFill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45700" marR="45700" marT="45700" marB="45700"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700" b="1">
                          <a:solidFill>
                            <a:schemeClr val="lt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end_year</a:t>
                      </a:r>
                      <a:endParaRPr sz="700" b="1">
                        <a:solidFill>
                          <a:schemeClr val="lt1"/>
                        </a:solidFill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45700" marR="45700" marT="45700" marB="45700">
                    <a:solidFill>
                      <a:schemeClr val="dk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1</a:t>
                      </a:r>
                      <a:endParaRPr sz="800"/>
                    </a:p>
                  </a:txBody>
                  <a:tcPr marL="45700" marR="45700" marT="45700" marB="45700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1</a:t>
                      </a:r>
                      <a:endParaRPr sz="800"/>
                    </a:p>
                  </a:txBody>
                  <a:tcPr marL="45700" marR="45700" marT="45700" marB="45700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1</a:t>
                      </a:r>
                      <a:endParaRPr sz="800"/>
                    </a:p>
                  </a:txBody>
                  <a:tcPr marL="45700" marR="45700" marT="45700" marB="45700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1996</a:t>
                      </a:r>
                      <a:endParaRPr sz="800"/>
                    </a:p>
                  </a:txBody>
                  <a:tcPr marL="45700" marR="45700" marT="45700" marB="45700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2016</a:t>
                      </a:r>
                      <a:endParaRPr sz="800"/>
                    </a:p>
                  </a:txBody>
                  <a:tcPr marL="45700" marR="45700" marT="45700" marB="4570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2</a:t>
                      </a:r>
                      <a:endParaRPr sz="800"/>
                    </a:p>
                  </a:txBody>
                  <a:tcPr marL="45700" marR="45700" marT="45700" marB="45700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2</a:t>
                      </a:r>
                      <a:endParaRPr sz="800"/>
                    </a:p>
                  </a:txBody>
                  <a:tcPr marL="45700" marR="45700" marT="45700" marB="45700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2</a:t>
                      </a:r>
                      <a:endParaRPr sz="800"/>
                    </a:p>
                  </a:txBody>
                  <a:tcPr marL="45700" marR="45700" marT="45700" marB="45700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1992</a:t>
                      </a:r>
                      <a:endParaRPr sz="800"/>
                    </a:p>
                  </a:txBody>
                  <a:tcPr marL="45700" marR="45700" marT="45700" marB="45700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1996</a:t>
                      </a:r>
                      <a:endParaRPr sz="800"/>
                    </a:p>
                  </a:txBody>
                  <a:tcPr marL="45700" marR="45700" marT="45700" marB="4570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3</a:t>
                      </a:r>
                      <a:endParaRPr sz="800"/>
                    </a:p>
                  </a:txBody>
                  <a:tcPr marL="45700" marR="45700" marT="45700" marB="45700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2</a:t>
                      </a:r>
                      <a:endParaRPr sz="800"/>
                    </a:p>
                  </a:txBody>
                  <a:tcPr marL="45700" marR="45700" marT="45700" marB="45700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1</a:t>
                      </a:r>
                      <a:endParaRPr sz="800"/>
                    </a:p>
                  </a:txBody>
                  <a:tcPr marL="45700" marR="45700" marT="45700" marB="45700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1996</a:t>
                      </a:r>
                      <a:endParaRPr sz="800"/>
                    </a:p>
                  </a:txBody>
                  <a:tcPr marL="45700" marR="45700" marT="45700" marB="45700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 dirty="0"/>
                        <a:t>2004</a:t>
                      </a:r>
                      <a:endParaRPr sz="800" dirty="0"/>
                    </a:p>
                  </a:txBody>
                  <a:tcPr marL="45700" marR="45700" marT="45700" marB="4570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77" name="Google Shape;177;p24"/>
          <p:cNvSpPr txBox="1"/>
          <p:nvPr/>
        </p:nvSpPr>
        <p:spPr>
          <a:xfrm>
            <a:off x="68690" y="3975935"/>
            <a:ext cx="4183800" cy="773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 dirty="0"/>
              <a:t>(Now can you see why we say to avoid * in production code? We don’t need most of these columns…)</a:t>
            </a:r>
            <a:endParaRPr sz="1100" dirty="0"/>
          </a:p>
        </p:txBody>
      </p:sp>
      <p:sp>
        <p:nvSpPr>
          <p:cNvPr id="2" name="Left Brace 1">
            <a:extLst>
              <a:ext uri="{FF2B5EF4-FFF2-40B4-BE49-F238E27FC236}">
                <a16:creationId xmlns:a16="http://schemas.microsoft.com/office/drawing/2014/main" id="{631AE29B-79E0-3158-2112-9150C784A4A2}"/>
              </a:ext>
            </a:extLst>
          </p:cNvPr>
          <p:cNvSpPr/>
          <p:nvPr/>
        </p:nvSpPr>
        <p:spPr>
          <a:xfrm rot="5400000" flipH="1" flipV="1">
            <a:off x="3663338" y="1700456"/>
            <a:ext cx="217173" cy="923031"/>
          </a:xfrm>
          <a:prstGeom prst="leftBrace">
            <a:avLst/>
          </a:prstGeom>
          <a:ln>
            <a:solidFill>
              <a:srgbClr val="E4831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01A2108-9EEE-3060-44AD-C490FF083C1E}"/>
              </a:ext>
            </a:extLst>
          </p:cNvPr>
          <p:cNvSpPr txBox="1"/>
          <p:nvPr/>
        </p:nvSpPr>
        <p:spPr>
          <a:xfrm>
            <a:off x="5145900" y="4039619"/>
            <a:ext cx="3735054" cy="646331"/>
          </a:xfrm>
          <a:prstGeom prst="rect">
            <a:avLst/>
          </a:prstGeom>
          <a:noFill/>
          <a:ln>
            <a:solidFill>
              <a:srgbClr val="E48312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/>
              <a:t>Use the 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AS</a:t>
            </a:r>
            <a:r>
              <a:rPr lang="en-US" sz="1200" dirty="0"/>
              <a:t> keyword to give meaningful column names to computations or disambiguate same-named fields across tables.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EA52F79C-ADAC-23D7-4FD8-5A40AE781DFC}"/>
              </a:ext>
            </a:extLst>
          </p:cNvPr>
          <p:cNvCxnSpPr>
            <a:cxnSpLocks/>
            <a:stCxn id="2" idx="1"/>
          </p:cNvCxnSpPr>
          <p:nvPr/>
        </p:nvCxnSpPr>
        <p:spPr>
          <a:xfrm>
            <a:off x="3771925" y="2270558"/>
            <a:ext cx="2049755" cy="176906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p2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Key Decisions</a:t>
            </a:r>
            <a:endParaRPr dirty="0"/>
          </a:p>
        </p:txBody>
      </p:sp>
      <p:sp>
        <p:nvSpPr>
          <p:cNvPr id="183" name="Google Shape;183;p25"/>
          <p:cNvSpPr txBox="1">
            <a:spLocks noGrp="1"/>
          </p:cNvSpPr>
          <p:nvPr>
            <p:ph type="body" idx="1"/>
          </p:nvPr>
        </p:nvSpPr>
        <p:spPr>
          <a:xfrm>
            <a:off x="267798" y="1338892"/>
            <a:ext cx="8700838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sz="1600" dirty="0"/>
              <a:t>Scope creep and schemas -  beware.</a:t>
            </a:r>
            <a:endParaRPr sz="1600" dirty="0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sz="1600" dirty="0"/>
              <a:t>Do I design for the exact requirements or do I make reasonable generalizations?</a:t>
            </a:r>
          </a:p>
          <a:p>
            <a:pPr lvl="1" indent="-342900">
              <a:spcBef>
                <a:spcPts val="0"/>
              </a:spcBef>
              <a:buSzPts val="1800"/>
              <a:buFont typeface="Courier New" panose="02070309020205020404" pitchFamily="49" charset="0"/>
              <a:buChar char="o"/>
            </a:pPr>
            <a:r>
              <a:rPr lang="en-US" sz="1400" dirty="0"/>
              <a:t>e</a:t>
            </a:r>
            <a:r>
              <a:rPr lang="en" sz="1400" dirty="0"/>
              <a:t>.g. Use a boolean for "yes/no status" or assume there will be more than 2 "status" values later on?</a:t>
            </a: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sz="1600" dirty="0"/>
              <a:t>Do we truly need a many-to-many here?</a:t>
            </a:r>
            <a:endParaRPr sz="1600" dirty="0"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sz="1400" dirty="0"/>
              <a:t>Many-to-many will grow your schema quickly </a:t>
            </a:r>
            <a:endParaRPr sz="1400" dirty="0"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sz="1400" dirty="0"/>
              <a:t>Make it harder to understand</a:t>
            </a:r>
            <a:endParaRPr sz="1400" dirty="0"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sz="1400" dirty="0"/>
              <a:t>What business value do we get from more details?</a:t>
            </a:r>
            <a:endParaRPr sz="1400" dirty="0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sz="1600" dirty="0"/>
              <a:t>Do we truly need a separate relationship? </a:t>
            </a:r>
            <a:endParaRPr sz="1600" dirty="0"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sz="1400" dirty="0"/>
              <a:t>Or are we okay with repeated data? (normalization - coming soon)</a:t>
            </a:r>
            <a:endParaRPr sz="1400" dirty="0"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sz="1400" dirty="0"/>
              <a:t>e.g. Cities and States in addresses. It’s ok to just say “NY” in 1 million addresses.</a:t>
            </a:r>
            <a:endParaRPr sz="1400" dirty="0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sz="1600" dirty="0"/>
              <a:t>Should we store this column on the main table or the linking table?</a:t>
            </a:r>
            <a:endParaRPr sz="1600" dirty="0"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sz="1400" dirty="0"/>
              <a:t>e.g. Player position like Kobe Bryant being “Guard”</a:t>
            </a:r>
            <a:endParaRPr sz="1400" dirty="0"/>
          </a:p>
          <a:p>
            <a:pPr marL="1371600" lvl="2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rPr lang="en" sz="1100" dirty="0"/>
              <a:t>Rarely changes, but it can. </a:t>
            </a:r>
            <a:endParaRPr sz="1100" dirty="0"/>
          </a:p>
          <a:p>
            <a:pPr marL="1371600" lvl="2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rPr lang="en" sz="1100" dirty="0"/>
              <a:t>When does it change? Team to team? Game to game?</a:t>
            </a:r>
            <a:endParaRPr sz="1100" dirty="0"/>
          </a:p>
          <a:p>
            <a:pPr marL="1371600" lvl="2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rPr lang="en" sz="1100" dirty="0"/>
              <a:t>Do we need the historical details? Or just store “typical position”</a:t>
            </a:r>
            <a:endParaRPr sz="1100" dirty="0"/>
          </a:p>
          <a:p>
            <a:pPr marL="1371600" lvl="2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rPr lang="en" sz="1100" dirty="0"/>
              <a:t>Step back. Should we even track this?</a:t>
            </a:r>
            <a:endParaRPr sz="11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Google Shape;188;p26"/>
          <p:cNvSpPr txBox="1">
            <a:spLocks noGrp="1"/>
          </p:cNvSpPr>
          <p:nvPr>
            <p:ph type="title"/>
          </p:nvPr>
        </p:nvSpPr>
        <p:spPr>
          <a:xfrm>
            <a:off x="311699" y="445025"/>
            <a:ext cx="8666453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Self-questions for JOIN queries </a:t>
            </a:r>
            <a:r>
              <a:rPr lang="en" sz="2200" dirty="0"/>
              <a:t>(non-aggregation version)</a:t>
            </a:r>
            <a:endParaRPr sz="2200" dirty="0"/>
          </a:p>
        </p:txBody>
      </p:sp>
      <p:sp>
        <p:nvSpPr>
          <p:cNvPr id="189" name="Google Shape;189;p26"/>
          <p:cNvSpPr txBox="1">
            <a:spLocks noGrp="1"/>
          </p:cNvSpPr>
          <p:nvPr>
            <p:ph type="body" idx="1"/>
          </p:nvPr>
        </p:nvSpPr>
        <p:spPr>
          <a:xfrm>
            <a:off x="166543" y="1397776"/>
            <a:ext cx="8666453" cy="3174224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700" i="1" dirty="0"/>
              <a:t>Question to yourself 		</a:t>
            </a:r>
            <a:r>
              <a:rPr lang="en" sz="1700" dirty="0"/>
              <a:t>→ what you are actually doing		→ SQL</a:t>
            </a:r>
            <a:endParaRPr sz="1700" dirty="0"/>
          </a:p>
          <a:p>
            <a:pPr marL="457200" lvl="0" indent="-336550" algn="l" rtl="0">
              <a:spcBef>
                <a:spcPts val="1600"/>
              </a:spcBef>
              <a:spcAft>
                <a:spcPts val="0"/>
              </a:spcAft>
              <a:buSzPts val="1700"/>
              <a:buAutoNum type="arabicPeriod"/>
            </a:pPr>
            <a:r>
              <a:rPr lang="en" sz="1700" i="1" dirty="0"/>
              <a:t>What columns do I need?  	</a:t>
            </a:r>
            <a:r>
              <a:rPr lang="en" sz="1700" dirty="0"/>
              <a:t>→ find the schema of your results	→ SELECT [*]</a:t>
            </a:r>
            <a:endParaRPr sz="1700" dirty="0"/>
          </a:p>
          <a:p>
            <a:pPr marL="457200" lvl="0" indent="-336550" algn="l" rtl="0">
              <a:spcBef>
                <a:spcPts val="0"/>
              </a:spcBef>
              <a:spcAft>
                <a:spcPts val="0"/>
              </a:spcAft>
              <a:buSzPts val="1700"/>
              <a:buAutoNum type="arabicPeriod"/>
            </a:pPr>
            <a:r>
              <a:rPr lang="en" sz="1700" i="1" dirty="0"/>
              <a:t>What tables do I need?		</a:t>
            </a:r>
            <a:r>
              <a:rPr lang="en" sz="1700" dirty="0"/>
              <a:t>→ finding your data in the schema	→ FROM </a:t>
            </a:r>
            <a:endParaRPr sz="1700" dirty="0"/>
          </a:p>
          <a:p>
            <a:pPr marL="457200" lvl="0" indent="-336550" algn="l" rtl="0">
              <a:spcBef>
                <a:spcPts val="0"/>
              </a:spcBef>
              <a:spcAft>
                <a:spcPts val="0"/>
              </a:spcAft>
              <a:buSzPts val="1700"/>
              <a:buAutoNum type="arabicPeriod"/>
            </a:pPr>
            <a:r>
              <a:rPr lang="en" sz="1700" i="1" dirty="0"/>
              <a:t>Which keys do I link up?		→ </a:t>
            </a:r>
            <a:r>
              <a:rPr lang="en" sz="1700" dirty="0"/>
              <a:t>using your foreign/primary keys	→ JOIN..ON</a:t>
            </a:r>
            <a:endParaRPr sz="1700" dirty="0"/>
          </a:p>
          <a:p>
            <a:pPr marL="457200" lvl="0" indent="-336550" algn="l" rtl="0">
              <a:spcBef>
                <a:spcPts val="0"/>
              </a:spcBef>
              <a:spcAft>
                <a:spcPts val="0"/>
              </a:spcAft>
              <a:buSzPts val="1700"/>
              <a:buAutoNum type="arabicPeriod"/>
            </a:pPr>
            <a:r>
              <a:rPr lang="en" sz="1700" i="1" dirty="0"/>
              <a:t>Any criteria to filter for? 		→ </a:t>
            </a:r>
            <a:r>
              <a:rPr lang="en" sz="1700" dirty="0"/>
              <a:t>filter out your rows			→ WHERE </a:t>
            </a:r>
            <a:endParaRPr sz="1700" dirty="0"/>
          </a:p>
          <a:p>
            <a:pPr marL="45720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 sz="1700" i="1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761FA0F-F67D-AC88-BDD0-BCD6B3E437B6}"/>
              </a:ext>
            </a:extLst>
          </p:cNvPr>
          <p:cNvSpPr txBox="1"/>
          <p:nvPr/>
        </p:nvSpPr>
        <p:spPr>
          <a:xfrm>
            <a:off x="620038" y="2815611"/>
            <a:ext cx="530477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600" dirty="0"/>
              <a:t>Other ways to filter: Look up "LIKE" and wildcards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A Defining Feature</a:t>
            </a:r>
            <a:endParaRPr dirty="0"/>
          </a:p>
        </p:txBody>
      </p:sp>
      <p:sp>
        <p:nvSpPr>
          <p:cNvPr id="61" name="Google Shape;61;p14"/>
          <p:cNvSpPr txBox="1">
            <a:spLocks noGrp="1"/>
          </p:cNvSpPr>
          <p:nvPr>
            <p:ph type="body" idx="1"/>
          </p:nvPr>
        </p:nvSpPr>
        <p:spPr>
          <a:xfrm>
            <a:off x="311700" y="1433465"/>
            <a:ext cx="5556665" cy="3094181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sz="2000" dirty="0"/>
              <a:t>Tracking &amp; querying the relationships between data is what relational database systems were designed for</a:t>
            </a:r>
            <a:endParaRPr sz="2000" dirty="0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US" sz="2000" dirty="0"/>
              <a:t>What are relationships and why do we like them?</a:t>
            </a:r>
          </a:p>
          <a:p>
            <a:pPr lvl="1" indent="-342900">
              <a:spcBef>
                <a:spcPts val="0"/>
              </a:spcBef>
              <a:buSzPts val="1800"/>
              <a:buChar char="●"/>
            </a:pPr>
            <a:r>
              <a:rPr lang="en-US" sz="1850" b="1" dirty="0"/>
              <a:t>We store data in tables, so they are well organized</a:t>
            </a:r>
          </a:p>
          <a:p>
            <a:pPr lvl="1" indent="-342900">
              <a:spcBef>
                <a:spcPts val="0"/>
              </a:spcBef>
              <a:buSzPts val="1800"/>
              <a:buChar char="●"/>
            </a:pPr>
            <a:r>
              <a:rPr lang="en-US" sz="1850" b="1" dirty="0"/>
              <a:t>We don’t want duplicate data, but we do want to understand how data in one table is related to data in another table (hence ‘relationship’)</a:t>
            </a:r>
          </a:p>
          <a:p>
            <a:pPr lvl="1" indent="-342900">
              <a:spcBef>
                <a:spcPts val="0"/>
              </a:spcBef>
              <a:buSzPts val="1800"/>
              <a:buChar char="●"/>
            </a:pPr>
            <a:r>
              <a:rPr lang="en-US" sz="1850" b="1" dirty="0"/>
              <a:t>For example…</a:t>
            </a:r>
            <a:endParaRPr sz="1850" b="1" dirty="0"/>
          </a:p>
        </p:txBody>
      </p:sp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DC1E5671-EF9F-4260-9D0D-B0049E23237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7557650"/>
              </p:ext>
            </p:extLst>
          </p:nvPr>
        </p:nvGraphicFramePr>
        <p:xfrm>
          <a:off x="5761605" y="1360076"/>
          <a:ext cx="3255072" cy="1262380"/>
        </p:xfrm>
        <a:graphic>
          <a:graphicData uri="http://schemas.openxmlformats.org/drawingml/2006/table">
            <a:tbl>
              <a:tblPr firstRow="1" bandRow="1">
                <a:tableStyleId>{64F91C94-2183-4B2C-912E-7094C6ED03A8}</a:tableStyleId>
              </a:tblPr>
              <a:tblGrid>
                <a:gridCol w="813768">
                  <a:extLst>
                    <a:ext uri="{9D8B030D-6E8A-4147-A177-3AD203B41FA5}">
                      <a16:colId xmlns:a16="http://schemas.microsoft.com/office/drawing/2014/main" val="1700737912"/>
                    </a:ext>
                  </a:extLst>
                </a:gridCol>
                <a:gridCol w="813768">
                  <a:extLst>
                    <a:ext uri="{9D8B030D-6E8A-4147-A177-3AD203B41FA5}">
                      <a16:colId xmlns:a16="http://schemas.microsoft.com/office/drawing/2014/main" val="1832208032"/>
                    </a:ext>
                  </a:extLst>
                </a:gridCol>
                <a:gridCol w="813768">
                  <a:extLst>
                    <a:ext uri="{9D8B030D-6E8A-4147-A177-3AD203B41FA5}">
                      <a16:colId xmlns:a16="http://schemas.microsoft.com/office/drawing/2014/main" val="973665178"/>
                    </a:ext>
                  </a:extLst>
                </a:gridCol>
                <a:gridCol w="813768">
                  <a:extLst>
                    <a:ext uri="{9D8B030D-6E8A-4147-A177-3AD203B41FA5}">
                      <a16:colId xmlns:a16="http://schemas.microsoft.com/office/drawing/2014/main" val="32629448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100" dirty="0"/>
                        <a:t>Emp 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Phone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…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7920517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100" dirty="0"/>
                        <a:t>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Joe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555-1212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44637333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100" dirty="0"/>
                        <a:t>101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Jane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555-2121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18701947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100" dirty="0"/>
                        <a:t>102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Ali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555-1122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88352663"/>
                  </a:ext>
                </a:extLst>
              </a:tr>
            </a:tbl>
          </a:graphicData>
        </a:graphic>
      </p:graphicFrame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C7F8E50C-78F6-44E5-B78A-E77E60F5332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2111931"/>
              </p:ext>
            </p:extLst>
          </p:nvPr>
        </p:nvGraphicFramePr>
        <p:xfrm>
          <a:off x="5986948" y="3358106"/>
          <a:ext cx="2935941" cy="1148080"/>
        </p:xfrm>
        <a:graphic>
          <a:graphicData uri="http://schemas.openxmlformats.org/drawingml/2006/table">
            <a:tbl>
              <a:tblPr firstRow="1" bandRow="1">
                <a:tableStyleId>{64F91C94-2183-4B2C-912E-7094C6ED03A8}</a:tableStyleId>
              </a:tblPr>
              <a:tblGrid>
                <a:gridCol w="941294">
                  <a:extLst>
                    <a:ext uri="{9D8B030D-6E8A-4147-A177-3AD203B41FA5}">
                      <a16:colId xmlns:a16="http://schemas.microsoft.com/office/drawing/2014/main" val="1700737912"/>
                    </a:ext>
                  </a:extLst>
                </a:gridCol>
                <a:gridCol w="1053353">
                  <a:extLst>
                    <a:ext uri="{9D8B030D-6E8A-4147-A177-3AD203B41FA5}">
                      <a16:colId xmlns:a16="http://schemas.microsoft.com/office/drawing/2014/main" val="1832208032"/>
                    </a:ext>
                  </a:extLst>
                </a:gridCol>
                <a:gridCol w="941294">
                  <a:extLst>
                    <a:ext uri="{9D8B030D-6E8A-4147-A177-3AD203B41FA5}">
                      <a16:colId xmlns:a16="http://schemas.microsoft.com/office/drawing/2014/main" val="32629448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100" dirty="0"/>
                        <a:t>Emp 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err="1"/>
                        <a:t>WageRate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…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7920517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100" dirty="0"/>
                        <a:t>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$20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44637333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100" dirty="0"/>
                        <a:t>101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$21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18701947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100" dirty="0"/>
                        <a:t>102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$31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88352663"/>
                  </a:ext>
                </a:extLst>
              </a:tr>
            </a:tbl>
          </a:graphicData>
        </a:graphic>
      </p:graphicFrame>
      <p:cxnSp>
        <p:nvCxnSpPr>
          <p:cNvPr id="12" name="Connector: Curved 11">
            <a:extLst>
              <a:ext uri="{FF2B5EF4-FFF2-40B4-BE49-F238E27FC236}">
                <a16:creationId xmlns:a16="http://schemas.microsoft.com/office/drawing/2014/main" id="{0BA190A4-136E-4B70-BD4A-A9C15F7E824D}"/>
              </a:ext>
            </a:extLst>
          </p:cNvPr>
          <p:cNvCxnSpPr>
            <a:cxnSpLocks/>
          </p:cNvCxnSpPr>
          <p:nvPr/>
        </p:nvCxnSpPr>
        <p:spPr>
          <a:xfrm rot="5400000" flipH="1" flipV="1">
            <a:off x="5305708" y="2492364"/>
            <a:ext cx="1854483" cy="12700"/>
          </a:xfrm>
          <a:prstGeom prst="curvedConnector3">
            <a:avLst>
              <a:gd name="adj1" fmla="val 50000"/>
            </a:avLst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Taking it further …</a:t>
            </a:r>
            <a:endParaRPr dirty="0"/>
          </a:p>
        </p:txBody>
      </p:sp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DC1E5671-EF9F-4260-9D0D-B0049E23237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7737380"/>
              </p:ext>
            </p:extLst>
          </p:nvPr>
        </p:nvGraphicFramePr>
        <p:xfrm>
          <a:off x="266581" y="1855677"/>
          <a:ext cx="3255072" cy="1559560"/>
        </p:xfrm>
        <a:graphic>
          <a:graphicData uri="http://schemas.openxmlformats.org/drawingml/2006/table">
            <a:tbl>
              <a:tblPr firstRow="1" bandRow="1">
                <a:tableStyleId>{64F91C94-2183-4B2C-912E-7094C6ED03A8}</a:tableStyleId>
              </a:tblPr>
              <a:tblGrid>
                <a:gridCol w="813768">
                  <a:extLst>
                    <a:ext uri="{9D8B030D-6E8A-4147-A177-3AD203B41FA5}">
                      <a16:colId xmlns:a16="http://schemas.microsoft.com/office/drawing/2014/main" val="1700737912"/>
                    </a:ext>
                  </a:extLst>
                </a:gridCol>
                <a:gridCol w="813768">
                  <a:extLst>
                    <a:ext uri="{9D8B030D-6E8A-4147-A177-3AD203B41FA5}">
                      <a16:colId xmlns:a16="http://schemas.microsoft.com/office/drawing/2014/main" val="1832208032"/>
                    </a:ext>
                  </a:extLst>
                </a:gridCol>
                <a:gridCol w="1086648">
                  <a:extLst>
                    <a:ext uri="{9D8B030D-6E8A-4147-A177-3AD203B41FA5}">
                      <a16:colId xmlns:a16="http://schemas.microsoft.com/office/drawing/2014/main" val="973665178"/>
                    </a:ext>
                  </a:extLst>
                </a:gridCol>
                <a:gridCol w="540888">
                  <a:extLst>
                    <a:ext uri="{9D8B030D-6E8A-4147-A177-3AD203B41FA5}">
                      <a16:colId xmlns:a16="http://schemas.microsoft.com/office/drawing/2014/main" val="326294481"/>
                    </a:ext>
                  </a:extLst>
                </a:gridCol>
              </a:tblGrid>
              <a:tr h="294297">
                <a:tc gridSpan="4">
                  <a:txBody>
                    <a:bodyPr/>
                    <a:lstStyle/>
                    <a:p>
                      <a:pPr algn="ctr"/>
                      <a:r>
                        <a:rPr lang="en-US" dirty="0"/>
                        <a:t>Employees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19637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Phone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…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7920517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dirty="0"/>
                        <a:t>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Joe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555-1212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44637333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dirty="0"/>
                        <a:t>101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Jane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555-2121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18701947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dirty="0"/>
                        <a:t>102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Ali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555-1122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88352663"/>
                  </a:ext>
                </a:extLst>
              </a:tr>
            </a:tbl>
          </a:graphicData>
        </a:graphic>
      </p:graphicFrame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C7F8E50C-78F6-44E5-B78A-E77E60F5332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0381020"/>
              </p:ext>
            </p:extLst>
          </p:nvPr>
        </p:nvGraphicFramePr>
        <p:xfrm>
          <a:off x="4028671" y="1392339"/>
          <a:ext cx="2935941" cy="1561858"/>
        </p:xfrm>
        <a:graphic>
          <a:graphicData uri="http://schemas.openxmlformats.org/drawingml/2006/table">
            <a:tbl>
              <a:tblPr firstRow="1" bandRow="1">
                <a:tableStyleId>{64F91C94-2183-4B2C-912E-7094C6ED03A8}</a:tableStyleId>
              </a:tblPr>
              <a:tblGrid>
                <a:gridCol w="941294">
                  <a:extLst>
                    <a:ext uri="{9D8B030D-6E8A-4147-A177-3AD203B41FA5}">
                      <a16:colId xmlns:a16="http://schemas.microsoft.com/office/drawing/2014/main" val="1700737912"/>
                    </a:ext>
                  </a:extLst>
                </a:gridCol>
                <a:gridCol w="1053353">
                  <a:extLst>
                    <a:ext uri="{9D8B030D-6E8A-4147-A177-3AD203B41FA5}">
                      <a16:colId xmlns:a16="http://schemas.microsoft.com/office/drawing/2014/main" val="1832208032"/>
                    </a:ext>
                  </a:extLst>
                </a:gridCol>
                <a:gridCol w="941294">
                  <a:extLst>
                    <a:ext uri="{9D8B030D-6E8A-4147-A177-3AD203B41FA5}">
                      <a16:colId xmlns:a16="http://schemas.microsoft.com/office/drawing/2014/main" val="326294481"/>
                    </a:ext>
                  </a:extLst>
                </a:gridCol>
              </a:tblGrid>
              <a:tr h="299478">
                <a:tc gridSpan="3">
                  <a:txBody>
                    <a:bodyPr/>
                    <a:lstStyle/>
                    <a:p>
                      <a:pPr algn="ctr"/>
                      <a:r>
                        <a:rPr lang="en-US" dirty="0"/>
                        <a:t>Wages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663998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/>
                        <a:t>ID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…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7920517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44637333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18701947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$31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88352663"/>
                  </a:ext>
                </a:extLst>
              </a:tr>
            </a:tbl>
          </a:graphicData>
        </a:graphic>
      </p:graphicFrame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C3131234-C2B1-4FAD-95C3-C5198B1580D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8512540"/>
              </p:ext>
            </p:extLst>
          </p:nvPr>
        </p:nvGraphicFramePr>
        <p:xfrm>
          <a:off x="4855666" y="3114864"/>
          <a:ext cx="4217892" cy="1583611"/>
        </p:xfrm>
        <a:graphic>
          <a:graphicData uri="http://schemas.openxmlformats.org/drawingml/2006/table">
            <a:tbl>
              <a:tblPr firstRow="1" bandRow="1">
                <a:tableStyleId>{64F91C94-2183-4B2C-912E-7094C6ED03A8}</a:tableStyleId>
              </a:tblPr>
              <a:tblGrid>
                <a:gridCol w="613177">
                  <a:extLst>
                    <a:ext uri="{9D8B030D-6E8A-4147-A177-3AD203B41FA5}">
                      <a16:colId xmlns:a16="http://schemas.microsoft.com/office/drawing/2014/main" val="1700737912"/>
                    </a:ext>
                  </a:extLst>
                </a:gridCol>
                <a:gridCol w="1361251">
                  <a:extLst>
                    <a:ext uri="{9D8B030D-6E8A-4147-A177-3AD203B41FA5}">
                      <a16:colId xmlns:a16="http://schemas.microsoft.com/office/drawing/2014/main" val="1832208032"/>
                    </a:ext>
                  </a:extLst>
                </a:gridCol>
                <a:gridCol w="939102">
                  <a:extLst>
                    <a:ext uri="{9D8B030D-6E8A-4147-A177-3AD203B41FA5}">
                      <a16:colId xmlns:a16="http://schemas.microsoft.com/office/drawing/2014/main" val="326294481"/>
                    </a:ext>
                  </a:extLst>
                </a:gridCol>
                <a:gridCol w="1304362">
                  <a:extLst>
                    <a:ext uri="{9D8B030D-6E8A-4147-A177-3AD203B41FA5}">
                      <a16:colId xmlns:a16="http://schemas.microsoft.com/office/drawing/2014/main" val="3220324474"/>
                    </a:ext>
                  </a:extLst>
                </a:gridCol>
              </a:tblGrid>
              <a:tr h="321231">
                <a:tc gridSpan="4"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Employee_Wages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767548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Employee_ID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Wage_ID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Next_Review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7920517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2021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44637333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2022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18701947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2020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88352663"/>
                  </a:ext>
                </a:extLst>
              </a:tr>
            </a:tbl>
          </a:graphicData>
        </a:graphic>
      </p:graphicFrame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F1CBA7A8-7EEF-DECC-66E0-878A3E40FEF8}"/>
              </a:ext>
            </a:extLst>
          </p:cNvPr>
          <p:cNvCxnSpPr>
            <a:cxnSpLocks/>
          </p:cNvCxnSpPr>
          <p:nvPr/>
        </p:nvCxnSpPr>
        <p:spPr>
          <a:xfrm>
            <a:off x="559220" y="2338899"/>
            <a:ext cx="4942170" cy="1225012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D86AE9EC-19D5-427E-A835-C715E2B1FECC}"/>
              </a:ext>
            </a:extLst>
          </p:cNvPr>
          <p:cNvCxnSpPr>
            <a:cxnSpLocks/>
          </p:cNvCxnSpPr>
          <p:nvPr/>
        </p:nvCxnSpPr>
        <p:spPr>
          <a:xfrm>
            <a:off x="4288335" y="1915706"/>
            <a:ext cx="2611229" cy="1648205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141380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A Defining Feature …</a:t>
            </a:r>
            <a:endParaRPr dirty="0"/>
          </a:p>
        </p:txBody>
      </p:sp>
      <p:sp>
        <p:nvSpPr>
          <p:cNvPr id="61" name="Google Shape;61;p14"/>
          <p:cNvSpPr txBox="1">
            <a:spLocks noGrp="1"/>
          </p:cNvSpPr>
          <p:nvPr>
            <p:ph type="body" idx="1"/>
          </p:nvPr>
        </p:nvSpPr>
        <p:spPr>
          <a:xfrm>
            <a:off x="311700" y="1398495"/>
            <a:ext cx="8520600" cy="329998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US" sz="2000" dirty="0"/>
              <a:t>KNOW YOUR RELATIONSHIPS!</a:t>
            </a:r>
            <a:endParaRPr sz="2000" dirty="0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sz="2000" dirty="0"/>
              <a:t>Steps</a:t>
            </a:r>
            <a:endParaRPr sz="2000" dirty="0"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sz="1800" dirty="0"/>
              <a:t>(1) What relationships do we have? (And how to you avoid data duplication)</a:t>
            </a:r>
            <a:endParaRPr sz="1800" dirty="0"/>
          </a:p>
          <a:p>
            <a:pPr marL="1371600" lvl="2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rPr lang="en" sz="1400" dirty="0"/>
              <a:t>Many-to-one, or “belongs to”</a:t>
            </a:r>
            <a:endParaRPr sz="1400" dirty="0"/>
          </a:p>
          <a:p>
            <a:pPr marL="1371600" lvl="2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rPr lang="en" sz="1400" dirty="0"/>
              <a:t>Many-to-many</a:t>
            </a:r>
            <a:endParaRPr sz="1400" dirty="0"/>
          </a:p>
          <a:p>
            <a:pPr marL="1371600" lvl="2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rPr lang="en" sz="1400" dirty="0"/>
              <a:t>One-to-one </a:t>
            </a:r>
            <a:r>
              <a:rPr lang="en" sz="1100" dirty="0"/>
              <a:t>(rare)</a:t>
            </a:r>
            <a:endParaRPr sz="1100" dirty="0"/>
          </a:p>
          <a:p>
            <a:pPr marL="1371600" lvl="2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rPr lang="en" sz="1400" dirty="0"/>
              <a:t>...there </a:t>
            </a:r>
            <a:r>
              <a:rPr lang="en" sz="900" dirty="0"/>
              <a:t>rarely</a:t>
            </a:r>
            <a:r>
              <a:rPr lang="en" sz="1400" dirty="0"/>
              <a:t> are others! e.g. OO-like inheritance, polymorphic </a:t>
            </a:r>
            <a:endParaRPr sz="1400" dirty="0"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sz="1800" dirty="0"/>
              <a:t>(2) </a:t>
            </a:r>
            <a:r>
              <a:rPr lang="en-US" sz="1800" dirty="0"/>
              <a:t>Which tables are ‘connected’</a:t>
            </a:r>
            <a:endParaRPr sz="1800" dirty="0"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sz="1800" dirty="0"/>
              <a:t>(3) Identify the fields!</a:t>
            </a:r>
            <a:endParaRPr sz="1800" dirty="0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sz="2000" dirty="0"/>
              <a:t>These relationships are defined by </a:t>
            </a:r>
            <a:r>
              <a:rPr lang="en" sz="2000" b="1" dirty="0"/>
              <a:t>foreign keys</a:t>
            </a:r>
            <a:endParaRPr sz="2000" b="1" dirty="0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sz="2000" dirty="0"/>
              <a:t>Foreign keys allow for very fast </a:t>
            </a:r>
            <a:r>
              <a:rPr lang="en" sz="2000" b="1" dirty="0"/>
              <a:t>joins</a:t>
            </a:r>
            <a:endParaRPr sz="2000" b="1" dirty="0"/>
          </a:p>
        </p:txBody>
      </p:sp>
    </p:spTree>
    <p:extLst>
      <p:ext uri="{BB962C8B-B14F-4D97-AF65-F5344CB8AC3E}">
        <p14:creationId xmlns:p14="http://schemas.microsoft.com/office/powerpoint/2010/main" val="15580023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6" name="Google Shape;66;p15"/>
          <p:cNvGraphicFramePr/>
          <p:nvPr/>
        </p:nvGraphicFramePr>
        <p:xfrm>
          <a:off x="4527300" y="1152475"/>
          <a:ext cx="4155800" cy="1561970"/>
        </p:xfrm>
        <a:graphic>
          <a:graphicData uri="http://schemas.openxmlformats.org/drawingml/2006/table">
            <a:tbl>
              <a:tblPr>
                <a:noFill/>
                <a:tableStyleId>{64F91C94-2183-4B2C-912E-7094C6ED03A8}</a:tableStyleId>
              </a:tblPr>
              <a:tblGrid>
                <a:gridCol w="3828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1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013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962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lt1"/>
                          </a:solidFill>
                        </a:rPr>
                        <a:t>id</a:t>
                      </a:r>
                      <a:endParaRPr>
                        <a:solidFill>
                          <a:schemeClr val="lt1"/>
                        </a:solidFill>
                      </a:endParaRPr>
                    </a:p>
                  </a:txBody>
                  <a:tcPr marL="91425" marR="91425" marT="91425" marB="91425"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lt1"/>
                          </a:solidFill>
                        </a:rPr>
                        <a:t>team_name</a:t>
                      </a:r>
                      <a:endParaRPr>
                        <a:solidFill>
                          <a:schemeClr val="lt1"/>
                        </a:solidFill>
                      </a:endParaRPr>
                    </a:p>
                  </a:txBody>
                  <a:tcPr marL="91425" marR="91425" marT="91425" marB="91425"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lt1"/>
                          </a:solidFill>
                        </a:rPr>
                        <a:t>city_id</a:t>
                      </a:r>
                      <a:endParaRPr>
                        <a:solidFill>
                          <a:schemeClr val="lt1"/>
                        </a:solidFill>
                      </a:endParaRPr>
                    </a:p>
                  </a:txBody>
                  <a:tcPr marL="91425" marR="91425" marT="91425" marB="91425">
                    <a:solidFill>
                      <a:schemeClr val="dk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1</a:t>
                      </a: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Lakers</a:t>
                      </a: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1</a:t>
                      </a:r>
                      <a:endParaRPr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2</a:t>
                      </a: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Clippers</a:t>
                      </a: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dirty="0"/>
                        <a:t>1</a:t>
                      </a:r>
                      <a:endParaRPr dirty="0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3</a:t>
                      </a: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dirty="0"/>
                        <a:t>Magic</a:t>
                      </a:r>
                      <a:endParaRPr dirty="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dirty="0"/>
                        <a:t>2</a:t>
                      </a:r>
                      <a:endParaRPr dirty="0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67" name="Google Shape;67;p1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Primary Keys &amp; Foreign Keys</a:t>
            </a:r>
            <a:endParaRPr/>
          </a:p>
        </p:txBody>
      </p:sp>
      <p:sp>
        <p:nvSpPr>
          <p:cNvPr id="68" name="Google Shape;68;p15"/>
          <p:cNvSpPr txBox="1">
            <a:spLocks noGrp="1"/>
          </p:cNvSpPr>
          <p:nvPr>
            <p:ph type="body" idx="1"/>
          </p:nvPr>
        </p:nvSpPr>
        <p:spPr>
          <a:xfrm>
            <a:off x="31376" y="1394011"/>
            <a:ext cx="4287942" cy="3304463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04800" algn="l" rtl="0">
              <a:spcBef>
                <a:spcPts val="0"/>
              </a:spcBef>
              <a:spcAft>
                <a:spcPts val="0"/>
              </a:spcAft>
              <a:buSzPts val="1200"/>
              <a:buChar char="●"/>
            </a:pPr>
            <a:r>
              <a:rPr lang="en" dirty="0"/>
              <a:t>Primary key is almost always called </a:t>
            </a:r>
            <a:r>
              <a:rPr lang="en" b="1" dirty="0">
                <a:latin typeface="Courier New"/>
                <a:ea typeface="Courier New"/>
                <a:cs typeface="Courier New"/>
                <a:sym typeface="Courier New"/>
              </a:rPr>
              <a:t>id</a:t>
            </a:r>
            <a:endParaRPr b="1" dirty="0">
              <a:latin typeface="Courier New"/>
              <a:ea typeface="Courier New"/>
              <a:cs typeface="Courier New"/>
              <a:sym typeface="Courier New"/>
            </a:endParaRPr>
          </a:p>
          <a:p>
            <a:pPr marL="914400" lvl="1" indent="-292100" algn="l" rtl="0">
              <a:spcBef>
                <a:spcPts val="0"/>
              </a:spcBef>
              <a:spcAft>
                <a:spcPts val="0"/>
              </a:spcAft>
              <a:buSzPts val="1000"/>
              <a:buChar char="○"/>
            </a:pPr>
            <a:r>
              <a:rPr lang="en" sz="1050" dirty="0"/>
              <a:t>Usually an integer or UUID, or any column type</a:t>
            </a:r>
            <a:endParaRPr sz="1050" dirty="0"/>
          </a:p>
          <a:p>
            <a:pPr marL="914400" lvl="1" indent="-292100" algn="l" rtl="0">
              <a:spcBef>
                <a:spcPts val="0"/>
              </a:spcBef>
              <a:spcAft>
                <a:spcPts val="0"/>
              </a:spcAft>
              <a:buSzPts val="1000"/>
              <a:buChar char="○"/>
            </a:pPr>
            <a:r>
              <a:rPr lang="en" sz="1050" dirty="0"/>
              <a:t>Must uniquely identify the row</a:t>
            </a:r>
            <a:endParaRPr sz="1050" dirty="0"/>
          </a:p>
          <a:p>
            <a:pPr marL="914400" lvl="1" indent="-292100" algn="l" rtl="0">
              <a:spcBef>
                <a:spcPts val="0"/>
              </a:spcBef>
              <a:spcAft>
                <a:spcPts val="0"/>
              </a:spcAft>
              <a:buSzPts val="1000"/>
              <a:buChar char="○"/>
            </a:pPr>
            <a:r>
              <a:rPr lang="en" sz="1050" dirty="0"/>
              <a:t>You CAN use strings as primary keys (e.g. </a:t>
            </a:r>
            <a:r>
              <a:rPr lang="en" sz="1050" dirty="0">
                <a:latin typeface="Courier New"/>
                <a:ea typeface="Courier New"/>
                <a:cs typeface="Courier New"/>
                <a:sym typeface="Courier New"/>
              </a:rPr>
              <a:t>username</a:t>
            </a:r>
            <a:r>
              <a:rPr lang="en" sz="1050" dirty="0"/>
              <a:t>), BUT!</a:t>
            </a:r>
            <a:endParaRPr sz="1050" dirty="0"/>
          </a:p>
          <a:p>
            <a:pPr marL="1371600" lvl="2" indent="-292100" algn="l" rtl="0">
              <a:spcBef>
                <a:spcPts val="0"/>
              </a:spcBef>
              <a:spcAft>
                <a:spcPts val="0"/>
              </a:spcAft>
              <a:buSzPts val="1000"/>
              <a:buChar char="■"/>
            </a:pPr>
            <a:r>
              <a:rPr lang="en" sz="1050" dirty="0"/>
              <a:t>Using strings as primary keys is a performance hit on both size and speed</a:t>
            </a:r>
            <a:endParaRPr sz="1050" dirty="0"/>
          </a:p>
          <a:p>
            <a:pPr marL="1371600" lvl="2" indent="-292100" algn="l" rtl="0">
              <a:spcBef>
                <a:spcPts val="0"/>
              </a:spcBef>
              <a:spcAft>
                <a:spcPts val="0"/>
              </a:spcAft>
              <a:buSzPts val="1000"/>
              <a:buChar char="■"/>
            </a:pPr>
            <a:r>
              <a:rPr lang="en" sz="1050" dirty="0"/>
              <a:t>If we need to rename an account</a:t>
            </a:r>
            <a:endParaRPr sz="1050" dirty="0"/>
          </a:p>
          <a:p>
            <a:pPr marL="1371600" lvl="2" indent="-292100" algn="l" rtl="0">
              <a:spcBef>
                <a:spcPts val="0"/>
              </a:spcBef>
              <a:spcAft>
                <a:spcPts val="0"/>
              </a:spcAft>
              <a:buSzPts val="1000"/>
              <a:buChar char="■"/>
            </a:pPr>
            <a:r>
              <a:rPr lang="en" sz="1050" dirty="0"/>
              <a:t>Not allowed to rename your account, ever? They probably used your username as a foreign key.</a:t>
            </a:r>
            <a:endParaRPr sz="1050" dirty="0"/>
          </a:p>
          <a:p>
            <a:pPr marL="457200" lvl="0" indent="-304800" algn="l" rtl="0">
              <a:spcBef>
                <a:spcPts val="0"/>
              </a:spcBef>
              <a:spcAft>
                <a:spcPts val="0"/>
              </a:spcAft>
              <a:buSzPts val="1200"/>
              <a:buChar char="●"/>
            </a:pPr>
            <a:r>
              <a:rPr lang="en" dirty="0"/>
              <a:t>The foreign key is conventionally called </a:t>
            </a:r>
            <a:r>
              <a:rPr lang="en" b="1" dirty="0">
                <a:latin typeface="Courier New"/>
                <a:ea typeface="Courier New"/>
                <a:cs typeface="Courier New"/>
                <a:sym typeface="Courier New"/>
              </a:rPr>
              <a:t>foo_id</a:t>
            </a:r>
            <a:r>
              <a:rPr lang="en" dirty="0"/>
              <a:t> where foo is the name of the table it refers to.</a:t>
            </a:r>
            <a:endParaRPr dirty="0"/>
          </a:p>
          <a:p>
            <a:pPr marL="914400" lvl="1" indent="-292100" algn="l" rtl="0">
              <a:spcBef>
                <a:spcPts val="0"/>
              </a:spcBef>
              <a:spcAft>
                <a:spcPts val="0"/>
              </a:spcAft>
              <a:buSzPts val="1000"/>
              <a:buChar char="○"/>
            </a:pPr>
            <a:r>
              <a:rPr lang="en" sz="1050" dirty="0"/>
              <a:t>You can use a foreign key constraint ensuring that </a:t>
            </a:r>
            <a:r>
              <a:rPr lang="en" sz="1050" b="1" dirty="0">
                <a:latin typeface="Courier New"/>
                <a:ea typeface="Courier New"/>
                <a:cs typeface="Courier New"/>
                <a:sym typeface="Courier New"/>
              </a:rPr>
              <a:t>city_id</a:t>
            </a:r>
            <a:r>
              <a:rPr lang="en" sz="1050" dirty="0"/>
              <a:t> only gets matched with </a:t>
            </a:r>
            <a:r>
              <a:rPr lang="en" sz="1050" b="1" dirty="0">
                <a:latin typeface="Courier New"/>
                <a:ea typeface="Courier New"/>
                <a:cs typeface="Courier New"/>
                <a:sym typeface="Courier New"/>
              </a:rPr>
              <a:t>city.id</a:t>
            </a:r>
            <a:endParaRPr sz="1050" b="1" dirty="0">
              <a:latin typeface="Courier New"/>
              <a:ea typeface="Courier New"/>
              <a:cs typeface="Courier New"/>
              <a:sym typeface="Courier New"/>
            </a:endParaRPr>
          </a:p>
          <a:p>
            <a:pPr marL="914400" lvl="1" indent="-292100" algn="l" rtl="0">
              <a:spcBef>
                <a:spcPts val="0"/>
              </a:spcBef>
              <a:spcAft>
                <a:spcPts val="0"/>
              </a:spcAft>
              <a:buSzPts val="1000"/>
              <a:buChar char="○"/>
            </a:pPr>
            <a:r>
              <a:rPr lang="en" sz="1050" dirty="0"/>
              <a:t>In this class, we do not require foreign keys constraints</a:t>
            </a:r>
            <a:endParaRPr sz="1050" dirty="0"/>
          </a:p>
          <a:p>
            <a:pPr marL="457200" lvl="0" indent="-304800" algn="l" rtl="0">
              <a:spcBef>
                <a:spcPts val="0"/>
              </a:spcBef>
              <a:spcAft>
                <a:spcPts val="0"/>
              </a:spcAft>
              <a:buSzPts val="1200"/>
              <a:buChar char="●"/>
            </a:pPr>
            <a:r>
              <a:rPr lang="en" dirty="0"/>
              <a:t>Key design decision: </a:t>
            </a:r>
            <a:r>
              <a:rPr lang="en" i="1" dirty="0"/>
              <a:t>Your users should never have to remember a primary key or foreign key. The system remembers for you</a:t>
            </a:r>
            <a:endParaRPr sz="1050" dirty="0"/>
          </a:p>
        </p:txBody>
      </p:sp>
      <p:graphicFrame>
        <p:nvGraphicFramePr>
          <p:cNvPr id="69" name="Google Shape;69;p15"/>
          <p:cNvGraphicFramePr/>
          <p:nvPr/>
        </p:nvGraphicFramePr>
        <p:xfrm>
          <a:off x="6585813" y="2918400"/>
          <a:ext cx="2054450" cy="1173380"/>
        </p:xfrm>
        <a:graphic>
          <a:graphicData uri="http://schemas.openxmlformats.org/drawingml/2006/table">
            <a:tbl>
              <a:tblPr>
                <a:noFill/>
                <a:tableStyleId>{64F91C94-2183-4B2C-912E-7094C6ED03A8}</a:tableStyleId>
              </a:tblPr>
              <a:tblGrid>
                <a:gridCol w="3828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1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62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lt1"/>
                          </a:solidFill>
                        </a:rPr>
                        <a:t>id</a:t>
                      </a:r>
                      <a:endParaRPr>
                        <a:solidFill>
                          <a:schemeClr val="lt1"/>
                        </a:solidFill>
                      </a:endParaRPr>
                    </a:p>
                  </a:txBody>
                  <a:tcPr marL="91425" marR="91425" marT="91425" marB="91425"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lt1"/>
                          </a:solidFill>
                        </a:rPr>
                        <a:t>city_name</a:t>
                      </a:r>
                      <a:endParaRPr>
                        <a:solidFill>
                          <a:schemeClr val="lt1"/>
                        </a:solidFill>
                      </a:endParaRPr>
                    </a:p>
                  </a:txBody>
                  <a:tcPr marL="91425" marR="91425" marT="91425" marB="91425">
                    <a:solidFill>
                      <a:schemeClr val="dk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1</a:t>
                      </a: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Los Angeles</a:t>
                      </a:r>
                      <a:endParaRPr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2</a:t>
                      </a: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Orlando</a:t>
                      </a:r>
                      <a:endParaRPr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70" name="Google Shape;70;p15"/>
          <p:cNvSpPr/>
          <p:nvPr/>
        </p:nvSpPr>
        <p:spPr>
          <a:xfrm>
            <a:off x="4504175" y="1568175"/>
            <a:ext cx="348600" cy="372900"/>
          </a:xfrm>
          <a:prstGeom prst="ellipse">
            <a:avLst/>
          </a:prstGeom>
          <a:noFill/>
          <a:ln w="38100" cap="flat" cmpd="sng">
            <a:solidFill>
              <a:srgbClr val="674EA7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" name="Google Shape;71;p15"/>
          <p:cNvSpPr/>
          <p:nvPr/>
        </p:nvSpPr>
        <p:spPr>
          <a:xfrm>
            <a:off x="4504175" y="1960575"/>
            <a:ext cx="348600" cy="372900"/>
          </a:xfrm>
          <a:prstGeom prst="ellipse">
            <a:avLst/>
          </a:prstGeom>
          <a:noFill/>
          <a:ln w="38100" cap="flat" cmpd="sng">
            <a:solidFill>
              <a:srgbClr val="674EA7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2" name="Google Shape;72;p15"/>
          <p:cNvSpPr/>
          <p:nvPr/>
        </p:nvSpPr>
        <p:spPr>
          <a:xfrm>
            <a:off x="4504175" y="2352975"/>
            <a:ext cx="348600" cy="372900"/>
          </a:xfrm>
          <a:prstGeom prst="ellipse">
            <a:avLst/>
          </a:prstGeom>
          <a:noFill/>
          <a:ln w="38100" cap="flat" cmpd="sng">
            <a:solidFill>
              <a:srgbClr val="674EA7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3" name="Google Shape;73;p15"/>
          <p:cNvSpPr/>
          <p:nvPr/>
        </p:nvSpPr>
        <p:spPr>
          <a:xfrm>
            <a:off x="6529558" y="3334097"/>
            <a:ext cx="348600" cy="372900"/>
          </a:xfrm>
          <a:prstGeom prst="ellipse">
            <a:avLst/>
          </a:prstGeom>
          <a:noFill/>
          <a:ln w="38100" cap="flat" cmpd="sng">
            <a:solidFill>
              <a:srgbClr val="674EA7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4" name="Google Shape;74;p15"/>
          <p:cNvSpPr/>
          <p:nvPr/>
        </p:nvSpPr>
        <p:spPr>
          <a:xfrm>
            <a:off x="6529558" y="3726497"/>
            <a:ext cx="348600" cy="372900"/>
          </a:xfrm>
          <a:prstGeom prst="ellipse">
            <a:avLst/>
          </a:prstGeom>
          <a:noFill/>
          <a:ln w="38100" cap="flat" cmpd="sng">
            <a:solidFill>
              <a:srgbClr val="674EA7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" name="Google Shape;75;p15"/>
          <p:cNvSpPr txBox="1"/>
          <p:nvPr/>
        </p:nvSpPr>
        <p:spPr>
          <a:xfrm>
            <a:off x="6843300" y="789975"/>
            <a:ext cx="1382400" cy="31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rgbClr val="BF9000"/>
                </a:solidFill>
              </a:rPr>
              <a:t>foreign keys</a:t>
            </a:r>
            <a:endParaRPr b="1">
              <a:solidFill>
                <a:srgbClr val="BF9000"/>
              </a:solidFill>
            </a:endParaRPr>
          </a:p>
        </p:txBody>
      </p:sp>
      <p:sp>
        <p:nvSpPr>
          <p:cNvPr id="76" name="Google Shape;76;p15"/>
          <p:cNvSpPr/>
          <p:nvPr/>
        </p:nvSpPr>
        <p:spPr>
          <a:xfrm>
            <a:off x="6529545" y="1568172"/>
            <a:ext cx="348600" cy="372900"/>
          </a:xfrm>
          <a:prstGeom prst="ellipse">
            <a:avLst/>
          </a:prstGeom>
          <a:noFill/>
          <a:ln w="38100" cap="flat" cmpd="sng">
            <a:solidFill>
              <a:srgbClr val="BF9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BF9000"/>
              </a:solidFill>
            </a:endParaRPr>
          </a:p>
        </p:txBody>
      </p:sp>
      <p:sp>
        <p:nvSpPr>
          <p:cNvPr id="77" name="Google Shape;77;p15"/>
          <p:cNvSpPr/>
          <p:nvPr/>
        </p:nvSpPr>
        <p:spPr>
          <a:xfrm>
            <a:off x="6529545" y="1960572"/>
            <a:ext cx="348600" cy="372900"/>
          </a:xfrm>
          <a:prstGeom prst="ellipse">
            <a:avLst/>
          </a:prstGeom>
          <a:noFill/>
          <a:ln w="38100" cap="flat" cmpd="sng">
            <a:solidFill>
              <a:srgbClr val="BF9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BF9000"/>
              </a:solidFill>
            </a:endParaRPr>
          </a:p>
        </p:txBody>
      </p:sp>
      <p:sp>
        <p:nvSpPr>
          <p:cNvPr id="78" name="Google Shape;78;p15"/>
          <p:cNvSpPr/>
          <p:nvPr/>
        </p:nvSpPr>
        <p:spPr>
          <a:xfrm>
            <a:off x="6529545" y="2352972"/>
            <a:ext cx="348600" cy="372900"/>
          </a:xfrm>
          <a:prstGeom prst="ellipse">
            <a:avLst/>
          </a:prstGeom>
          <a:noFill/>
          <a:ln w="38100" cap="flat" cmpd="sng">
            <a:solidFill>
              <a:srgbClr val="BF9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BF9000"/>
              </a:solidFill>
            </a:endParaRPr>
          </a:p>
        </p:txBody>
      </p:sp>
      <p:sp>
        <p:nvSpPr>
          <p:cNvPr id="79" name="Google Shape;79;p15"/>
          <p:cNvSpPr txBox="1"/>
          <p:nvPr/>
        </p:nvSpPr>
        <p:spPr>
          <a:xfrm>
            <a:off x="4733238" y="3150100"/>
            <a:ext cx="1382400" cy="31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rgbClr val="674EA7"/>
                </a:solidFill>
              </a:rPr>
              <a:t>primary keys</a:t>
            </a:r>
            <a:endParaRPr b="1">
              <a:solidFill>
                <a:srgbClr val="674EA7"/>
              </a:solidFill>
            </a:endParaRPr>
          </a:p>
        </p:txBody>
      </p:sp>
      <p:cxnSp>
        <p:nvCxnSpPr>
          <p:cNvPr id="3" name="Connector: Elbow 2">
            <a:extLst>
              <a:ext uri="{FF2B5EF4-FFF2-40B4-BE49-F238E27FC236}">
                <a16:creationId xmlns:a16="http://schemas.microsoft.com/office/drawing/2014/main" id="{B3BA466C-72E1-B6E2-DCCA-821FE5D0B9C3}"/>
              </a:ext>
            </a:extLst>
          </p:cNvPr>
          <p:cNvCxnSpPr>
            <a:stCxn id="76" idx="6"/>
            <a:endCxn id="73" idx="6"/>
          </p:cNvCxnSpPr>
          <p:nvPr/>
        </p:nvCxnSpPr>
        <p:spPr>
          <a:xfrm>
            <a:off x="6878145" y="1754622"/>
            <a:ext cx="13" cy="1765925"/>
          </a:xfrm>
          <a:prstGeom prst="bentConnector3">
            <a:avLst>
              <a:gd name="adj1" fmla="val 2147483646"/>
            </a:avLst>
          </a:prstGeom>
          <a:ln w="38100">
            <a:solidFill>
              <a:srgbClr val="BF9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6815BDC9-8CF4-310E-7011-14655632C0F6}"/>
              </a:ext>
            </a:extLst>
          </p:cNvPr>
          <p:cNvCxnSpPr>
            <a:cxnSpLocks/>
            <a:stCxn id="77" idx="6"/>
          </p:cNvCxnSpPr>
          <p:nvPr/>
        </p:nvCxnSpPr>
        <p:spPr>
          <a:xfrm>
            <a:off x="6878145" y="2147022"/>
            <a:ext cx="267022" cy="2952"/>
          </a:xfrm>
          <a:prstGeom prst="line">
            <a:avLst/>
          </a:prstGeom>
          <a:ln w="38100">
            <a:solidFill>
              <a:srgbClr val="BF9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ctor: Elbow 12">
            <a:extLst>
              <a:ext uri="{FF2B5EF4-FFF2-40B4-BE49-F238E27FC236}">
                <a16:creationId xmlns:a16="http://schemas.microsoft.com/office/drawing/2014/main" id="{7F7EDED9-6C04-7DDF-61AB-55A6AA6C74B7}"/>
              </a:ext>
            </a:extLst>
          </p:cNvPr>
          <p:cNvCxnSpPr>
            <a:stCxn id="78" idx="2"/>
            <a:endCxn id="74" idx="2"/>
          </p:cNvCxnSpPr>
          <p:nvPr/>
        </p:nvCxnSpPr>
        <p:spPr>
          <a:xfrm rot="10800000" flipH="1" flipV="1">
            <a:off x="6529544" y="2539421"/>
            <a:ext cx="13" cy="1373525"/>
          </a:xfrm>
          <a:prstGeom prst="bentConnector3">
            <a:avLst>
              <a:gd name="adj1" fmla="val -1758461538"/>
            </a:avLst>
          </a:prstGeom>
          <a:ln w="38100">
            <a:solidFill>
              <a:srgbClr val="BF9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C60FE976-3239-4BB5-B68F-467F0FD8D0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Relations definition in SQL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C265BE5-A488-4852-A4C8-DA06647ABF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4300" dirty="0">
                <a:latin typeface="Consolas" panose="020B0609020204030204" pitchFamily="49" charset="0"/>
              </a:rPr>
              <a:t>CREATE TABLE cities(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4300" dirty="0">
                <a:latin typeface="Consolas" panose="020B0609020204030204" pitchFamily="49" charset="0"/>
              </a:rPr>
              <a:t>	id   SERIAL PRIMARY KEY,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4300" dirty="0">
                <a:latin typeface="Consolas" panose="020B0609020204030204" pitchFamily="49" charset="0"/>
              </a:rPr>
              <a:t>	name TEXT NOT NULL DEFAULT ''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4300" dirty="0">
                <a:latin typeface="Consolas" panose="020B0609020204030204" pitchFamily="49" charset="0"/>
              </a:rPr>
              <a:t>);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endParaRPr lang="en-US" sz="4300" dirty="0">
              <a:latin typeface="Consolas" panose="020B0609020204030204" pitchFamily="49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4300" dirty="0">
                <a:latin typeface="Consolas" panose="020B0609020204030204" pitchFamily="49" charset="0"/>
              </a:rPr>
              <a:t>INSERT INTO cities(id, name) VALUES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4300" dirty="0">
                <a:latin typeface="Consolas" panose="020B0609020204030204" pitchFamily="49" charset="0"/>
              </a:rPr>
              <a:t>  (1, 'Los Angeles'),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4300" dirty="0">
                <a:latin typeface="Consolas" panose="020B0609020204030204" pitchFamily="49" charset="0"/>
              </a:rPr>
              <a:t>  (2, 'Orlando');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endParaRPr lang="en-US" sz="4300" dirty="0">
              <a:latin typeface="Consolas" panose="020B0609020204030204" pitchFamily="49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4300" dirty="0">
                <a:latin typeface="Consolas" panose="020B0609020204030204" pitchFamily="49" charset="0"/>
              </a:rPr>
              <a:t>CREATE TABLE teams(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4300" dirty="0">
                <a:latin typeface="Consolas" panose="020B0609020204030204" pitchFamily="49" charset="0"/>
              </a:rPr>
              <a:t>	id        SERIAL PRIMARY KEY,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4300" dirty="0">
                <a:latin typeface="Consolas" panose="020B0609020204030204" pitchFamily="49" charset="0"/>
              </a:rPr>
              <a:t>	name 	 TEXT NOT NULL DEFAULT '',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4300" dirty="0">
                <a:latin typeface="Consolas" panose="020B0609020204030204" pitchFamily="49" charset="0"/>
              </a:rPr>
              <a:t>	</a:t>
            </a:r>
            <a:r>
              <a:rPr lang="en-US" sz="4300" dirty="0" err="1">
                <a:latin typeface="Consolas" panose="020B0609020204030204" pitchFamily="49" charset="0"/>
              </a:rPr>
              <a:t>city_id</a:t>
            </a:r>
            <a:r>
              <a:rPr lang="en-US" sz="4300" dirty="0">
                <a:latin typeface="Consolas" panose="020B0609020204030204" pitchFamily="49" charset="0"/>
              </a:rPr>
              <a:t>	 INTEGER NOT NULL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4300" dirty="0">
                <a:latin typeface="Consolas" panose="020B0609020204030204" pitchFamily="49" charset="0"/>
              </a:rPr>
              <a:t>);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5CBBDD5B-4FE7-40FC-B2C0-9F7574EE078E}"/>
              </a:ext>
            </a:extLst>
          </p:cNvPr>
          <p:cNvCxnSpPr>
            <a:cxnSpLocks/>
          </p:cNvCxnSpPr>
          <p:nvPr/>
        </p:nvCxnSpPr>
        <p:spPr>
          <a:xfrm flipH="1" flipV="1">
            <a:off x="3657600" y="3519577"/>
            <a:ext cx="2806460" cy="1800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C74D46EB-0EDF-4F75-AD1D-387CC3895C97}"/>
              </a:ext>
            </a:extLst>
          </p:cNvPr>
          <p:cNvSpPr txBox="1"/>
          <p:nvPr/>
        </p:nvSpPr>
        <p:spPr>
          <a:xfrm>
            <a:off x="6464060" y="3360779"/>
            <a:ext cx="13121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Foreign Key</a:t>
            </a:r>
          </a:p>
        </p:txBody>
      </p:sp>
    </p:spTree>
    <p:extLst>
      <p:ext uri="{BB962C8B-B14F-4D97-AF65-F5344CB8AC3E}">
        <p14:creationId xmlns:p14="http://schemas.microsoft.com/office/powerpoint/2010/main" val="19992643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6"/>
          <p:cNvSpPr txBox="1">
            <a:spLocks noGrp="1"/>
          </p:cNvSpPr>
          <p:nvPr>
            <p:ph type="title"/>
          </p:nvPr>
        </p:nvSpPr>
        <p:spPr>
          <a:xfrm>
            <a:off x="311700" y="449750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Many-To-One</a:t>
            </a:r>
            <a:endParaRPr dirty="0"/>
          </a:p>
        </p:txBody>
      </p:sp>
      <p:sp>
        <p:nvSpPr>
          <p:cNvPr id="85" name="Google Shape;85;p16"/>
          <p:cNvSpPr txBox="1">
            <a:spLocks noGrp="1"/>
          </p:cNvSpPr>
          <p:nvPr>
            <p:ph type="body" idx="1"/>
          </p:nvPr>
        </p:nvSpPr>
        <p:spPr>
          <a:xfrm>
            <a:off x="71719" y="1340775"/>
            <a:ext cx="4858869" cy="1887151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23850" algn="l" rtl="0">
              <a:spcBef>
                <a:spcPts val="0"/>
              </a:spcBef>
              <a:spcAft>
                <a:spcPts val="0"/>
              </a:spcAft>
              <a:buSzPts val="1500"/>
              <a:buChar char="●"/>
            </a:pPr>
            <a:r>
              <a:rPr lang="en" sz="1500" dirty="0"/>
              <a:t>Colloquially called “belongs to” or “has one” or ‘has a’</a:t>
            </a:r>
            <a:endParaRPr sz="1500" dirty="0"/>
          </a:p>
          <a:p>
            <a:pPr marL="457200" lvl="0" indent="-323850" algn="l" rtl="0">
              <a:spcBef>
                <a:spcPts val="0"/>
              </a:spcBef>
              <a:spcAft>
                <a:spcPts val="0"/>
              </a:spcAft>
              <a:buSzPts val="1500"/>
              <a:buChar char="●"/>
            </a:pPr>
            <a:r>
              <a:rPr lang="en" sz="1500" dirty="0"/>
              <a:t>E.g.</a:t>
            </a:r>
            <a:endParaRPr sz="1500" dirty="0"/>
          </a:p>
          <a:p>
            <a:pPr marL="914400" lvl="1" indent="-298450" algn="l" rtl="0">
              <a:spcBef>
                <a:spcPts val="0"/>
              </a:spcBef>
              <a:spcAft>
                <a:spcPts val="0"/>
              </a:spcAft>
              <a:buSzPts val="1100"/>
              <a:buChar char="○"/>
            </a:pPr>
            <a:r>
              <a:rPr lang="en" sz="1100" dirty="0"/>
              <a:t>Every team belongs to a city, and a city can have many teams</a:t>
            </a:r>
            <a:endParaRPr sz="1100" dirty="0"/>
          </a:p>
          <a:p>
            <a:pPr marL="914400" lvl="1" indent="-298450" algn="l" rtl="0">
              <a:spcBef>
                <a:spcPts val="0"/>
              </a:spcBef>
              <a:spcAft>
                <a:spcPts val="0"/>
              </a:spcAft>
              <a:buSzPts val="1100"/>
              <a:buChar char="○"/>
            </a:pPr>
            <a:r>
              <a:rPr lang="en" sz="1100" dirty="0"/>
              <a:t>Every order has one customer, and customers can make many orders</a:t>
            </a:r>
            <a:endParaRPr sz="1100" dirty="0"/>
          </a:p>
          <a:p>
            <a:pPr marL="914400" lvl="1" indent="-298450" algn="l" rtl="0">
              <a:spcBef>
                <a:spcPts val="0"/>
              </a:spcBef>
              <a:spcAft>
                <a:spcPts val="0"/>
              </a:spcAft>
              <a:buSzPts val="1100"/>
              <a:buChar char="○"/>
            </a:pPr>
            <a:r>
              <a:rPr lang="en" sz="1100" dirty="0"/>
              <a:t>Every git commit has one author, but an author can make multiple commits</a:t>
            </a:r>
            <a:endParaRPr sz="1100" dirty="0"/>
          </a:p>
          <a:p>
            <a:pPr marL="457200" lvl="0" indent="-298450" algn="l" rtl="0">
              <a:spcBef>
                <a:spcPts val="0"/>
              </a:spcBef>
              <a:spcAft>
                <a:spcPts val="0"/>
              </a:spcAft>
              <a:buSzPts val="1100"/>
              <a:buChar char="●"/>
            </a:pPr>
            <a:r>
              <a:rPr lang="en" sz="1100" dirty="0"/>
              <a:t>Note column naming convention. </a:t>
            </a:r>
            <a:br>
              <a:rPr lang="en" sz="1100" dirty="0"/>
            </a:br>
            <a:r>
              <a:rPr lang="en" sz="1100" dirty="0"/>
              <a:t>“</a:t>
            </a:r>
            <a:r>
              <a:rPr lang="en" sz="1100" b="1" dirty="0">
                <a:latin typeface="Courier New"/>
                <a:ea typeface="Courier New"/>
                <a:cs typeface="Courier New"/>
                <a:sym typeface="Courier New"/>
              </a:rPr>
              <a:t>teams.team_name</a:t>
            </a:r>
            <a:r>
              <a:rPr lang="en" sz="1100" dirty="0"/>
              <a:t>” (bad) → “</a:t>
            </a:r>
            <a:r>
              <a:rPr lang="en" sz="1100" b="1" dirty="0">
                <a:latin typeface="Courier New"/>
                <a:ea typeface="Courier New"/>
                <a:cs typeface="Courier New"/>
                <a:sym typeface="Courier New"/>
              </a:rPr>
              <a:t>teams.name</a:t>
            </a:r>
            <a:r>
              <a:rPr lang="en" sz="1100" dirty="0"/>
              <a:t>” (shorter==better!)</a:t>
            </a:r>
            <a:endParaRPr sz="1100" dirty="0"/>
          </a:p>
          <a:p>
            <a:pPr marL="91440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 sz="1100" dirty="0"/>
          </a:p>
        </p:txBody>
      </p:sp>
      <p:graphicFrame>
        <p:nvGraphicFramePr>
          <p:cNvPr id="86" name="Google Shape;86;p16"/>
          <p:cNvGraphicFramePr/>
          <p:nvPr>
            <p:extLst>
              <p:ext uri="{D42A27DB-BD31-4B8C-83A1-F6EECF244321}">
                <p14:modId xmlns:p14="http://schemas.microsoft.com/office/powerpoint/2010/main" val="3216790875"/>
              </p:ext>
            </p:extLst>
          </p:nvPr>
        </p:nvGraphicFramePr>
        <p:xfrm>
          <a:off x="1635906" y="2982175"/>
          <a:ext cx="2727450" cy="1752450"/>
        </p:xfrm>
        <a:graphic>
          <a:graphicData uri="http://schemas.openxmlformats.org/drawingml/2006/table">
            <a:tbl>
              <a:tblPr>
                <a:noFill/>
                <a:tableStyleId>{64F91C94-2183-4B2C-912E-7094C6ED03A8}</a:tableStyleId>
              </a:tblPr>
              <a:tblGrid>
                <a:gridCol w="4284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319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670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87069">
                <a:tc gridSpan="3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b="1" dirty="0">
                          <a:solidFill>
                            <a:schemeClr val="bg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teams</a:t>
                      </a:r>
                      <a:endParaRPr sz="1100" b="1" dirty="0">
                        <a:solidFill>
                          <a:schemeClr val="bg1"/>
                        </a:solidFill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91425" marR="91425" marT="91425" marB="91425"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dirty="0">
                        <a:solidFill>
                          <a:schemeClr val="lt1"/>
                        </a:solidFill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91425" marR="91425" marT="91425" marB="91425">
                    <a:solidFill>
                      <a:schemeClr val="dk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dirty="0">
                        <a:solidFill>
                          <a:schemeClr val="lt1"/>
                        </a:solidFill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91425" marR="91425" marT="91425" marB="91425">
                    <a:solidFill>
                      <a:schemeClr val="dk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7118721"/>
                  </a:ext>
                </a:extLst>
              </a:tr>
              <a:tr h="287069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 b="1">
                          <a:solidFill>
                            <a:schemeClr val="lt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id</a:t>
                      </a:r>
                      <a:endParaRPr sz="1100" b="1">
                        <a:solidFill>
                          <a:schemeClr val="lt1"/>
                        </a:solidFill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91425" marR="91425" marT="91425" marB="91425"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 b="1" dirty="0">
                          <a:solidFill>
                            <a:schemeClr val="lt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name</a:t>
                      </a:r>
                      <a:endParaRPr sz="1100" b="1" dirty="0">
                        <a:solidFill>
                          <a:schemeClr val="lt1"/>
                        </a:solidFill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91425" marR="91425" marT="91425" marB="91425"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 b="1" dirty="0">
                          <a:solidFill>
                            <a:schemeClr val="lt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city_id</a:t>
                      </a:r>
                      <a:endParaRPr sz="1100" b="1" dirty="0">
                        <a:solidFill>
                          <a:schemeClr val="lt1"/>
                        </a:solidFill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91425" marR="91425" marT="91425" marB="91425">
                    <a:solidFill>
                      <a:schemeClr val="dk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7069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/>
                        <a:t>1</a:t>
                      </a:r>
                      <a:endParaRPr sz="11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/>
                        <a:t>Lakers</a:t>
                      </a:r>
                      <a:endParaRPr sz="11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/>
                        <a:t>1</a:t>
                      </a:r>
                      <a:endParaRPr sz="1100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7069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/>
                        <a:t>2</a:t>
                      </a:r>
                      <a:endParaRPr sz="11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/>
                        <a:t>Clippers</a:t>
                      </a:r>
                      <a:endParaRPr sz="11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/>
                        <a:t>1</a:t>
                      </a:r>
                      <a:endParaRPr sz="1100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7069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/>
                        <a:t>3</a:t>
                      </a:r>
                      <a:endParaRPr sz="11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 dirty="0"/>
                        <a:t>Magic</a:t>
                      </a:r>
                      <a:endParaRPr sz="1100" dirty="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 dirty="0"/>
                        <a:t>2</a:t>
                      </a:r>
                      <a:endParaRPr sz="1100" dirty="0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87" name="Google Shape;87;p16"/>
          <p:cNvGraphicFramePr/>
          <p:nvPr>
            <p:extLst>
              <p:ext uri="{D42A27DB-BD31-4B8C-83A1-F6EECF244321}">
                <p14:modId xmlns:p14="http://schemas.microsoft.com/office/powerpoint/2010/main" val="84597646"/>
              </p:ext>
            </p:extLst>
          </p:nvPr>
        </p:nvGraphicFramePr>
        <p:xfrm>
          <a:off x="5283555" y="3287183"/>
          <a:ext cx="2652475" cy="1401960"/>
        </p:xfrm>
        <a:graphic>
          <a:graphicData uri="http://schemas.openxmlformats.org/drawingml/2006/table">
            <a:tbl>
              <a:tblPr>
                <a:noFill/>
                <a:tableStyleId>{64F91C94-2183-4B2C-912E-7094C6ED03A8}</a:tableStyleId>
              </a:tblPr>
              <a:tblGrid>
                <a:gridCol w="4943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581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07742">
                <a:tc gridSpan="2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b="1" dirty="0">
                          <a:solidFill>
                            <a:schemeClr val="bg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cities</a:t>
                      </a:r>
                      <a:endParaRPr sz="1100" b="1" dirty="0">
                        <a:solidFill>
                          <a:schemeClr val="bg1"/>
                        </a:solidFill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91425" marR="91425" marT="91425" marB="91425"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dirty="0">
                        <a:solidFill>
                          <a:schemeClr val="lt1"/>
                        </a:solidFill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91425" marR="91425" marT="91425" marB="91425">
                    <a:solidFill>
                      <a:schemeClr val="dk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922230"/>
                  </a:ext>
                </a:extLst>
              </a:tr>
              <a:tr h="307742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 b="1">
                          <a:solidFill>
                            <a:schemeClr val="lt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id</a:t>
                      </a:r>
                      <a:endParaRPr sz="1100" b="1">
                        <a:solidFill>
                          <a:schemeClr val="lt1"/>
                        </a:solidFill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91425" marR="91425" marT="91425" marB="91425"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b="1" dirty="0">
                          <a:solidFill>
                            <a:schemeClr val="lt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N</a:t>
                      </a:r>
                      <a:r>
                        <a:rPr lang="en" sz="1100" b="1" dirty="0">
                          <a:solidFill>
                            <a:schemeClr val="lt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ame</a:t>
                      </a:r>
                      <a:endParaRPr sz="1100" b="1" dirty="0">
                        <a:solidFill>
                          <a:schemeClr val="lt1"/>
                        </a:solidFill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91425" marR="91425" marT="91425" marB="91425">
                    <a:solidFill>
                      <a:schemeClr val="dk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593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/>
                        <a:t>1</a:t>
                      </a:r>
                      <a:endParaRPr sz="11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 dirty="0"/>
                        <a:t>Los Angeles</a:t>
                      </a:r>
                      <a:endParaRPr sz="1100" dirty="0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593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/>
                        <a:t>2</a:t>
                      </a:r>
                      <a:endParaRPr sz="11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 dirty="0"/>
                        <a:t>Orlando</a:t>
                      </a:r>
                      <a:endParaRPr sz="1100" dirty="0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88" name="Google Shape;88;p16"/>
          <p:cNvSpPr txBox="1"/>
          <p:nvPr/>
        </p:nvSpPr>
        <p:spPr>
          <a:xfrm>
            <a:off x="4930588" y="1312374"/>
            <a:ext cx="4141693" cy="18004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238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500"/>
              <a:buChar char="●"/>
            </a:pPr>
            <a:r>
              <a:rPr lang="en" sz="1500" dirty="0">
                <a:solidFill>
                  <a:schemeClr val="dk2"/>
                </a:solidFill>
              </a:rPr>
              <a:t>Often represents</a:t>
            </a:r>
            <a:endParaRPr sz="1500" dirty="0">
              <a:solidFill>
                <a:schemeClr val="dk2"/>
              </a:solidFill>
            </a:endParaRPr>
          </a:p>
          <a:p>
            <a:pPr marL="914400" lvl="1" indent="-2984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Char char="○"/>
            </a:pPr>
            <a:r>
              <a:rPr lang="en" sz="1100" dirty="0">
                <a:solidFill>
                  <a:schemeClr val="dk2"/>
                </a:solidFill>
              </a:rPr>
              <a:t>Authorship</a:t>
            </a:r>
            <a:endParaRPr sz="1100" dirty="0">
              <a:solidFill>
                <a:schemeClr val="dk2"/>
              </a:solidFill>
            </a:endParaRPr>
          </a:p>
          <a:p>
            <a:pPr marL="914400" lvl="1" indent="-2984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Char char="○"/>
            </a:pPr>
            <a:r>
              <a:rPr lang="en" sz="1100" dirty="0">
                <a:solidFill>
                  <a:schemeClr val="dk2"/>
                </a:solidFill>
              </a:rPr>
              <a:t>Location</a:t>
            </a:r>
            <a:endParaRPr sz="1100" dirty="0">
              <a:solidFill>
                <a:schemeClr val="dk2"/>
              </a:solidFill>
            </a:endParaRPr>
          </a:p>
          <a:p>
            <a:pPr marL="914400" lvl="1" indent="-2984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Char char="○"/>
            </a:pPr>
            <a:r>
              <a:rPr lang="en" sz="1100" dirty="0">
                <a:solidFill>
                  <a:schemeClr val="dk2"/>
                </a:solidFill>
              </a:rPr>
              <a:t>Defining feature</a:t>
            </a:r>
            <a:endParaRPr sz="1100" dirty="0">
              <a:solidFill>
                <a:schemeClr val="dk2"/>
              </a:solidFill>
            </a:endParaRPr>
          </a:p>
          <a:p>
            <a: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</a:pPr>
            <a:r>
              <a:rPr lang="en" sz="1500" dirty="0">
                <a:solidFill>
                  <a:schemeClr val="dk2"/>
                </a:solidFill>
              </a:rPr>
              <a:t>How crazy do you want to get with this?</a:t>
            </a:r>
          </a:p>
          <a:p>
            <a:pPr marL="571500" lvl="1">
              <a:lnSpc>
                <a:spcPct val="115000"/>
              </a:lnSpc>
              <a:buClr>
                <a:schemeClr val="dk2"/>
              </a:buClr>
              <a:buSzPts val="1800"/>
            </a:pPr>
            <a:r>
              <a:rPr lang="en" sz="800" dirty="0">
                <a:solidFill>
                  <a:schemeClr val="dk2"/>
                </a:solidFill>
              </a:rPr>
              <a:t>(Spoiler: don’t)</a:t>
            </a:r>
            <a:endParaRPr sz="800" dirty="0">
              <a:solidFill>
                <a:schemeClr val="dk2"/>
              </a:solidFill>
            </a:endParaRPr>
          </a:p>
          <a:p>
            <a:pPr marL="914400" lvl="1" indent="-2984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Char char="○"/>
            </a:pPr>
            <a:r>
              <a:rPr lang="en" sz="1100" dirty="0">
                <a:solidFill>
                  <a:schemeClr val="dk2"/>
                </a:solidFill>
              </a:rPr>
              <a:t>E.g. “Every city is in one state, and states can have many cities”</a:t>
            </a:r>
            <a:endParaRPr sz="1100" dirty="0">
              <a:solidFill>
                <a:schemeClr val="dk2"/>
              </a:solidFill>
            </a:endParaRPr>
          </a:p>
          <a:p>
            <a:pPr marL="914400" lvl="1" indent="-2984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Char char="○"/>
            </a:pPr>
            <a:r>
              <a:rPr lang="en" sz="1100" dirty="0">
                <a:solidFill>
                  <a:schemeClr val="dk2"/>
                </a:solidFill>
              </a:rPr>
              <a:t>…more on this in normalization...</a:t>
            </a:r>
            <a:endParaRPr sz="1100" dirty="0">
              <a:solidFill>
                <a:schemeClr val="dk2"/>
              </a:solidFill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 dirty="0"/>
          </a:p>
        </p:txBody>
      </p:sp>
      <p:cxnSp>
        <p:nvCxnSpPr>
          <p:cNvPr id="89" name="Google Shape;89;p16"/>
          <p:cNvCxnSpPr>
            <a:cxnSpLocks/>
          </p:cNvCxnSpPr>
          <p:nvPr/>
        </p:nvCxnSpPr>
        <p:spPr>
          <a:xfrm>
            <a:off x="3966210" y="3858400"/>
            <a:ext cx="1352550" cy="297873"/>
          </a:xfrm>
          <a:prstGeom prst="straightConnector1">
            <a:avLst/>
          </a:prstGeom>
          <a:noFill/>
          <a:ln w="38100" cap="flat" cmpd="sng">
            <a:solidFill>
              <a:srgbClr val="674EA7"/>
            </a:solidFill>
            <a:prstDash val="solid"/>
            <a:round/>
            <a:headEnd type="triangle" w="med" len="med"/>
            <a:tailEnd type="triangle" w="med" len="med"/>
          </a:ln>
        </p:spPr>
      </p:cxnSp>
      <p:cxnSp>
        <p:nvCxnSpPr>
          <p:cNvPr id="90" name="Google Shape;90;p16"/>
          <p:cNvCxnSpPr>
            <a:cxnSpLocks/>
          </p:cNvCxnSpPr>
          <p:nvPr/>
        </p:nvCxnSpPr>
        <p:spPr>
          <a:xfrm flipV="1">
            <a:off x="4003540" y="4156273"/>
            <a:ext cx="1341890" cy="68258"/>
          </a:xfrm>
          <a:prstGeom prst="straightConnector1">
            <a:avLst/>
          </a:prstGeom>
          <a:noFill/>
          <a:ln w="38100" cap="flat" cmpd="sng">
            <a:solidFill>
              <a:srgbClr val="674EA7"/>
            </a:solidFill>
            <a:prstDash val="solid"/>
            <a:round/>
            <a:headEnd type="triangle" w="med" len="med"/>
            <a:tailEnd type="triangle" w="med" len="med"/>
          </a:ln>
        </p:spPr>
      </p:cxnSp>
      <p:cxnSp>
        <p:nvCxnSpPr>
          <p:cNvPr id="91" name="Google Shape;91;p16"/>
          <p:cNvCxnSpPr>
            <a:cxnSpLocks/>
          </p:cNvCxnSpPr>
          <p:nvPr/>
        </p:nvCxnSpPr>
        <p:spPr>
          <a:xfrm flipV="1">
            <a:off x="3966210" y="4522404"/>
            <a:ext cx="1379220" cy="22926"/>
          </a:xfrm>
          <a:prstGeom prst="straightConnector1">
            <a:avLst/>
          </a:prstGeom>
          <a:noFill/>
          <a:ln w="38100" cap="flat" cmpd="sng">
            <a:solidFill>
              <a:srgbClr val="674EA7"/>
            </a:solidFill>
            <a:prstDash val="solid"/>
            <a:round/>
            <a:headEnd type="triangle" w="med" len="med"/>
            <a:tailEnd type="triangle" w="med" len="med"/>
          </a:ln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6"/>
          <p:cNvSpPr txBox="1">
            <a:spLocks noGrp="1"/>
          </p:cNvSpPr>
          <p:nvPr>
            <p:ph type="title"/>
          </p:nvPr>
        </p:nvSpPr>
        <p:spPr>
          <a:xfrm>
            <a:off x="311700" y="449750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Another example</a:t>
            </a:r>
            <a:endParaRPr dirty="0"/>
          </a:p>
        </p:txBody>
      </p:sp>
      <p:graphicFrame>
        <p:nvGraphicFramePr>
          <p:cNvPr id="86" name="Google Shape;86;p16"/>
          <p:cNvGraphicFramePr/>
          <p:nvPr>
            <p:extLst>
              <p:ext uri="{D42A27DB-BD31-4B8C-83A1-F6EECF244321}">
                <p14:modId xmlns:p14="http://schemas.microsoft.com/office/powerpoint/2010/main" val="2748281293"/>
              </p:ext>
            </p:extLst>
          </p:nvPr>
        </p:nvGraphicFramePr>
        <p:xfrm>
          <a:off x="547408" y="1606999"/>
          <a:ext cx="2727450" cy="1866000"/>
        </p:xfrm>
        <a:graphic>
          <a:graphicData uri="http://schemas.openxmlformats.org/drawingml/2006/table">
            <a:tbl>
              <a:tblPr>
                <a:noFill/>
                <a:tableStyleId>{64F91C94-2183-4B2C-912E-7094C6ED03A8}</a:tableStyleId>
              </a:tblPr>
              <a:tblGrid>
                <a:gridCol w="4284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319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670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5375">
                <a:tc gridSpan="3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>
                          <a:solidFill>
                            <a:schemeClr val="lt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orders</a:t>
                      </a:r>
                      <a:endParaRPr sz="1200" b="1" dirty="0">
                        <a:solidFill>
                          <a:schemeClr val="lt1"/>
                        </a:solidFill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91425" marR="91425" marT="91425" marB="91425">
                    <a:solidFill>
                      <a:schemeClr val="dk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dirty="0">
                        <a:solidFill>
                          <a:schemeClr val="lt1"/>
                        </a:solidFill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91425" marR="91425" marT="91425" marB="91425">
                    <a:solidFill>
                      <a:schemeClr val="dk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dirty="0">
                        <a:solidFill>
                          <a:schemeClr val="lt1"/>
                        </a:solidFill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91425" marR="91425" marT="91425" marB="91425">
                    <a:solidFill>
                      <a:schemeClr val="dk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4821895"/>
                  </a:ext>
                </a:extLst>
              </a:tr>
              <a:tr h="37537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b="1">
                          <a:solidFill>
                            <a:schemeClr val="lt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id</a:t>
                      </a:r>
                      <a:endParaRPr sz="1200" b="1">
                        <a:solidFill>
                          <a:schemeClr val="lt1"/>
                        </a:solidFill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91425" marR="91425" marT="91425" marB="91425"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>
                          <a:solidFill>
                            <a:schemeClr val="lt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c</a:t>
                      </a:r>
                      <a:r>
                        <a:rPr lang="en" sz="1200" b="1" dirty="0">
                          <a:solidFill>
                            <a:schemeClr val="lt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ustomer_id</a:t>
                      </a:r>
                      <a:endParaRPr sz="1200" b="1" dirty="0">
                        <a:solidFill>
                          <a:schemeClr val="lt1"/>
                        </a:solidFill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91425" marR="91425" marT="91425" marB="91425"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b="1" dirty="0">
                          <a:solidFill>
                            <a:schemeClr val="lt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balance</a:t>
                      </a:r>
                      <a:endParaRPr sz="1200" b="1" dirty="0">
                        <a:solidFill>
                          <a:schemeClr val="lt1"/>
                        </a:solidFill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91425" marR="91425" marT="91425" marB="91425">
                    <a:solidFill>
                      <a:schemeClr val="dk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175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/>
                        <a:t>1</a:t>
                      </a:r>
                      <a:endParaRPr sz="12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dirty="0"/>
                        <a:t>1</a:t>
                      </a:r>
                      <a:endParaRPr sz="1200" dirty="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dirty="0"/>
                        <a:t>1</a:t>
                      </a:r>
                      <a:endParaRPr sz="1200" dirty="0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175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/>
                        <a:t>2</a:t>
                      </a:r>
                      <a:endParaRPr sz="12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dirty="0"/>
                        <a:t>2</a:t>
                      </a:r>
                      <a:endParaRPr sz="1200" dirty="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dirty="0"/>
                        <a:t>3</a:t>
                      </a:r>
                      <a:endParaRPr sz="1200" dirty="0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175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dirty="0"/>
                        <a:t>3</a:t>
                      </a:r>
                      <a:endParaRPr sz="1200" dirty="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dirty="0"/>
                        <a:t>3</a:t>
                      </a:r>
                      <a:endParaRPr sz="1200" dirty="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dirty="0"/>
                        <a:t>9999999</a:t>
                      </a:r>
                      <a:endParaRPr sz="1200" dirty="0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87" name="Google Shape;87;p16"/>
          <p:cNvGraphicFramePr/>
          <p:nvPr>
            <p:extLst>
              <p:ext uri="{D42A27DB-BD31-4B8C-83A1-F6EECF244321}">
                <p14:modId xmlns:p14="http://schemas.microsoft.com/office/powerpoint/2010/main" val="831361416"/>
              </p:ext>
            </p:extLst>
          </p:nvPr>
        </p:nvGraphicFramePr>
        <p:xfrm>
          <a:off x="4851020" y="1774499"/>
          <a:ext cx="2652475" cy="1935400"/>
        </p:xfrm>
        <a:graphic>
          <a:graphicData uri="http://schemas.openxmlformats.org/drawingml/2006/table">
            <a:tbl>
              <a:tblPr>
                <a:noFill/>
                <a:tableStyleId>{64F91C94-2183-4B2C-912E-7094C6ED03A8}</a:tableStyleId>
              </a:tblPr>
              <a:tblGrid>
                <a:gridCol w="4943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581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6200">
                <a:tc gridSpan="2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>
                          <a:solidFill>
                            <a:schemeClr val="lt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customers</a:t>
                      </a:r>
                      <a:endParaRPr sz="1200" b="1" dirty="0">
                        <a:solidFill>
                          <a:schemeClr val="lt1"/>
                        </a:solidFill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91425" marR="91425" marT="91425" marB="91425">
                    <a:solidFill>
                      <a:schemeClr val="dk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dirty="0">
                        <a:solidFill>
                          <a:schemeClr val="lt1"/>
                        </a:solidFill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91425" marR="91425" marT="91425" marB="91425">
                    <a:solidFill>
                      <a:schemeClr val="dk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9907442"/>
                  </a:ext>
                </a:extLst>
              </a:tr>
              <a:tr h="3962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b="1">
                          <a:solidFill>
                            <a:schemeClr val="lt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id</a:t>
                      </a:r>
                      <a:endParaRPr sz="1200" b="1">
                        <a:solidFill>
                          <a:schemeClr val="lt1"/>
                        </a:solidFill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91425" marR="91425" marT="91425" marB="91425"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b="1" dirty="0">
                          <a:solidFill>
                            <a:schemeClr val="lt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name</a:t>
                      </a:r>
                      <a:endParaRPr sz="1200" b="1" dirty="0">
                        <a:solidFill>
                          <a:schemeClr val="lt1"/>
                        </a:solidFill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91425" marR="91425" marT="91425" marB="91425">
                    <a:solidFill>
                      <a:schemeClr val="dk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/>
                        <a:t>1</a:t>
                      </a:r>
                      <a:endParaRPr sz="12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dirty="0"/>
                        <a:t>Jeff</a:t>
                      </a:r>
                      <a:endParaRPr sz="1200" dirty="0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dirty="0"/>
                        <a:t>2</a:t>
                      </a:r>
                      <a:endParaRPr sz="1200" dirty="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dirty="0"/>
                        <a:t>Mark</a:t>
                      </a:r>
                      <a:endParaRPr sz="1200" dirty="0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/>
                        <a:t>3</a:t>
                      </a:r>
                      <a:endParaRPr sz="1200" dirty="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/>
                        <a:t>Elon</a:t>
                      </a:r>
                      <a:endParaRPr sz="1200" dirty="0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2666321785"/>
                  </a:ext>
                </a:extLst>
              </a:tr>
            </a:tbl>
          </a:graphicData>
        </a:graphic>
      </p:graphicFrame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B653CA9A-DFBA-A99B-E811-DB25EC284104}"/>
              </a:ext>
            </a:extLst>
          </p:cNvPr>
          <p:cNvCxnSpPr>
            <a:cxnSpLocks/>
          </p:cNvCxnSpPr>
          <p:nvPr/>
        </p:nvCxnSpPr>
        <p:spPr>
          <a:xfrm flipH="1" flipV="1">
            <a:off x="1751162" y="2580520"/>
            <a:ext cx="3099858" cy="163902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9690099F-F2F0-FEFC-5430-4A6B8766F1D5}"/>
              </a:ext>
            </a:extLst>
          </p:cNvPr>
          <p:cNvCxnSpPr>
            <a:cxnSpLocks/>
          </p:cNvCxnSpPr>
          <p:nvPr/>
        </p:nvCxnSpPr>
        <p:spPr>
          <a:xfrm flipH="1" flipV="1">
            <a:off x="1751162" y="2987040"/>
            <a:ext cx="3099858" cy="154197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EB232B91-59CB-5DCB-4E55-3D0BF5F742DD}"/>
              </a:ext>
            </a:extLst>
          </p:cNvPr>
          <p:cNvCxnSpPr>
            <a:cxnSpLocks/>
          </p:cNvCxnSpPr>
          <p:nvPr/>
        </p:nvCxnSpPr>
        <p:spPr>
          <a:xfrm flipH="1" flipV="1">
            <a:off x="1751162" y="3322392"/>
            <a:ext cx="3099858" cy="190522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4AB54BE6-1268-592A-97AF-28B23E61BC75}"/>
              </a:ext>
            </a:extLst>
          </p:cNvPr>
          <p:cNvSpPr txBox="1"/>
          <p:nvPr/>
        </p:nvSpPr>
        <p:spPr>
          <a:xfrm>
            <a:off x="2204984" y="4014118"/>
            <a:ext cx="27784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Join condition (relationship)</a:t>
            </a: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B1BC2B17-BFD0-5770-FF56-9351B1E8812C}"/>
              </a:ext>
            </a:extLst>
          </p:cNvPr>
          <p:cNvCxnSpPr>
            <a:cxnSpLocks/>
          </p:cNvCxnSpPr>
          <p:nvPr/>
        </p:nvCxnSpPr>
        <p:spPr>
          <a:xfrm flipV="1">
            <a:off x="3274858" y="3603317"/>
            <a:ext cx="207034" cy="41080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048124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7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Getting Our Data Back: Inner Join</a:t>
            </a:r>
            <a:endParaRPr/>
          </a:p>
        </p:txBody>
      </p:sp>
      <p:sp>
        <p:nvSpPr>
          <p:cNvPr id="99" name="Google Shape;99;p17"/>
          <p:cNvSpPr txBox="1">
            <a:spLocks noGrp="1"/>
          </p:cNvSpPr>
          <p:nvPr>
            <p:ph type="body" idx="1"/>
          </p:nvPr>
        </p:nvSpPr>
        <p:spPr>
          <a:xfrm>
            <a:off x="240325" y="1259894"/>
            <a:ext cx="4331675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04800" algn="l" rtl="0">
              <a:spcBef>
                <a:spcPts val="0"/>
              </a:spcBef>
              <a:spcAft>
                <a:spcPts val="0"/>
              </a:spcAft>
              <a:buSzPts val="1200"/>
              <a:buChar char="●"/>
            </a:pPr>
            <a:r>
              <a:rPr lang="en" sz="1200" dirty="0"/>
              <a:t>In SELECT’s FROM</a:t>
            </a:r>
            <a:endParaRPr sz="1200" dirty="0"/>
          </a:p>
          <a:p>
            <a:pPr marL="914400" lvl="1" indent="-292100" algn="l" rtl="0">
              <a:spcBef>
                <a:spcPts val="0"/>
              </a:spcBef>
              <a:spcAft>
                <a:spcPts val="0"/>
              </a:spcAft>
              <a:buSzPts val="1000"/>
              <a:buChar char="○"/>
            </a:pPr>
            <a:r>
              <a:rPr lang="en" sz="1000" dirty="0"/>
              <a:t>When you list multiple tables, it applies the </a:t>
            </a:r>
            <a:r>
              <a:rPr lang="en" sz="1000" b="1" dirty="0"/>
              <a:t>cross-product</a:t>
            </a:r>
            <a:r>
              <a:rPr lang="en" sz="1000" dirty="0"/>
              <a:t> all tables involved</a:t>
            </a:r>
            <a:endParaRPr sz="1000" dirty="0"/>
          </a:p>
          <a:p>
            <a:pPr marL="914400" lvl="1" indent="-292100" algn="l" rtl="0">
              <a:spcBef>
                <a:spcPts val="0"/>
              </a:spcBef>
              <a:spcAft>
                <a:spcPts val="0"/>
              </a:spcAft>
              <a:buSzPts val="1000"/>
              <a:buChar char="○"/>
            </a:pPr>
            <a:r>
              <a:rPr lang="en" sz="1000" dirty="0"/>
              <a:t>Sometimes necessary, but not typical</a:t>
            </a:r>
            <a:endParaRPr sz="1000" dirty="0"/>
          </a:p>
          <a:p>
            <a:pPr marL="457200" lvl="0" indent="-304800" algn="l" rtl="0">
              <a:spcBef>
                <a:spcPts val="0"/>
              </a:spcBef>
              <a:spcAft>
                <a:spcPts val="0"/>
              </a:spcAft>
              <a:buSzPts val="1200"/>
              <a:buChar char="●"/>
            </a:pPr>
            <a:r>
              <a:rPr lang="en" sz="1200" dirty="0"/>
              <a:t>The inner join of two tables </a:t>
            </a:r>
            <a:endParaRPr sz="1200" dirty="0"/>
          </a:p>
          <a:p>
            <a:pPr marL="914400" lvl="1" indent="-292100" algn="l" rtl="0">
              <a:spcBef>
                <a:spcPts val="0"/>
              </a:spcBef>
              <a:spcAft>
                <a:spcPts val="0"/>
              </a:spcAft>
              <a:buSzPts val="1000"/>
              <a:buChar char="○"/>
            </a:pPr>
            <a:r>
              <a:rPr lang="en" sz="1000" dirty="0"/>
              <a:t>is a subset of the cross-product</a:t>
            </a:r>
            <a:endParaRPr sz="1000" dirty="0"/>
          </a:p>
          <a:p>
            <a:pPr marL="914400" lvl="1" indent="-292100" algn="l" rtl="0">
              <a:spcBef>
                <a:spcPts val="0"/>
              </a:spcBef>
              <a:spcAft>
                <a:spcPts val="0"/>
              </a:spcAft>
              <a:buSzPts val="1000"/>
              <a:buChar char="○"/>
            </a:pPr>
            <a:r>
              <a:rPr lang="en" sz="1000" dirty="0"/>
              <a:t>is the subset where the foreign keys match with their primary key counterparts</a:t>
            </a:r>
            <a:endParaRPr sz="1000" dirty="0"/>
          </a:p>
          <a:p>
            <a:pPr marL="457200" lvl="0" indent="-304800" algn="l" rtl="0">
              <a:spcBef>
                <a:spcPts val="0"/>
              </a:spcBef>
              <a:spcAft>
                <a:spcPts val="0"/>
              </a:spcAft>
              <a:buSzPts val="1200"/>
              <a:buChar char="●"/>
            </a:pPr>
            <a:r>
              <a:rPr lang="en" sz="1200" dirty="0"/>
              <a:t>Convenient syntax: “INNER JOIN .. ON”</a:t>
            </a:r>
            <a:endParaRPr sz="1200" dirty="0"/>
          </a:p>
          <a:p>
            <a:pPr marL="914400" lvl="1" indent="-292100" algn="l" rtl="0">
              <a:spcBef>
                <a:spcPts val="0"/>
              </a:spcBef>
              <a:spcAft>
                <a:spcPts val="0"/>
              </a:spcAft>
              <a:buSzPts val="1000"/>
              <a:buChar char="○"/>
            </a:pPr>
            <a:r>
              <a:rPr lang="en" sz="1000" dirty="0"/>
              <a:t>Keeps the primary-foreign keys logic in the FROM clause - more readable</a:t>
            </a:r>
            <a:endParaRPr sz="1000" dirty="0"/>
          </a:p>
          <a:p>
            <a:pPr marL="914400" lvl="1" indent="-292100" algn="l" rtl="0">
              <a:spcBef>
                <a:spcPts val="0"/>
              </a:spcBef>
              <a:spcAft>
                <a:spcPts val="0"/>
              </a:spcAft>
              <a:buSzPts val="1000"/>
              <a:buChar char="○"/>
            </a:pPr>
            <a:r>
              <a:rPr lang="en" sz="1000" dirty="0"/>
              <a:t>Can chain multiple tables in a single join</a:t>
            </a:r>
            <a:endParaRPr sz="1000" dirty="0"/>
          </a:p>
          <a:p>
            <a:pPr marL="914400" lvl="1" indent="-292100" algn="l" rtl="0">
              <a:spcBef>
                <a:spcPts val="0"/>
              </a:spcBef>
              <a:spcAft>
                <a:spcPts val="0"/>
              </a:spcAft>
              <a:buSzPts val="1000"/>
              <a:buChar char="○"/>
            </a:pPr>
            <a:r>
              <a:rPr lang="en" sz="1000" dirty="0"/>
              <a:t>In Postgres, just “join” means “inner join”</a:t>
            </a:r>
            <a:endParaRPr sz="1000" dirty="0"/>
          </a:p>
          <a:p>
            <a:pPr marL="914400" lvl="1" indent="-292100" algn="l" rtl="0">
              <a:spcBef>
                <a:spcPts val="0"/>
              </a:spcBef>
              <a:spcAft>
                <a:spcPts val="0"/>
              </a:spcAft>
              <a:buSzPts val="1000"/>
              <a:buChar char="○"/>
            </a:pPr>
            <a:r>
              <a:rPr lang="en" sz="1000" dirty="0"/>
              <a:t>Yes, there are outer joins! Coming</a:t>
            </a:r>
            <a:endParaRPr sz="1000" dirty="0"/>
          </a:p>
          <a:p>
            <a:pPr marL="457200" lvl="0" indent="-304800" algn="l" rtl="0">
              <a:spcBef>
                <a:spcPts val="0"/>
              </a:spcBef>
              <a:spcAft>
                <a:spcPts val="0"/>
              </a:spcAft>
              <a:buSzPts val="1200"/>
              <a:buChar char="●"/>
            </a:pPr>
            <a:r>
              <a:rPr lang="en" sz="1200" dirty="0"/>
              <a:t>Joins are commutative: order doesn’t matter</a:t>
            </a:r>
            <a:endParaRPr sz="1200" dirty="0"/>
          </a:p>
          <a:p>
            <a:pPr marL="457200" lvl="0" indent="-304800" algn="l" rtl="0">
              <a:spcBef>
                <a:spcPts val="0"/>
              </a:spcBef>
              <a:spcAft>
                <a:spcPts val="0"/>
              </a:spcAft>
              <a:buSzPts val="1200"/>
              <a:buChar char="●"/>
            </a:pPr>
            <a:r>
              <a:rPr lang="en" sz="1200" dirty="0"/>
              <a:t>Number rows &lt;= max(n,m) </a:t>
            </a:r>
            <a:endParaRPr sz="1200" dirty="0"/>
          </a:p>
          <a:p>
            <a:pPr marL="914400" lvl="1" indent="-292100" algn="l" rtl="0">
              <a:spcBef>
                <a:spcPts val="0"/>
              </a:spcBef>
              <a:spcAft>
                <a:spcPts val="0"/>
              </a:spcAft>
              <a:buSzPts val="1000"/>
              <a:buChar char="○"/>
            </a:pPr>
            <a:r>
              <a:rPr lang="en" sz="1000" dirty="0"/>
              <a:t>where n,m are the number of rows in each respective table </a:t>
            </a:r>
            <a:endParaRPr sz="1000" dirty="0"/>
          </a:p>
          <a:p>
            <a:pPr marL="914400" lvl="1" indent="-292100" algn="l" rtl="0">
              <a:spcBef>
                <a:spcPts val="0"/>
              </a:spcBef>
              <a:spcAft>
                <a:spcPts val="0"/>
              </a:spcAft>
              <a:buSzPts val="1000"/>
              <a:buChar char="○"/>
            </a:pPr>
            <a:r>
              <a:rPr lang="en" sz="1000" dirty="0"/>
              <a:t>Depends on how many actually join</a:t>
            </a:r>
            <a:endParaRPr sz="1000" dirty="0"/>
          </a:p>
          <a:p>
            <a:pPr marL="457200" lvl="0" indent="-304800" algn="l" rtl="0">
              <a:spcBef>
                <a:spcPts val="0"/>
              </a:spcBef>
              <a:spcAft>
                <a:spcPts val="0"/>
              </a:spcAft>
              <a:buSzPts val="1200"/>
              <a:buChar char="●"/>
            </a:pPr>
            <a:r>
              <a:rPr lang="en" sz="1200" dirty="0"/>
              <a:t>You can think of inner joins as “including data we referenced in another table” or like dereferencing a “pointer” (foreign key)</a:t>
            </a:r>
            <a:endParaRPr sz="1200" dirty="0"/>
          </a:p>
        </p:txBody>
      </p:sp>
      <p:sp>
        <p:nvSpPr>
          <p:cNvPr id="100" name="Google Shape;100;p17"/>
          <p:cNvSpPr txBox="1">
            <a:spLocks noGrp="1"/>
          </p:cNvSpPr>
          <p:nvPr>
            <p:ph type="body" idx="2"/>
          </p:nvPr>
        </p:nvSpPr>
        <p:spPr>
          <a:xfrm>
            <a:off x="4689600" y="1259894"/>
            <a:ext cx="44544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 b="1" dirty="0">
                <a:latin typeface="Courier New"/>
                <a:ea typeface="Courier New"/>
                <a:cs typeface="Courier New"/>
                <a:sym typeface="Courier New"/>
              </a:rPr>
              <a:t>-- cross product</a:t>
            </a:r>
            <a:br>
              <a:rPr lang="en" sz="900" b="1" dirty="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900" b="1" dirty="0">
                <a:latin typeface="Courier New"/>
                <a:ea typeface="Courier New"/>
                <a:cs typeface="Courier New"/>
                <a:sym typeface="Courier New"/>
              </a:rPr>
              <a:t>SELECT * from customers, orders  </a:t>
            </a:r>
            <a:endParaRPr sz="900" b="1" dirty="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900" b="1" dirty="0">
                <a:latin typeface="Courier New"/>
                <a:ea typeface="Courier New"/>
                <a:cs typeface="Courier New"/>
                <a:sym typeface="Courier New"/>
              </a:rPr>
              <a:t>-- join</a:t>
            </a:r>
            <a:br>
              <a:rPr lang="en" sz="900" b="1" dirty="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900" b="1" dirty="0">
                <a:latin typeface="Courier New"/>
                <a:ea typeface="Courier New"/>
                <a:cs typeface="Courier New"/>
                <a:sym typeface="Courier New"/>
              </a:rPr>
              <a:t>SELECT * FROM customers, orders</a:t>
            </a:r>
            <a:br>
              <a:rPr lang="en" sz="900" b="1" dirty="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900" b="1" dirty="0">
                <a:latin typeface="Courier New"/>
                <a:ea typeface="Courier New"/>
                <a:cs typeface="Courier New"/>
                <a:sym typeface="Courier New"/>
              </a:rPr>
              <a:t>  WHERE orders.customer_id = customers.id</a:t>
            </a:r>
            <a:br>
              <a:rPr lang="en" sz="900" b="1" dirty="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900" b="1" dirty="0">
                <a:latin typeface="Courier New"/>
                <a:ea typeface="Courier New"/>
                <a:cs typeface="Courier New"/>
                <a:sym typeface="Courier New"/>
              </a:rPr>
              <a:t>  AND orders.balance &lt; 5.0</a:t>
            </a:r>
            <a:endParaRPr sz="900" b="1" dirty="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900" b="1" dirty="0">
                <a:latin typeface="Courier New"/>
                <a:ea typeface="Courier New"/>
                <a:cs typeface="Courier New"/>
                <a:sym typeface="Courier New"/>
              </a:rPr>
              <a:t>-- Equivalent to above, easier on the eyes</a:t>
            </a:r>
            <a:br>
              <a:rPr lang="en" sz="900" b="1" dirty="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900" b="1" dirty="0">
                <a:latin typeface="Courier New"/>
                <a:ea typeface="Courier New"/>
                <a:cs typeface="Courier New"/>
                <a:sym typeface="Courier New"/>
              </a:rPr>
              <a:t>SELECT * FROM customers </a:t>
            </a:r>
            <a:br>
              <a:rPr lang="en" sz="900" b="1" dirty="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900" b="1" dirty="0">
                <a:latin typeface="Courier New"/>
                <a:ea typeface="Courier New"/>
                <a:cs typeface="Courier New"/>
                <a:sym typeface="Courier New"/>
              </a:rPr>
              <a:t>  INNER JOIN orders ON orders.customer_id = customers.id</a:t>
            </a:r>
            <a:br>
              <a:rPr lang="en" sz="900" b="1" dirty="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900" b="1" dirty="0">
                <a:latin typeface="Courier New"/>
                <a:ea typeface="Courier New"/>
                <a:cs typeface="Courier New"/>
                <a:sym typeface="Courier New"/>
              </a:rPr>
              <a:t>  WHERE orders.balance &lt; 5.0</a:t>
            </a:r>
            <a:endParaRPr sz="900" b="1" dirty="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900" b="1" dirty="0">
                <a:latin typeface="Courier New"/>
                <a:ea typeface="Courier New"/>
                <a:cs typeface="Courier New"/>
                <a:sym typeface="Courier New"/>
              </a:rPr>
              <a:t>-- Also functionally equivalent to the above</a:t>
            </a:r>
            <a:br>
              <a:rPr lang="en" sz="900" b="1" dirty="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900" b="1" dirty="0">
                <a:latin typeface="Courier New"/>
                <a:ea typeface="Courier New"/>
                <a:cs typeface="Courier New"/>
                <a:sym typeface="Courier New"/>
              </a:rPr>
              <a:t>SELECT * FROM orders </a:t>
            </a:r>
            <a:br>
              <a:rPr lang="en" sz="900" b="1" dirty="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900" b="1" dirty="0">
                <a:latin typeface="Courier New"/>
                <a:ea typeface="Courier New"/>
                <a:cs typeface="Courier New"/>
                <a:sym typeface="Courier New"/>
              </a:rPr>
              <a:t>  INNER JOIN customers ON orders.customer_id = customers.id</a:t>
            </a:r>
            <a:br>
              <a:rPr lang="en" sz="900" b="1" dirty="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900" b="1" dirty="0">
                <a:latin typeface="Courier New"/>
                <a:ea typeface="Courier New"/>
                <a:cs typeface="Courier New"/>
                <a:sym typeface="Courier New"/>
              </a:rPr>
              <a:t>  WHERE orders.balance &lt; 5.0</a:t>
            </a:r>
            <a:endParaRPr sz="900" b="1" dirty="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900" b="1" dirty="0">
                <a:latin typeface="Courier New"/>
                <a:ea typeface="Courier New"/>
                <a:cs typeface="Courier New"/>
                <a:sym typeface="Courier New"/>
              </a:rPr>
              <a:t>-- Multiple tables at once</a:t>
            </a:r>
            <a:br>
              <a:rPr lang="en" sz="900" b="1" dirty="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900" b="1" dirty="0">
                <a:latin typeface="Courier New"/>
                <a:ea typeface="Courier New"/>
                <a:cs typeface="Courier New"/>
                <a:sym typeface="Courier New"/>
              </a:rPr>
              <a:t>SELECT * FROM customers </a:t>
            </a:r>
            <a:br>
              <a:rPr lang="en" sz="900" b="1" dirty="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900" b="1" dirty="0">
                <a:latin typeface="Courier New"/>
                <a:ea typeface="Courier New"/>
                <a:cs typeface="Courier New"/>
                <a:sym typeface="Courier New"/>
              </a:rPr>
              <a:t>  INNER JOIN orders ON orders.customer_id = customers.id</a:t>
            </a:r>
            <a:br>
              <a:rPr lang="en" sz="900" b="1" dirty="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900" b="1" dirty="0">
                <a:latin typeface="Courier New"/>
                <a:ea typeface="Courier New"/>
                <a:cs typeface="Courier New"/>
                <a:sym typeface="Courier New"/>
              </a:rPr>
              <a:t>  INNER JOIN store ON order.store_id=stores.id</a:t>
            </a:r>
            <a:br>
              <a:rPr lang="en" sz="900" b="1" dirty="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900" b="1" dirty="0">
                <a:latin typeface="Courier New"/>
                <a:ea typeface="Courier New"/>
                <a:cs typeface="Courier New"/>
                <a:sym typeface="Courier New"/>
              </a:rPr>
              <a:t>  WHERE orders.balance &lt; 5.0</a:t>
            </a:r>
            <a:endParaRPr sz="900" b="1" dirty="0">
              <a:latin typeface="Courier New"/>
              <a:ea typeface="Courier New"/>
              <a:cs typeface="Courier New"/>
              <a:sym typeface="Courier New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1973</TotalTime>
  <Words>2192</Words>
  <Application>Microsoft Office PowerPoint</Application>
  <PresentationFormat>On-screen Show (16:9)</PresentationFormat>
  <Paragraphs>582</Paragraphs>
  <Slides>18</Slides>
  <Notes>17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5" baseType="lpstr">
      <vt:lpstr>Arial</vt:lpstr>
      <vt:lpstr>Calibri</vt:lpstr>
      <vt:lpstr>Calibri Light</vt:lpstr>
      <vt:lpstr>Consolas</vt:lpstr>
      <vt:lpstr>Courier New</vt:lpstr>
      <vt:lpstr>Wingdings</vt:lpstr>
      <vt:lpstr>Retrospect</vt:lpstr>
      <vt:lpstr>Relationships &amp; Inner Joins</vt:lpstr>
      <vt:lpstr>A Defining Feature</vt:lpstr>
      <vt:lpstr>Taking it further …</vt:lpstr>
      <vt:lpstr>A Defining Feature …</vt:lpstr>
      <vt:lpstr>Primary Keys &amp; Foreign Keys</vt:lpstr>
      <vt:lpstr>Relations definition in SQL</vt:lpstr>
      <vt:lpstr>Many-To-One</vt:lpstr>
      <vt:lpstr>Another example</vt:lpstr>
      <vt:lpstr>Getting Our Data Back: Inner Join</vt:lpstr>
      <vt:lpstr>Practicing Inner Joins</vt:lpstr>
      <vt:lpstr>Practicing Inner Joins</vt:lpstr>
      <vt:lpstr>Practicing Inner Joins</vt:lpstr>
      <vt:lpstr>Practicing Inner Joins</vt:lpstr>
      <vt:lpstr>Many-To-Many</vt:lpstr>
      <vt:lpstr>Practicing Inner Joins</vt:lpstr>
      <vt:lpstr>Practicing Inner Joins</vt:lpstr>
      <vt:lpstr>Key Decisions</vt:lpstr>
      <vt:lpstr>Self-questions for JOIN queries (non-aggregation version)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Relationships &amp; Inner Joins</dc:title>
  <cp:lastModifiedBy>Christopher Wake</cp:lastModifiedBy>
  <cp:revision>47</cp:revision>
  <dcterms:modified xsi:type="dcterms:W3CDTF">2025-09-04T14:56:49Z</dcterms:modified>
</cp:coreProperties>
</file>