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71" r:id="rId3"/>
    <p:sldId id="275" r:id="rId4"/>
    <p:sldId id="284" r:id="rId5"/>
    <p:sldId id="292" r:id="rId6"/>
    <p:sldId id="30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186E56-872E-4E9C-A81E-8955FCE4986F}" v="6" dt="2022-06-07T19:10:16.7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13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FD4D-3E95-47F3-9FB8-FD555CBAADA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57B3-9B6B-45B0-834D-91F595FE91A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221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FD4D-3E95-47F3-9FB8-FD555CBAADA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57B3-9B6B-45B0-834D-91F595FE9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237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FD4D-3E95-47F3-9FB8-FD555CBAADA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57B3-9B6B-45B0-834D-91F595FE9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103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FD4D-3E95-47F3-9FB8-FD555CBAADA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57B3-9B6B-45B0-834D-91F595FE9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429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FD4D-3E95-47F3-9FB8-FD555CBAADA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57B3-9B6B-45B0-834D-91F595FE91A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4248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FD4D-3E95-47F3-9FB8-FD555CBAADA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57B3-9B6B-45B0-834D-91F595FE9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05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FD4D-3E95-47F3-9FB8-FD555CBAADA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57B3-9B6B-45B0-834D-91F595FE9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463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FD4D-3E95-47F3-9FB8-FD555CBAADA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57B3-9B6B-45B0-834D-91F595FE9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795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FD4D-3E95-47F3-9FB8-FD555CBAADA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57B3-9B6B-45B0-834D-91F595FE9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671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D79FD4D-3E95-47F3-9FB8-FD555CBAADA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ACB57B3-9B6B-45B0-834D-91F595FE9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186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FD4D-3E95-47F3-9FB8-FD555CBAADA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57B3-9B6B-45B0-834D-91F595FE9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01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D79FD4D-3E95-47F3-9FB8-FD555CBAADA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ACB57B3-9B6B-45B0-834D-91F595FE91A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8409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8D0E3-579C-549E-C32B-9F670735FB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7200" b="1" dirty="0">
                <a:solidFill>
                  <a:srgbClr val="3F3A33"/>
                </a:solidFill>
              </a:rPr>
              <a:t>DB Dev </a:t>
            </a:r>
            <a:r>
              <a:rPr lang="en-US" sz="7200" b="1" i="1" dirty="0">
                <a:solidFill>
                  <a:srgbClr val="BD582C"/>
                </a:solidFill>
              </a:rPr>
              <a:t>Environment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18BD83-0A51-20A1-B06B-E5087DF09B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sz="2400" i="1" dirty="0">
                <a:solidFill>
                  <a:srgbClr val="637052"/>
                </a:solidFill>
              </a:rPr>
              <a:t>SWEN-344 · Web Engineering</a:t>
            </a:r>
          </a:p>
        </p:txBody>
      </p:sp>
    </p:spTree>
    <p:extLst>
      <p:ext uri="{BB962C8B-B14F-4D97-AF65-F5344CB8AC3E}">
        <p14:creationId xmlns:p14="http://schemas.microsoft.com/office/powerpoint/2010/main" val="4276141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43228-B352-17A7-EB07-8A4536C87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>
                <a:solidFill>
                  <a:srgbClr val="3F3A33"/>
                </a:solidFill>
              </a:rPr>
              <a:t>Our </a:t>
            </a:r>
            <a:r>
              <a:rPr lang="en-US" sz="3600" b="1" i="1" dirty="0">
                <a:solidFill>
                  <a:srgbClr val="BD582C"/>
                </a:solidFill>
              </a:rPr>
              <a:t>tech stack</a:t>
            </a:r>
          </a:p>
        </p:txBody>
      </p:sp>
      <p:sp>
        <p:nvSpPr>
          <p:cNvPr id="7" name="Arrow: Left-Right 6">
            <a:extLst>
              <a:ext uri="{FF2B5EF4-FFF2-40B4-BE49-F238E27FC236}">
                <a16:creationId xmlns:a16="http://schemas.microsoft.com/office/drawing/2014/main" id="{07FA70F3-0EBE-4691-9A6E-2AC4E3067706}"/>
              </a:ext>
            </a:extLst>
          </p:cNvPr>
          <p:cNvSpPr/>
          <p:nvPr/>
        </p:nvSpPr>
        <p:spPr>
          <a:xfrm>
            <a:off x="5422899" y="3759200"/>
            <a:ext cx="1343678" cy="355600"/>
          </a:xfrm>
          <a:prstGeom prst="leftRightArrow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BD1743-C17E-4674-A6F5-121B6BA1F00D}"/>
              </a:ext>
            </a:extLst>
          </p:cNvPr>
          <p:cNvSpPr txBox="1"/>
          <p:nvPr/>
        </p:nvSpPr>
        <p:spPr>
          <a:xfrm>
            <a:off x="5676900" y="3378200"/>
            <a:ext cx="838200" cy="2794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pPr algn="ctr"/>
            <a:r>
              <a:rPr lang="en-US" sz="1300" b="1" i="1" dirty="0">
                <a:solidFill>
                  <a:srgbClr val="BD582C"/>
                </a:solidFill>
              </a:rPr>
              <a:t>SQL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5D482F2-49DC-46DB-8279-11CC1905B2B8}"/>
              </a:ext>
            </a:extLst>
          </p:cNvPr>
          <p:cNvSpPr/>
          <p:nvPr/>
        </p:nvSpPr>
        <p:spPr>
          <a:xfrm>
            <a:off x="1016000" y="5842000"/>
            <a:ext cx="10160000" cy="457200"/>
          </a:xfrm>
          <a:prstGeom prst="roundRec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ctr" anchorCtr="0">
            <a:noAutofit/>
          </a:bodyPr>
          <a:lstStyle/>
          <a:p>
            <a:pPr algn="ctr"/>
            <a:r>
              <a:rPr lang="en-US" sz="1500" b="1" dirty="0">
                <a:solidFill>
                  <a:srgbClr val="3F3A33"/>
                </a:solidFill>
              </a:rPr>
              <a:t>Plot twist — both client </a:t>
            </a:r>
            <a:r>
              <a:rPr lang="en-US" sz="1500" b="1" i="1" dirty="0">
                <a:solidFill>
                  <a:srgbClr val="BD582C"/>
                </a:solidFill>
              </a:rPr>
              <a:t>and</a:t>
            </a:r>
            <a:r>
              <a:rPr lang="en-US" sz="1500" b="1" dirty="0">
                <a:solidFill>
                  <a:srgbClr val="3F3A33"/>
                </a:solidFill>
              </a:rPr>
              <a:t> server run on your computer.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AA6AEC5-A7C1-BCBF-885C-1DE800DCEAD1}"/>
              </a:ext>
            </a:extLst>
          </p:cNvPr>
          <p:cNvGrpSpPr/>
          <p:nvPr/>
        </p:nvGrpSpPr>
        <p:grpSpPr>
          <a:xfrm>
            <a:off x="1016000" y="2032000"/>
            <a:ext cx="4334747" cy="3683000"/>
            <a:chOff x="1016000" y="2032000"/>
            <a:chExt cx="4334747" cy="368300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F46D709-6984-47CF-811B-00AF94B25B34}"/>
                </a:ext>
              </a:extLst>
            </p:cNvPr>
            <p:cNvSpPr/>
            <p:nvPr/>
          </p:nvSpPr>
          <p:spPr>
            <a:xfrm>
              <a:off x="1016000" y="2032000"/>
              <a:ext cx="4334747" cy="3683000"/>
            </a:xfrm>
            <a:prstGeom prst="roundRect">
              <a:avLst/>
            </a:prstGeom>
            <a:solidFill>
              <a:srgbClr val="FBF5EE"/>
            </a:solidFill>
            <a:ln w="15875" cap="flat" cmpd="sng" algn="ctr">
              <a:solidFill>
                <a:srgbClr val="E0D5C4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clip" horzOverflow="clip" rtlCol="0" anchor="t"/>
            <a:lstStyle/>
            <a:p>
              <a:pPr algn="l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34CD159-F3AD-4BF2-AC62-1072A7C181FF}"/>
                </a:ext>
              </a:extLst>
            </p:cNvPr>
            <p:cNvSpPr txBox="1"/>
            <p:nvPr/>
          </p:nvSpPr>
          <p:spPr>
            <a:xfrm>
              <a:off x="2032000" y="2336800"/>
              <a:ext cx="3263900" cy="3302000"/>
            </a:xfrm>
            <a:prstGeom prst="rect">
              <a:avLst/>
            </a:prstGeom>
            <a:noFill/>
            <a:ln>
              <a:noFill/>
            </a:ln>
          </p:spPr>
          <p:txBody>
            <a:bodyPr vertOverflow="overflow" vert="horz" wrap="square" rtlCol="0" anchor="t">
              <a:noAutofit/>
            </a:bodyPr>
            <a:lstStyle/>
            <a:p>
              <a:pPr marL="558800" indent="-558800" algn="l">
                <a:buNone/>
              </a:pPr>
              <a:r>
                <a:rPr lang="en-US" sz="2200" b="1" dirty="0">
                  <a:solidFill>
                    <a:srgbClr val="3F3A33"/>
                  </a:solidFill>
                </a:rPr>
                <a:t>Client</a:t>
              </a:r>
            </a:p>
            <a:p>
              <a:pPr marL="0" indent="0" algn="l">
                <a:spcBef>
                  <a:spcPts val="200"/>
                </a:spcBef>
                <a:buNone/>
              </a:pPr>
              <a:r>
                <a:rPr lang="en-US" sz="1400" i="1" dirty="0">
                  <a:solidFill>
                    <a:srgbClr val="637052"/>
                  </a:solidFill>
                </a:rPr>
                <a:t>The code that talks </a:t>
              </a:r>
              <a:r>
                <a:rPr lang="en-US" sz="1400" b="1" i="1" dirty="0">
                  <a:solidFill>
                    <a:srgbClr val="BD582C"/>
                  </a:solidFill>
                </a:rPr>
                <a:t>to</a:t>
              </a:r>
              <a:r>
                <a:rPr lang="en-US" sz="1400" i="1" dirty="0">
                  <a:solidFill>
                    <a:srgbClr val="637052"/>
                  </a:solidFill>
                </a:rPr>
                <a:t> the database</a:t>
              </a:r>
            </a:p>
            <a:p>
              <a:pPr marL="228600" indent="-228600" algn="l">
                <a:spcBef>
                  <a:spcPts val="600"/>
                </a:spcBef>
                <a:buFont typeface="Arial"/>
                <a:buChar char="•"/>
              </a:pPr>
              <a:r>
                <a:rPr lang="en-US" sz="1500" dirty="0">
                  <a:solidFill>
                    <a:srgbClr val="3F3A33"/>
                  </a:solidFill>
                </a:rPr>
                <a:t>Language: </a:t>
              </a:r>
              <a:r>
                <a:rPr lang="en-US" sz="1500" b="1" dirty="0">
                  <a:solidFill>
                    <a:srgbClr val="3F3A33"/>
                  </a:solidFill>
                </a:rPr>
                <a:t>Python</a:t>
              </a:r>
            </a:p>
            <a:p>
              <a:pPr marL="228600" indent="-228600" algn="l">
                <a:spcBef>
                  <a:spcPts val="300"/>
                </a:spcBef>
                <a:buFont typeface="Arial"/>
                <a:buChar char="•"/>
              </a:pPr>
              <a:r>
                <a:rPr lang="en-US" sz="1500" dirty="0">
                  <a:solidFill>
                    <a:srgbClr val="3F3A33"/>
                  </a:solidFill>
                </a:rPr>
                <a:t>Library: </a:t>
              </a:r>
              <a:r>
                <a:rPr lang="en-US" sz="1500" b="1" dirty="0">
                  <a:solidFill>
                    <a:srgbClr val="3F3A33"/>
                  </a:solidFill>
                </a:rPr>
                <a:t>psycopg2</a:t>
              </a:r>
              <a:r>
                <a:rPr lang="en-US" sz="1500" dirty="0">
                  <a:solidFill>
                    <a:srgbClr val="3F3A33"/>
                  </a:solidFill>
                </a:rPr>
                <a:t> (for Postgres)</a:t>
              </a:r>
            </a:p>
            <a:p>
              <a:pPr marL="228600" indent="-228600" algn="l">
                <a:spcBef>
                  <a:spcPts val="300"/>
                </a:spcBef>
                <a:buFont typeface="Arial"/>
                <a:buChar char="•"/>
              </a:pPr>
              <a:r>
                <a:rPr lang="en-US" sz="1500" dirty="0">
                  <a:solidFill>
                    <a:srgbClr val="3F3A33"/>
                  </a:solidFill>
                </a:rPr>
                <a:t>Tools: </a:t>
              </a:r>
              <a:r>
                <a:rPr lang="en-US" sz="1500" b="1" dirty="0">
                  <a:solidFill>
                    <a:srgbClr val="3F3A33"/>
                  </a:solidFill>
                </a:rPr>
                <a:t>pip</a:t>
              </a:r>
              <a:r>
                <a:rPr lang="en-US" sz="1500" dirty="0">
                  <a:solidFill>
                    <a:srgbClr val="3F3A33"/>
                  </a:solidFill>
                </a:rPr>
                <a:t> (python package manager) and </a:t>
              </a:r>
              <a:r>
                <a:rPr lang="en-US" sz="1500" b="1" dirty="0">
                  <a:solidFill>
                    <a:srgbClr val="3F3A33"/>
                  </a:solidFill>
                </a:rPr>
                <a:t>psql</a:t>
              </a:r>
              <a:r>
                <a:rPr lang="en-US" sz="1500" dirty="0">
                  <a:solidFill>
                    <a:srgbClr val="3F3A33"/>
                  </a:solidFill>
                </a:rPr>
                <a:t> (command line)</a:t>
              </a:r>
            </a:p>
          </p:txBody>
        </p:sp>
        <p:pic>
          <p:nvPicPr>
            <p:cNvPr id="12" name="Graphic 12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397000" y="2260600"/>
              <a:ext cx="508000" cy="50800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25B4D42-F1AC-D189-37C3-EDD4080E729F}"/>
              </a:ext>
            </a:extLst>
          </p:cNvPr>
          <p:cNvGrpSpPr/>
          <p:nvPr/>
        </p:nvGrpSpPr>
        <p:grpSpPr>
          <a:xfrm>
            <a:off x="6821424" y="2032000"/>
            <a:ext cx="4334256" cy="3683000"/>
            <a:chOff x="6515100" y="2032000"/>
            <a:chExt cx="4334256" cy="368300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593BE2A2-E2C9-41B7-9F09-0226F1641E26}"/>
                </a:ext>
              </a:extLst>
            </p:cNvPr>
            <p:cNvSpPr/>
            <p:nvPr/>
          </p:nvSpPr>
          <p:spPr>
            <a:xfrm>
              <a:off x="6515100" y="2032000"/>
              <a:ext cx="4334256" cy="3683000"/>
            </a:xfrm>
            <a:prstGeom prst="roundRect">
              <a:avLst/>
            </a:prstGeom>
            <a:solidFill>
              <a:srgbClr val="FBF5EE"/>
            </a:solidFill>
            <a:ln w="15875" cap="flat" cmpd="sng" algn="ctr">
              <a:solidFill>
                <a:srgbClr val="E0D5C4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clip" horzOverflow="clip" rtlCol="0" anchor="t"/>
            <a:lstStyle/>
            <a:p>
              <a:pPr algn="l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DBEEB88-ADCA-4F6D-8214-FE929F1C0432}"/>
                </a:ext>
              </a:extLst>
            </p:cNvPr>
            <p:cNvSpPr txBox="1"/>
            <p:nvPr/>
          </p:nvSpPr>
          <p:spPr>
            <a:xfrm>
              <a:off x="7302500" y="2336800"/>
              <a:ext cx="3264408" cy="3302000"/>
            </a:xfrm>
            <a:prstGeom prst="rect">
              <a:avLst/>
            </a:prstGeom>
            <a:noFill/>
            <a:ln>
              <a:noFill/>
            </a:ln>
          </p:spPr>
          <p:txBody>
            <a:bodyPr vertOverflow="overflow" vert="horz" wrap="square" rtlCol="0" anchor="t">
              <a:noAutofit/>
            </a:bodyPr>
            <a:lstStyle/>
            <a:p>
              <a:pPr marL="558800" indent="-558800" algn="l">
                <a:buNone/>
              </a:pPr>
              <a:r>
                <a:rPr lang="en-US" sz="2200" b="1" dirty="0">
                  <a:solidFill>
                    <a:srgbClr val="3F3A33"/>
                  </a:solidFill>
                </a:rPr>
                <a:t>Server</a:t>
              </a:r>
            </a:p>
            <a:p>
              <a:pPr marL="0" indent="0" algn="l">
                <a:spcBef>
                  <a:spcPts val="200"/>
                </a:spcBef>
                <a:buNone/>
              </a:pPr>
              <a:r>
                <a:rPr lang="en-US" sz="1400" i="1" dirty="0">
                  <a:solidFill>
                    <a:srgbClr val="637052"/>
                  </a:solidFill>
                </a:rPr>
                <a:t>The database itself</a:t>
              </a:r>
            </a:p>
            <a:p>
              <a:pPr marL="228600" indent="-228600" algn="l">
                <a:spcBef>
                  <a:spcPts val="600"/>
                </a:spcBef>
                <a:buFont typeface="Arial"/>
                <a:buChar char="•"/>
              </a:pPr>
              <a:r>
                <a:rPr lang="en-US" sz="1500" dirty="0">
                  <a:solidFill>
                    <a:srgbClr val="3F3A33"/>
                  </a:solidFill>
                </a:rPr>
                <a:t>Engine: </a:t>
              </a:r>
              <a:r>
                <a:rPr lang="en-US" sz="1500" b="1" dirty="0">
                  <a:solidFill>
                    <a:srgbClr val="3F3A33"/>
                  </a:solidFill>
                </a:rPr>
                <a:t>PostgreSQL</a:t>
              </a:r>
            </a:p>
            <a:p>
              <a:pPr marL="228600" indent="-228600" algn="l">
                <a:spcBef>
                  <a:spcPts val="300"/>
                </a:spcBef>
                <a:buFont typeface="Arial"/>
                <a:buChar char="•"/>
              </a:pPr>
              <a:r>
                <a:rPr lang="en-US" sz="1500" dirty="0">
                  <a:solidFill>
                    <a:srgbClr val="3F3A33"/>
                  </a:solidFill>
                </a:rPr>
                <a:t>Language: </a:t>
              </a:r>
              <a:r>
                <a:rPr lang="en-US" sz="1500" b="1" dirty="0">
                  <a:solidFill>
                    <a:srgbClr val="3F3A33"/>
                  </a:solidFill>
                </a:rPr>
                <a:t>SQL</a:t>
              </a:r>
            </a:p>
            <a:p>
              <a:pPr marL="228600" indent="-228600" algn="l">
                <a:spcBef>
                  <a:spcPts val="300"/>
                </a:spcBef>
                <a:buFont typeface="Arial"/>
                <a:buChar char="•"/>
              </a:pPr>
              <a:r>
                <a:rPr lang="en-US" sz="1500" dirty="0">
                  <a:solidFill>
                    <a:srgbClr val="3F3A33"/>
                  </a:solidFill>
                </a:rPr>
                <a:t>Tool: </a:t>
              </a:r>
              <a:r>
                <a:rPr lang="en-US" sz="1500" b="1" dirty="0">
                  <a:solidFill>
                    <a:srgbClr val="3F3A33"/>
                  </a:solidFill>
                </a:rPr>
                <a:t>pgAdmin</a:t>
              </a:r>
              <a:r>
                <a:rPr lang="en-US" sz="1500" dirty="0">
                  <a:solidFill>
                    <a:srgbClr val="3F3A33"/>
                  </a:solidFill>
                </a:rPr>
                <a:t> (GUI for managing the </a:t>
              </a:r>
              <a:r>
                <a:rPr lang="en-US" sz="1500" dirty="0" err="1">
                  <a:solidFill>
                    <a:srgbClr val="3F3A33"/>
                  </a:solidFill>
                </a:rPr>
                <a:t>db</a:t>
              </a:r>
              <a:r>
                <a:rPr lang="en-US" sz="1500" dirty="0">
                  <a:solidFill>
                    <a:srgbClr val="3F3A33"/>
                  </a:solidFill>
                </a:rPr>
                <a:t>)</a:t>
              </a:r>
            </a:p>
          </p:txBody>
        </p:sp>
        <p:pic>
          <p:nvPicPr>
            <p:cNvPr id="13" name="Graphic 13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67500" y="2260600"/>
              <a:ext cx="508000" cy="50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9547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8168A76-C1CF-CA88-F0DC-9FFCA3058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>
                <a:solidFill>
                  <a:srgbClr val="3F3A33"/>
                </a:solidFill>
              </a:rPr>
              <a:t>How the </a:t>
            </a:r>
            <a:r>
              <a:rPr lang="en-US" sz="3600" b="1" i="1" dirty="0">
                <a:solidFill>
                  <a:srgbClr val="BD582C"/>
                </a:solidFill>
              </a:rPr>
              <a:t>pieces fit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E75593C-5964-4A4D-8392-F3E750803C96}"/>
              </a:ext>
            </a:extLst>
          </p:cNvPr>
          <p:cNvSpPr/>
          <p:nvPr/>
        </p:nvSpPr>
        <p:spPr>
          <a:xfrm>
            <a:off x="1016000" y="2095500"/>
            <a:ext cx="10160000" cy="3556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B48137A-EA9F-4536-9702-A519444BFF79}"/>
              </a:ext>
            </a:extLst>
          </p:cNvPr>
          <p:cNvSpPr/>
          <p:nvPr/>
        </p:nvSpPr>
        <p:spPr>
          <a:xfrm>
            <a:off x="1651000" y="2921000"/>
            <a:ext cx="3048000" cy="2286000"/>
          </a:xfrm>
          <a:prstGeom prst="roundRect">
            <a:avLst/>
          </a:prstGeom>
          <a:solidFill>
            <a:srgbClr val="E48312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EB827F0-1CCE-4D63-B925-2303FBB0622C}"/>
              </a:ext>
            </a:extLst>
          </p:cNvPr>
          <p:cNvSpPr/>
          <p:nvPr/>
        </p:nvSpPr>
        <p:spPr>
          <a:xfrm>
            <a:off x="7493000" y="2921000"/>
            <a:ext cx="3048000" cy="2286000"/>
          </a:xfrm>
          <a:prstGeom prst="roundRect">
            <a:avLst/>
          </a:prstGeom>
          <a:solidFill>
            <a:srgbClr val="E48312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5" name="Arrow: Left-Right 14">
            <a:extLst>
              <a:ext uri="{FF2B5EF4-FFF2-40B4-BE49-F238E27FC236}">
                <a16:creationId xmlns:a16="http://schemas.microsoft.com/office/drawing/2014/main" id="{77C5A629-E0F3-45BB-8579-CA3B6587092F}"/>
              </a:ext>
            </a:extLst>
          </p:cNvPr>
          <p:cNvSpPr/>
          <p:nvPr/>
        </p:nvSpPr>
        <p:spPr>
          <a:xfrm>
            <a:off x="4826000" y="3911600"/>
            <a:ext cx="2540000" cy="355600"/>
          </a:xfrm>
          <a:prstGeom prst="leftRightArrow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61018B-6F03-4B32-8C7E-C57AE22773D2}"/>
              </a:ext>
            </a:extLst>
          </p:cNvPr>
          <p:cNvSpPr txBox="1"/>
          <p:nvPr/>
        </p:nvSpPr>
        <p:spPr>
          <a:xfrm>
            <a:off x="4826000" y="3581400"/>
            <a:ext cx="2540000" cy="2794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pPr algn="ctr"/>
            <a:r>
              <a:rPr lang="en-US" sz="1400" b="1" i="1" dirty="0">
                <a:solidFill>
                  <a:srgbClr val="BD582C"/>
                </a:solidFill>
              </a:rPr>
              <a:t>SQL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DFDB22-1400-4F07-8846-771D51EAA3B1}"/>
              </a:ext>
            </a:extLst>
          </p:cNvPr>
          <p:cNvSpPr txBox="1"/>
          <p:nvPr/>
        </p:nvSpPr>
        <p:spPr>
          <a:xfrm>
            <a:off x="1841500" y="3111500"/>
            <a:ext cx="2667000" cy="1905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ctr" anchorCtr="0">
            <a:noAutofit/>
          </a:bodyPr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Client</a:t>
            </a:r>
          </a:p>
          <a:p>
            <a:pPr algn="ctr">
              <a:spcBef>
                <a:spcPts val="400"/>
              </a:spcBef>
            </a:pPr>
            <a:r>
              <a:rPr lang="en-US" sz="1500" dirty="0">
                <a:solidFill>
                  <a:srgbClr val="FFFFFF"/>
                </a:solidFill>
              </a:rPr>
              <a:t>Your Python code</a:t>
            </a:r>
          </a:p>
          <a:p>
            <a:pPr algn="ctr">
              <a:spcBef>
                <a:spcPts val="200"/>
              </a:spcBef>
            </a:pPr>
            <a:r>
              <a:rPr lang="en-US" sz="1300" i="1" dirty="0">
                <a:solidFill>
                  <a:srgbClr val="FBF5EE"/>
                </a:solidFill>
              </a:rPr>
              <a:t>using psycopg2 and </a:t>
            </a:r>
            <a:r>
              <a:rPr lang="en-US" sz="1300" i="1" dirty="0" err="1">
                <a:solidFill>
                  <a:srgbClr val="FBF5EE"/>
                </a:solidFill>
              </a:rPr>
              <a:t>pyyaml</a:t>
            </a:r>
            <a:endParaRPr lang="en-US" sz="1300" i="1" dirty="0">
              <a:solidFill>
                <a:srgbClr val="FBF5EE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C1B2056-B3BF-42AE-8D7C-7B32A3A978D7}"/>
              </a:ext>
            </a:extLst>
          </p:cNvPr>
          <p:cNvSpPr txBox="1"/>
          <p:nvPr/>
        </p:nvSpPr>
        <p:spPr>
          <a:xfrm>
            <a:off x="7683500" y="3111500"/>
            <a:ext cx="2667000" cy="1905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ctr" anchorCtr="0">
            <a:noAutofit/>
          </a:bodyPr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Server</a:t>
            </a:r>
          </a:p>
          <a:p>
            <a:pPr algn="ctr">
              <a:spcBef>
                <a:spcPts val="400"/>
              </a:spcBef>
            </a:pPr>
            <a:r>
              <a:rPr lang="en-US" sz="1500" dirty="0">
                <a:solidFill>
                  <a:srgbClr val="FFFFFF"/>
                </a:solidFill>
              </a:rPr>
              <a:t>PostgreSQL</a:t>
            </a:r>
          </a:p>
          <a:p>
            <a:pPr algn="ctr">
              <a:spcBef>
                <a:spcPts val="200"/>
              </a:spcBef>
            </a:pPr>
            <a:r>
              <a:rPr lang="en-US" sz="1300" i="1" dirty="0">
                <a:solidFill>
                  <a:srgbClr val="FBF5EE"/>
                </a:solidFill>
              </a:rPr>
              <a:t>your data lives here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EC0BEEF-3AFB-45E7-B2A2-6AB6A6595B66}"/>
              </a:ext>
            </a:extLst>
          </p:cNvPr>
          <p:cNvSpPr/>
          <p:nvPr/>
        </p:nvSpPr>
        <p:spPr>
          <a:xfrm>
            <a:off x="1016000" y="5842000"/>
            <a:ext cx="10160000" cy="457200"/>
          </a:xfrm>
          <a:prstGeom prst="roundRec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ctr" anchorCtr="0">
            <a:noAutofit/>
          </a:bodyPr>
          <a:lstStyle/>
          <a:p>
            <a:pPr algn="ctr"/>
            <a:r>
              <a:rPr lang="en-US" sz="1500" b="1" dirty="0">
                <a:solidFill>
                  <a:srgbClr val="3F3A33"/>
                </a:solidFill>
              </a:rPr>
              <a:t>In production these are likely on </a:t>
            </a:r>
            <a:r>
              <a:rPr lang="en-US" sz="1500" b="1" i="1" dirty="0">
                <a:solidFill>
                  <a:srgbClr val="BD582C"/>
                </a:solidFill>
              </a:rPr>
              <a:t>different machines</a:t>
            </a:r>
            <a:r>
              <a:rPr lang="en-US" sz="1500" b="1" dirty="0">
                <a:solidFill>
                  <a:srgbClr val="3F3A33"/>
                </a:solidFill>
              </a:rPr>
              <a:t>. For class — same laptop, same SQL.</a:t>
            </a:r>
          </a:p>
        </p:txBody>
      </p:sp>
    </p:spTree>
    <p:extLst>
      <p:ext uri="{BB962C8B-B14F-4D97-AF65-F5344CB8AC3E}">
        <p14:creationId xmlns:p14="http://schemas.microsoft.com/office/powerpoint/2010/main" val="236094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3E7EC6-B31A-A54A-70EC-AC7CEA2D7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>
                <a:solidFill>
                  <a:srgbClr val="3F3A33"/>
                </a:solidFill>
              </a:rPr>
              <a:t>Setting it </a:t>
            </a:r>
            <a:r>
              <a:rPr lang="en-US" sz="3600" b="1" i="1" dirty="0">
                <a:solidFill>
                  <a:srgbClr val="BD582C"/>
                </a:solidFill>
              </a:rPr>
              <a:t>all up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B7EC3EB-1981-42F2-BA8D-AA794887BF88}"/>
              </a:ext>
            </a:extLst>
          </p:cNvPr>
          <p:cNvSpPr/>
          <p:nvPr/>
        </p:nvSpPr>
        <p:spPr>
          <a:xfrm>
            <a:off x="482600" y="2032000"/>
            <a:ext cx="3556000" cy="3683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23FCE28-FCDC-422D-A95A-C29E74B20DB8}"/>
              </a:ext>
            </a:extLst>
          </p:cNvPr>
          <p:cNvSpPr/>
          <p:nvPr/>
        </p:nvSpPr>
        <p:spPr>
          <a:xfrm>
            <a:off x="4318000" y="2032000"/>
            <a:ext cx="3556000" cy="3683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A4D156B-6B97-4D1F-B98A-24DD92F7EB3F}"/>
              </a:ext>
            </a:extLst>
          </p:cNvPr>
          <p:cNvSpPr/>
          <p:nvPr/>
        </p:nvSpPr>
        <p:spPr>
          <a:xfrm>
            <a:off x="8153400" y="2032000"/>
            <a:ext cx="3556000" cy="3683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251D17-EDD1-4CBD-A3B5-AEE9363862CB}"/>
              </a:ext>
            </a:extLst>
          </p:cNvPr>
          <p:cNvSpPr txBox="1"/>
          <p:nvPr/>
        </p:nvSpPr>
        <p:spPr>
          <a:xfrm>
            <a:off x="711200" y="3175000"/>
            <a:ext cx="3098800" cy="2413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3F3A33"/>
                </a:solidFill>
              </a:rPr>
              <a:t>What pip does</a:t>
            </a:r>
          </a:p>
          <a:p>
            <a:pPr algn="ctr">
              <a:spcBef>
                <a:spcPts val="400"/>
              </a:spcBef>
            </a:pPr>
            <a:r>
              <a:rPr lang="en-US" sz="1400" i="1" dirty="0">
                <a:solidFill>
                  <a:srgbClr val="637052"/>
                </a:solidFill>
              </a:rPr>
              <a:t>Python's package manager. It downloads and installs the libraries your code needs.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88D01D-FFE7-4664-9D03-1E713F7563A0}"/>
              </a:ext>
            </a:extLst>
          </p:cNvPr>
          <p:cNvSpPr txBox="1"/>
          <p:nvPr/>
        </p:nvSpPr>
        <p:spPr>
          <a:xfrm>
            <a:off x="4546600" y="3175000"/>
            <a:ext cx="3098800" cy="2413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3F3A33"/>
                </a:solidFill>
              </a:rPr>
              <a:t>requirements.txt</a:t>
            </a:r>
          </a:p>
          <a:p>
            <a:pPr algn="ctr">
              <a:spcBef>
                <a:spcPts val="300"/>
              </a:spcBef>
            </a:pPr>
            <a:r>
              <a:rPr lang="en-US" sz="1300" i="1" dirty="0">
                <a:solidFill>
                  <a:srgbClr val="637052"/>
                </a:solidFill>
              </a:rPr>
              <a:t>The recipe — exact library versions pip should install. It's created from a working environment by running </a:t>
            </a:r>
            <a:r>
              <a:rPr lang="en-US" sz="1300" dirty="0">
                <a:latin typeface="Consolas"/>
              </a:rPr>
              <a:t>pip freeze</a:t>
            </a:r>
            <a:r>
              <a:rPr lang="en-US" sz="1300" i="1" dirty="0">
                <a:solidFill>
                  <a:srgbClr val="637052"/>
                </a:solidFill>
              </a:rPr>
              <a:t>.</a:t>
            </a:r>
          </a:p>
          <a:p>
            <a:pPr algn="ctr">
              <a:spcBef>
                <a:spcPts val="500"/>
              </a:spcBef>
            </a:pPr>
            <a:r>
              <a:rPr lang="en-US" sz="1300" dirty="0">
                <a:latin typeface="Consolas"/>
              </a:rPr>
              <a:t>psycopg2==2.8.4</a:t>
            </a:r>
          </a:p>
          <a:p>
            <a:pPr algn="ctr"/>
            <a:r>
              <a:rPr lang="en-US" sz="1300" dirty="0">
                <a:latin typeface="Consolas"/>
              </a:rPr>
              <a:t>pyyaml==5.1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5F41CB-4853-46A6-A366-41EB05D374D3}"/>
              </a:ext>
            </a:extLst>
          </p:cNvPr>
          <p:cNvSpPr txBox="1"/>
          <p:nvPr/>
        </p:nvSpPr>
        <p:spPr>
          <a:xfrm>
            <a:off x="8382000" y="3175000"/>
            <a:ext cx="3098800" cy="2413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3F3A33"/>
                </a:solidFill>
              </a:rPr>
              <a:t>Why pin versions</a:t>
            </a:r>
          </a:p>
          <a:p>
            <a:pPr algn="ctr">
              <a:spcBef>
                <a:spcPts val="400"/>
              </a:spcBef>
            </a:pPr>
            <a:r>
              <a:rPr lang="en-US" sz="1400" i="1" dirty="0">
                <a:solidFill>
                  <a:srgbClr val="637052"/>
                </a:solidFill>
              </a:rPr>
              <a:t>Same versions on your laptop, your teammates', and the CI. </a:t>
            </a:r>
            <a:r>
              <a:rPr lang="en-US" sz="1400" b="1" i="1" dirty="0">
                <a:solidFill>
                  <a:srgbClr val="BD582C"/>
                </a:solidFill>
              </a:rPr>
              <a:t>No "works on my machine."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43B2929-91D1-41B9-AE0C-0AD5C0C2DA87}"/>
              </a:ext>
            </a:extLst>
          </p:cNvPr>
          <p:cNvSpPr/>
          <p:nvPr/>
        </p:nvSpPr>
        <p:spPr>
          <a:xfrm>
            <a:off x="1016000" y="5842000"/>
            <a:ext cx="10160000" cy="457200"/>
          </a:xfrm>
          <a:prstGeom prst="roundRec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ctr" anchorCtr="0">
            <a:noAutofit/>
          </a:bodyPr>
          <a:lstStyle/>
          <a:p>
            <a:pPr algn="ctr"/>
            <a:r>
              <a:rPr lang="en-US" sz="1500" b="1" dirty="0">
                <a:solidFill>
                  <a:srgbClr val="3F3A33"/>
                </a:solidFill>
              </a:rPr>
              <a:t>The CI uses the </a:t>
            </a:r>
            <a:r>
              <a:rPr lang="en-US" sz="1500" b="1" i="1" dirty="0">
                <a:solidFill>
                  <a:srgbClr val="BD582C"/>
                </a:solidFill>
              </a:rPr>
              <a:t>same</a:t>
            </a:r>
            <a:r>
              <a:rPr lang="en-US" sz="1500" b="1" dirty="0">
                <a:solidFill>
                  <a:srgbClr val="3F3A33"/>
                </a:solidFill>
              </a:rPr>
              <a:t> requirements.txt. Stray from it and CI may break.</a:t>
            </a:r>
          </a:p>
        </p:txBody>
      </p:sp>
      <p:pic>
        <p:nvPicPr>
          <p:cNvPr id="11" name="Graphic 11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30400" y="2362200"/>
            <a:ext cx="660400" cy="660400"/>
          </a:xfrm>
          <a:prstGeom prst="rect">
            <a:avLst/>
          </a:prstGeom>
        </p:spPr>
      </p:pic>
      <p:pic>
        <p:nvPicPr>
          <p:cNvPr id="12" name="Graphic 12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5800" y="2362200"/>
            <a:ext cx="660400" cy="660400"/>
          </a:xfrm>
          <a:prstGeom prst="rect">
            <a:avLst/>
          </a:prstGeom>
        </p:spPr>
      </p:pic>
      <p:pic>
        <p:nvPicPr>
          <p:cNvPr id="13" name="Graphic 13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01200" y="2362200"/>
            <a:ext cx="6604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29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3E7EC6-B31A-A54A-70EC-AC7CEA2D7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>
                <a:solidFill>
                  <a:srgbClr val="3F3A33"/>
                </a:solidFill>
              </a:rPr>
              <a:t>When it </a:t>
            </a:r>
            <a:r>
              <a:rPr lang="en-US" sz="3600" b="1" i="1" dirty="0">
                <a:solidFill>
                  <a:srgbClr val="BD582C"/>
                </a:solidFill>
              </a:rPr>
              <a:t>doesn't just work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35F6166-A568-400B-8964-E85A56DF36D7}"/>
              </a:ext>
            </a:extLst>
          </p:cNvPr>
          <p:cNvSpPr/>
          <p:nvPr/>
        </p:nvSpPr>
        <p:spPr>
          <a:xfrm>
            <a:off x="482600" y="2032000"/>
            <a:ext cx="3556000" cy="3683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40D7FCF-88CB-40D0-A7F0-081260802705}"/>
              </a:ext>
            </a:extLst>
          </p:cNvPr>
          <p:cNvSpPr/>
          <p:nvPr/>
        </p:nvSpPr>
        <p:spPr>
          <a:xfrm>
            <a:off x="4318000" y="2032000"/>
            <a:ext cx="3556000" cy="3683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6C8AC5A-9A24-4E39-A4A6-30F0BE6A0DCE}"/>
              </a:ext>
            </a:extLst>
          </p:cNvPr>
          <p:cNvSpPr/>
          <p:nvPr/>
        </p:nvSpPr>
        <p:spPr>
          <a:xfrm>
            <a:off x="8153400" y="2032000"/>
            <a:ext cx="3556000" cy="3683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FC4D3F-19B4-4474-8BD2-3220E518A5A3}"/>
              </a:ext>
            </a:extLst>
          </p:cNvPr>
          <p:cNvSpPr txBox="1"/>
          <p:nvPr/>
        </p:nvSpPr>
        <p:spPr>
          <a:xfrm>
            <a:off x="711200" y="3175000"/>
            <a:ext cx="3098800" cy="2413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3F3A33"/>
                </a:solidFill>
              </a:rPr>
              <a:t>Setup </a:t>
            </a:r>
            <a:r>
              <a:rPr lang="en-US" sz="2000" b="1" i="1" dirty="0">
                <a:solidFill>
                  <a:srgbClr val="BD582C"/>
                </a:solidFill>
              </a:rPr>
              <a:t>is</a:t>
            </a:r>
            <a:r>
              <a:rPr lang="en-US" sz="2000" b="1" dirty="0">
                <a:solidFill>
                  <a:srgbClr val="3F3A33"/>
                </a:solidFill>
              </a:rPr>
              <a:t> the learning</a:t>
            </a:r>
          </a:p>
          <a:p>
            <a:pPr algn="ctr">
              <a:spcBef>
                <a:spcPts val="400"/>
              </a:spcBef>
            </a:pPr>
            <a:r>
              <a:rPr lang="en-US" sz="1400" i="1" dirty="0">
                <a:solidFill>
                  <a:srgbClr val="637052"/>
                </a:solidFill>
              </a:rPr>
              <a:t>Configuring your machine is part of the job — every engineer does this.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1EF501-2669-4C68-BFD1-13A85581A59E}"/>
              </a:ext>
            </a:extLst>
          </p:cNvPr>
          <p:cNvSpPr txBox="1"/>
          <p:nvPr/>
        </p:nvSpPr>
        <p:spPr>
          <a:xfrm>
            <a:off x="4546600" y="3175000"/>
            <a:ext cx="3098800" cy="2413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3F3A33"/>
                </a:solidFill>
              </a:rPr>
              <a:t>Try first</a:t>
            </a:r>
          </a:p>
          <a:p>
            <a:pPr algn="ctr">
              <a:spcBef>
                <a:spcPts val="400"/>
              </a:spcBef>
            </a:pPr>
            <a:r>
              <a:rPr lang="en-US" sz="1400" i="1" dirty="0">
                <a:solidFill>
                  <a:srgbClr val="637052"/>
                </a:solidFill>
              </a:rPr>
              <a:t>You'll hit version conflicts and weird errors. Read them. Search them. Try a fix. That's how memory muscle builds.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C69BC2-5BDC-4919-9486-27348895B9B2}"/>
              </a:ext>
            </a:extLst>
          </p:cNvPr>
          <p:cNvSpPr txBox="1"/>
          <p:nvPr/>
        </p:nvSpPr>
        <p:spPr>
          <a:xfrm>
            <a:off x="8382000" y="3175000"/>
            <a:ext cx="3098800" cy="2413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3F3A33"/>
                </a:solidFill>
              </a:rPr>
              <a:t>Don't stay stuck</a:t>
            </a:r>
          </a:p>
          <a:p>
            <a:pPr algn="ctr">
              <a:spcBef>
                <a:spcPts val="400"/>
              </a:spcBef>
            </a:pPr>
            <a:r>
              <a:rPr lang="en-US" sz="1400" i="1" dirty="0">
                <a:solidFill>
                  <a:srgbClr val="637052"/>
                </a:solidFill>
              </a:rPr>
              <a:t>If you've tried and you're still spinning, </a:t>
            </a:r>
            <a:r>
              <a:rPr lang="en-US" sz="1400" b="1" i="1" dirty="0">
                <a:solidFill>
                  <a:srgbClr val="BD582C"/>
                </a:solidFill>
              </a:rPr>
              <a:t>come find us</a:t>
            </a:r>
            <a:r>
              <a:rPr lang="en-US" sz="1400" i="1" dirty="0">
                <a:solidFill>
                  <a:srgbClr val="637052"/>
                </a:solidFill>
              </a:rPr>
              <a:t>. That's what we're here for.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0787D94-1F97-4B9C-A51D-1C0C708BACC2}"/>
              </a:ext>
            </a:extLst>
          </p:cNvPr>
          <p:cNvSpPr/>
          <p:nvPr/>
        </p:nvSpPr>
        <p:spPr>
          <a:xfrm>
            <a:off x="1016000" y="5842000"/>
            <a:ext cx="10160000" cy="457200"/>
          </a:xfrm>
          <a:prstGeom prst="roundRec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ctr" anchorCtr="0">
            <a:noAutofit/>
          </a:bodyPr>
          <a:lstStyle/>
          <a:p>
            <a:pPr algn="ctr"/>
            <a:r>
              <a:rPr lang="en-US" sz="1500" b="1" dirty="0">
                <a:solidFill>
                  <a:srgbClr val="3F3A33"/>
                </a:solidFill>
              </a:rPr>
              <a:t>Mac users — check the </a:t>
            </a:r>
            <a:r>
              <a:rPr lang="en-US" sz="1500" b="1" i="1" dirty="0">
                <a:solidFill>
                  <a:srgbClr val="BD582C"/>
                </a:solidFill>
              </a:rPr>
              <a:t>special instructions</a:t>
            </a:r>
            <a:r>
              <a:rPr lang="en-US" sz="1500" b="1" dirty="0">
                <a:solidFill>
                  <a:srgbClr val="3F3A33"/>
                </a:solidFill>
              </a:rPr>
              <a:t>. We've seen the gotchas.</a:t>
            </a:r>
          </a:p>
        </p:txBody>
      </p:sp>
      <p:pic>
        <p:nvPicPr>
          <p:cNvPr id="11" name="Graphic 11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30400" y="2362200"/>
            <a:ext cx="660400" cy="660400"/>
          </a:xfrm>
          <a:prstGeom prst="rect">
            <a:avLst/>
          </a:prstGeom>
        </p:spPr>
      </p:pic>
      <p:pic>
        <p:nvPicPr>
          <p:cNvPr id="12" name="Graphic 12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5800" y="2362200"/>
            <a:ext cx="660400" cy="660400"/>
          </a:xfrm>
          <a:prstGeom prst="rect">
            <a:avLst/>
          </a:prstGeom>
        </p:spPr>
      </p:pic>
      <p:pic>
        <p:nvPicPr>
          <p:cNvPr id="13" name="Graphic 13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01200" y="2362200"/>
            <a:ext cx="6604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19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07192-E8A1-97FC-6808-56C393413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>
                <a:solidFill>
                  <a:srgbClr val="3F3A33"/>
                </a:solidFill>
              </a:rPr>
              <a:t>CI: </a:t>
            </a:r>
            <a:r>
              <a:rPr lang="en-US" sz="3600" b="1" i="1" dirty="0">
                <a:solidFill>
                  <a:srgbClr val="BD582C"/>
                </a:solidFill>
              </a:rPr>
              <a:t>continuous integration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E29C0C9-89E6-4C04-8C66-D0F751389786}"/>
              </a:ext>
            </a:extLst>
          </p:cNvPr>
          <p:cNvSpPr/>
          <p:nvPr/>
        </p:nvSpPr>
        <p:spPr>
          <a:xfrm>
            <a:off x="482600" y="2032000"/>
            <a:ext cx="3556000" cy="3683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81DE6E2-4CBE-4113-B6AB-E361B60A9EAD}"/>
              </a:ext>
            </a:extLst>
          </p:cNvPr>
          <p:cNvSpPr/>
          <p:nvPr/>
        </p:nvSpPr>
        <p:spPr>
          <a:xfrm>
            <a:off x="4318000" y="2032000"/>
            <a:ext cx="3556000" cy="3683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B53A058-F521-42FB-841A-9338F39915DC}"/>
              </a:ext>
            </a:extLst>
          </p:cNvPr>
          <p:cNvSpPr/>
          <p:nvPr/>
        </p:nvSpPr>
        <p:spPr>
          <a:xfrm>
            <a:off x="8153400" y="2032000"/>
            <a:ext cx="3556000" cy="3683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5EDCBD-F4A5-4DE8-B375-35ABEA1E5A10}"/>
              </a:ext>
            </a:extLst>
          </p:cNvPr>
          <p:cNvSpPr txBox="1"/>
          <p:nvPr/>
        </p:nvSpPr>
        <p:spPr>
          <a:xfrm>
            <a:off x="711200" y="3175000"/>
            <a:ext cx="3098800" cy="2413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3F3A33"/>
                </a:solidFill>
              </a:rPr>
              <a:t>What it is</a:t>
            </a:r>
          </a:p>
          <a:p>
            <a:pPr algn="ctr">
              <a:spcBef>
                <a:spcPts val="400"/>
              </a:spcBef>
            </a:pPr>
            <a:r>
              <a:rPr lang="en-US" sz="1400" i="1" dirty="0">
                <a:solidFill>
                  <a:srgbClr val="637052"/>
                </a:solidFill>
              </a:rPr>
              <a:t>Every time you push to gitlab, it runs your code automatically. No clicking required.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F16B32-E935-497F-9911-7D84E37DD312}"/>
              </a:ext>
            </a:extLst>
          </p:cNvPr>
          <p:cNvSpPr txBox="1"/>
          <p:nvPr/>
        </p:nvSpPr>
        <p:spPr>
          <a:xfrm>
            <a:off x="4546600" y="3175000"/>
            <a:ext cx="3098800" cy="2413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3F3A33"/>
                </a:solidFill>
              </a:rPr>
              <a:t>Why it matters</a:t>
            </a:r>
          </a:p>
          <a:p>
            <a:pPr algn="ctr">
              <a:spcBef>
                <a:spcPts val="400"/>
              </a:spcBef>
            </a:pPr>
            <a:r>
              <a:rPr lang="en-US" sz="1400" i="1" dirty="0">
                <a:solidFill>
                  <a:srgbClr val="637052"/>
                </a:solidFill>
              </a:rPr>
              <a:t>It catches broken code before it spreads. Industry-standard practice — you'll see it everywhere.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F1E248-C696-49F5-AA8F-E2AE4CCE0B51}"/>
              </a:ext>
            </a:extLst>
          </p:cNvPr>
          <p:cNvSpPr txBox="1"/>
          <p:nvPr/>
        </p:nvSpPr>
        <p:spPr>
          <a:xfrm>
            <a:off x="8382000" y="3175000"/>
            <a:ext cx="3098800" cy="2413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3F3A33"/>
                </a:solidFill>
              </a:rPr>
              <a:t>The rule</a:t>
            </a:r>
          </a:p>
          <a:p>
            <a:pPr algn="ctr">
              <a:spcBef>
                <a:spcPts val="400"/>
              </a:spcBef>
            </a:pPr>
            <a:r>
              <a:rPr lang="en-US" sz="1400" i="1" dirty="0">
                <a:solidFill>
                  <a:srgbClr val="637052"/>
                </a:solidFill>
              </a:rPr>
              <a:t>If it runs locally but </a:t>
            </a:r>
            <a:r>
              <a:rPr lang="en-US" sz="1400" b="1" i="1" dirty="0">
                <a:solidFill>
                  <a:srgbClr val="BD582C"/>
                </a:solidFill>
              </a:rPr>
              <a:t>not</a:t>
            </a:r>
            <a:r>
              <a:rPr lang="en-US" sz="1400" i="1" dirty="0">
                <a:solidFill>
                  <a:srgbClr val="637052"/>
                </a:solidFill>
              </a:rPr>
              <a:t> on CI, it doesn't count. The CI is the truth.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3E2BC6E-D451-4422-AB71-F32FAB05DD73}"/>
              </a:ext>
            </a:extLst>
          </p:cNvPr>
          <p:cNvSpPr/>
          <p:nvPr/>
        </p:nvSpPr>
        <p:spPr>
          <a:xfrm>
            <a:off x="1016000" y="5842000"/>
            <a:ext cx="10160000" cy="457200"/>
          </a:xfrm>
          <a:prstGeom prst="roundRec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ctr" anchorCtr="0">
            <a:noAutofit/>
          </a:bodyPr>
          <a:lstStyle/>
          <a:p>
            <a:pPr algn="ctr"/>
            <a:r>
              <a:rPr lang="en-US" sz="1500" b="1" dirty="0">
                <a:solidFill>
                  <a:srgbClr val="3F3A33"/>
                </a:solidFill>
              </a:rPr>
              <a:t>Pay attention to the CI output. </a:t>
            </a:r>
            <a:r>
              <a:rPr lang="en-US" sz="1500" b="1" i="1" dirty="0">
                <a:solidFill>
                  <a:srgbClr val="BD582C"/>
                </a:solidFill>
              </a:rPr>
              <a:t>Red means fix it</a:t>
            </a:r>
            <a:r>
              <a:rPr lang="en-US" sz="1500" b="1" dirty="0">
                <a:solidFill>
                  <a:srgbClr val="3F3A33"/>
                </a:solidFill>
              </a:rPr>
              <a:t> — same as in industry.</a:t>
            </a:r>
          </a:p>
        </p:txBody>
      </p:sp>
      <p:pic>
        <p:nvPicPr>
          <p:cNvPr id="11" name="Graphic 11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30400" y="2362200"/>
            <a:ext cx="660400" cy="660400"/>
          </a:xfrm>
          <a:prstGeom prst="rect">
            <a:avLst/>
          </a:prstGeom>
        </p:spPr>
      </p:pic>
      <p:pic>
        <p:nvPicPr>
          <p:cNvPr id="12" name="Graphic 12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5800" y="2362200"/>
            <a:ext cx="660400" cy="660400"/>
          </a:xfrm>
          <a:prstGeom prst="rect">
            <a:avLst/>
          </a:prstGeom>
        </p:spPr>
      </p:pic>
      <p:pic>
        <p:nvPicPr>
          <p:cNvPr id="13" name="Graphic 13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01200" y="2362200"/>
            <a:ext cx="6604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87038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081D63E-B0B9-4988-AA81-62C708E71014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327387df-6ac3-4e99-97ad-58d773ac8c3d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210</TotalTime>
  <Words>367</Words>
  <Application>Microsoft Office PowerPoint</Application>
  <PresentationFormat>Widescreen</PresentationFormat>
  <Paragraphs>50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Consolas</vt:lpstr>
      <vt:lpstr>Retrospect</vt:lpstr>
      <vt:lpstr>DB Dev Environment</vt:lpstr>
      <vt:lpstr>Our tech stack</vt:lpstr>
      <vt:lpstr>How the pieces fit</vt:lpstr>
      <vt:lpstr>Setting it all up</vt:lpstr>
      <vt:lpstr>When it doesn't just work</vt:lpstr>
      <vt:lpstr>CI: continuous integration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 Dev Environment</dc:title>
  <dc:creator>Kal Rabb</dc:creator>
  <cp:lastModifiedBy>Christopher Wake</cp:lastModifiedBy>
  <cp:revision>11</cp:revision>
  <dcterms:created xsi:type="dcterms:W3CDTF">2022-06-07T19:01:26Z</dcterms:created>
  <dcterms:modified xsi:type="dcterms:W3CDTF">2026-08-02T18:28:37Z</dcterms:modified>
</cp:coreProperties>
</file>