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20"/>
  </p:notesMasterIdLst>
  <p:sldIdLst>
    <p:sldId id="274" r:id="rId2"/>
    <p:sldId id="284" r:id="rId3"/>
    <p:sldId id="288" r:id="rId4"/>
    <p:sldId id="291" r:id="rId5"/>
    <p:sldId id="298" r:id="rId6"/>
    <p:sldId id="305" r:id="rId7"/>
    <p:sldId id="286" r:id="rId8"/>
    <p:sldId id="306" r:id="rId9"/>
    <p:sldId id="310" r:id="rId10"/>
    <p:sldId id="316" r:id="rId11"/>
    <p:sldId id="318" r:id="rId12"/>
    <p:sldId id="320" r:id="rId13"/>
    <p:sldId id="322" r:id="rId14"/>
    <p:sldId id="324" r:id="rId15"/>
    <p:sldId id="327" r:id="rId16"/>
    <p:sldId id="329" r:id="rId17"/>
    <p:sldId id="332" r:id="rId18"/>
    <p:sldId id="338" r:id="rId19"/>
  </p:sldIdLst>
  <p:sldSz cx="9144000" cy="5143500" type="screen16x9"/>
  <p:notesSz cx="6858000" cy="9144000"/>
  <p:embeddedFontLst>
    <p:embeddedFont>
      <p:font typeface="Consolas" panose="020B0609020204030204" pitchFamily="49" charset="0"/>
      <p:regular r:id="rId21"/>
      <p:bold r:id="rId22"/>
      <p:italic r:id="rId23"/>
      <p:boldItalic r:id="rId24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6F4CF8-842C-4723-959C-FE99FA9A438B}" v="1" dt="2023-05-30T19:45:23.157"/>
  </p1510:revLst>
</p1510:revInfo>
</file>

<file path=ppt/tableStyles.xml><?xml version="1.0" encoding="utf-8"?>
<a:tblStyleLst xmlns:a="http://schemas.openxmlformats.org/drawingml/2006/main" def="{ED0D17FA-3231-45BC-9EFB-BF00DEA408D2}">
  <a:tblStyle styleId="{ED0D17FA-3231-45BC-9EFB-BF00DEA408D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442" autoAdjust="0"/>
  </p:normalViewPr>
  <p:slideViewPr>
    <p:cSldViewPr snapToGrid="0">
      <p:cViewPr varScale="1">
        <p:scale>
          <a:sx n="89" d="100"/>
          <a:sy n="89" d="100"/>
        </p:scale>
        <p:origin x="1214" y="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b-engines.com/en/ranking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6db99da23f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22" name="Google Shape;122;g6db99da23f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6db99da23f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30" name="Google Shape;130;g6db99da23f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6db99da23f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37" name="Google Shape;137;g6db99da23f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Pick up here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6dff0a229a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44" name="Google Shape;144;g6dff0a229a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6dff0a229a_1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51" name="Google Shape;151;g6dff0a229a_1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6db99da23f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58" name="Google Shape;158;g6db99da23f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6db473d4d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58" name="Google Shape;58;g6db473d4d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6db473d4de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64" name="Google Shape;64;g6db473d4de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6db473d4de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70" name="Google Shape;70;g6db473d4de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CSV: It’s the wrong question.  CSV is not a system, it’s a file schema.  It’s implements by different file systems.  File Systems may/ may not be ACID compliant</a:t>
            </a: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6db473d4de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76" name="Google Shape;76;g6db473d4de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 dirty="0">
                <a:solidFill>
                  <a:schemeClr val="hlink"/>
                </a:solidFill>
                <a:hlinkClick r:id="rId3"/>
              </a:rPr>
              <a:t>https://db-engines.com/en/ranking</a:t>
            </a: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6db473d4de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82" name="Google Shape;82;g6db473d4de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6db473d4de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88" name="Google Shape;88;g6db473d4de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6db473d4de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08" name="Google Shape;108;g6db473d4de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6db99da23f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15" name="Google Shape;115;g6db99da23f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569214"/>
            <a:ext cx="7543800" cy="267462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3341715"/>
            <a:ext cx="7543800" cy="85725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325755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023466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69612946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11084"/>
            <a:ext cx="1971675" cy="43180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11083"/>
            <a:ext cx="5800725" cy="4318067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14428662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722349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21762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66434701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69214"/>
            <a:ext cx="7543800" cy="267462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3339846"/>
            <a:ext cx="7543800" cy="85725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325755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286337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59" y="1384301"/>
            <a:ext cx="3703320" cy="3017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384301"/>
            <a:ext cx="3703320" cy="3017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8/26/2026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97321273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384539"/>
            <a:ext cx="370332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1936751"/>
            <a:ext cx="3703320" cy="2533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384539"/>
            <a:ext cx="370332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1936751"/>
            <a:ext cx="3703320" cy="2533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8/26/2026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0597841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8/26/2026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45423190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8/26/2026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718506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030053" y="0"/>
            <a:ext cx="4800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45769"/>
            <a:ext cx="2400300" cy="17145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548640"/>
            <a:ext cx="4869180" cy="39433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194560"/>
            <a:ext cx="2400300" cy="2534343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4844839"/>
            <a:ext cx="1963883" cy="273844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8/26/2026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4844839"/>
            <a:ext cx="3486150" cy="273844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495834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14750"/>
            <a:ext cx="9141619" cy="1428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2" y="368630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3806190"/>
            <a:ext cx="7584948" cy="617220"/>
          </a:xfrm>
        </p:spPr>
        <p:txBody>
          <a:bodyPr lIns="91440" tIns="0" rIns="9144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3686307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4430267"/>
            <a:ext cx="7584948" cy="44577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8/26/2026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7572492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4800600"/>
            <a:ext cx="91440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4750737"/>
            <a:ext cx="9144001" cy="494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384301"/>
            <a:ext cx="7543800" cy="301752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4844839"/>
            <a:ext cx="185420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8/26/2026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4844839"/>
            <a:ext cx="361710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4844839"/>
            <a:ext cx="98401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rgbClr val="FFFFFF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303384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2354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sldNum="0" hdr="0" ftr="0" dt="0"/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3600" kern="1200" spc="-38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8803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2519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6235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9951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sv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3F3A33"/>
                </a:solidFill>
              </a:rPr>
              <a:t>Intro to </a:t>
            </a:r>
            <a:r>
              <a:rPr lang="en-US" b="1" i="1" dirty="0">
                <a:solidFill>
                  <a:srgbClr val="BD582C"/>
                </a:solidFill>
              </a:rPr>
              <a:t>Relational Databases</a:t>
            </a:r>
            <a:endParaRPr lang="en-US"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SWEN-344 Web Engineering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683308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1"/>
          <p:cNvSpPr txBox="1">
            <a:spLocks noGrp="1"/>
          </p:cNvSpPr>
          <p:nvPr>
            <p:ph type="title"/>
          </p:nvPr>
        </p:nvSpPr>
        <p:spPr>
          <a:xfrm>
            <a:off x="895350" y="444500"/>
            <a:ext cx="747522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>
              <a:buNone/>
            </a:pPr>
            <a:r>
              <a:rPr lang="en-US" sz="3600" b="1" dirty="0">
                <a:solidFill>
                  <a:srgbClr val="3F3A33"/>
                </a:solidFill>
              </a:rPr>
              <a:t>Column </a:t>
            </a:r>
            <a:r>
              <a:rPr lang="en-US" sz="3600" b="1" i="1" dirty="0">
                <a:solidFill>
                  <a:srgbClr val="BD582C"/>
                </a:solidFill>
              </a:rPr>
              <a:t>types</a:t>
            </a:r>
          </a:p>
        </p:txBody>
      </p:sp>
      <p:sp>
        <p:nvSpPr>
          <p:cNvPr id="2" name="card-basics">
            <a:extLst>
              <a:ext uri="{FF2B5EF4-FFF2-40B4-BE49-F238E27FC236}">
                <a16:creationId xmlns:a16="http://schemas.microsoft.com/office/drawing/2014/main" id="{102398D6-FB69-45C0-B881-209CBB4DBA44}"/>
              </a:ext>
            </a:extLst>
          </p:cNvPr>
          <p:cNvSpPr/>
          <p:nvPr/>
        </p:nvSpPr>
        <p:spPr>
          <a:xfrm>
            <a:off x="895350" y="1371600"/>
            <a:ext cx="3585210" cy="23368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3" name="card-fancy">
            <a:extLst>
              <a:ext uri="{FF2B5EF4-FFF2-40B4-BE49-F238E27FC236}">
                <a16:creationId xmlns:a16="http://schemas.microsoft.com/office/drawing/2014/main" id="{6CED1221-3D9A-468E-A40D-7E249AF21BEA}"/>
              </a:ext>
            </a:extLst>
          </p:cNvPr>
          <p:cNvSpPr/>
          <p:nvPr/>
        </p:nvSpPr>
        <p:spPr>
          <a:xfrm>
            <a:off x="4785360" y="1371600"/>
            <a:ext cx="3585210" cy="23368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5" name="head-basics">
            <a:extLst>
              <a:ext uri="{FF2B5EF4-FFF2-40B4-BE49-F238E27FC236}">
                <a16:creationId xmlns:a16="http://schemas.microsoft.com/office/drawing/2014/main" id="{DB2F96A0-12CD-44DB-BE7E-B924098205CD}"/>
              </a:ext>
            </a:extLst>
          </p:cNvPr>
          <p:cNvSpPr txBox="1"/>
          <p:nvPr/>
        </p:nvSpPr>
        <p:spPr>
          <a:xfrm>
            <a:off x="1606550" y="1549400"/>
            <a:ext cx="2696210" cy="3556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algn="l">
              <a:spcBef>
                <a:spcPts val="0"/>
              </a:spcBef>
              <a:buNone/>
            </a:pPr>
            <a:r>
              <a:rPr lang="en-US" sz="1800" b="1" dirty="0">
                <a:solidFill>
                  <a:srgbClr val="3F3A33"/>
                </a:solidFill>
              </a:rPr>
              <a:t>The basics</a:t>
            </a:r>
          </a:p>
        </p:txBody>
      </p:sp>
      <p:sp>
        <p:nvSpPr>
          <p:cNvPr id="6" name="list-basics">
            <a:extLst>
              <a:ext uri="{FF2B5EF4-FFF2-40B4-BE49-F238E27FC236}">
                <a16:creationId xmlns:a16="http://schemas.microsoft.com/office/drawing/2014/main" id="{159413A6-E82F-4BD4-96D6-62643242383D}"/>
              </a:ext>
            </a:extLst>
          </p:cNvPr>
          <p:cNvSpPr txBox="1"/>
          <p:nvPr/>
        </p:nvSpPr>
        <p:spPr>
          <a:xfrm>
            <a:off x="1098550" y="2032000"/>
            <a:ext cx="3178810" cy="1592228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marL="0" indent="0" algn="l">
              <a:spcBef>
                <a:spcPts val="200"/>
              </a:spcBef>
              <a:buNone/>
            </a:pPr>
            <a:r>
              <a:rPr lang="en-US" sz="1400" dirty="0">
                <a:solidFill>
                  <a:srgbClr val="3F3A33"/>
                </a:solidFill>
                <a:latin typeface="Consolas"/>
              </a:rPr>
              <a:t>BOOLEAN</a:t>
            </a:r>
          </a:p>
          <a:p>
            <a:pPr marL="0" indent="0" algn="l">
              <a:spcBef>
                <a:spcPts val="200"/>
              </a:spcBef>
              <a:buNone/>
            </a:pPr>
            <a:r>
              <a:rPr lang="en-US" sz="1400" dirty="0">
                <a:solidFill>
                  <a:srgbClr val="3F3A33"/>
                </a:solidFill>
                <a:latin typeface="Consolas"/>
              </a:rPr>
              <a:t>VARCHAR(n)</a:t>
            </a:r>
            <a:r>
              <a:rPr lang="en-US" sz="1400" i="1" dirty="0">
                <a:solidFill>
                  <a:srgbClr val="637052"/>
                </a:solidFill>
              </a:rPr>
              <a:t>  — strings, always</a:t>
            </a:r>
          </a:p>
          <a:p>
            <a:pPr marL="0" indent="0" algn="l">
              <a:spcBef>
                <a:spcPts val="200"/>
              </a:spcBef>
              <a:buNone/>
            </a:pPr>
            <a:r>
              <a:rPr lang="en-US" sz="1400" dirty="0">
                <a:solidFill>
                  <a:srgbClr val="3F3A33"/>
                </a:solidFill>
                <a:latin typeface="Consolas"/>
              </a:rPr>
              <a:t>INTEGER, NUMERIC</a:t>
            </a:r>
          </a:p>
          <a:p>
            <a:pPr marL="0" indent="0" algn="l">
              <a:spcBef>
                <a:spcPts val="200"/>
              </a:spcBef>
              <a:buNone/>
            </a:pPr>
            <a:r>
              <a:rPr lang="en-US" sz="1400" dirty="0">
                <a:solidFill>
                  <a:srgbClr val="3F3A33"/>
                </a:solidFill>
                <a:latin typeface="Consolas"/>
              </a:rPr>
              <a:t>SERIAL</a:t>
            </a:r>
            <a:r>
              <a:rPr lang="en-US" sz="1400" i="1" dirty="0">
                <a:solidFill>
                  <a:srgbClr val="637052"/>
                </a:solidFill>
              </a:rPr>
              <a:t>  — used for PKs</a:t>
            </a:r>
          </a:p>
          <a:p>
            <a:pPr marL="0" indent="0" algn="l">
              <a:spcBef>
                <a:spcPts val="200"/>
              </a:spcBef>
              <a:buNone/>
            </a:pPr>
            <a:r>
              <a:rPr lang="en-US" sz="1400" dirty="0">
                <a:solidFill>
                  <a:srgbClr val="3F3A33"/>
                </a:solidFill>
                <a:latin typeface="Consolas"/>
              </a:rPr>
              <a:t>TIMESTAMP</a:t>
            </a:r>
          </a:p>
          <a:p>
            <a:pPr marL="0" indent="0" algn="l">
              <a:spcBef>
                <a:spcPts val="200"/>
              </a:spcBef>
              <a:buNone/>
            </a:pPr>
            <a:r>
              <a:rPr lang="en-US" sz="1400" dirty="0">
                <a:solidFill>
                  <a:srgbClr val="3F3A33"/>
                </a:solidFill>
                <a:latin typeface="Consolas"/>
              </a:rPr>
              <a:t>UUID</a:t>
            </a:r>
          </a:p>
        </p:txBody>
      </p:sp>
      <p:sp>
        <p:nvSpPr>
          <p:cNvPr id="7" name="head-fancy">
            <a:extLst>
              <a:ext uri="{FF2B5EF4-FFF2-40B4-BE49-F238E27FC236}">
                <a16:creationId xmlns:a16="http://schemas.microsoft.com/office/drawing/2014/main" id="{22F65C43-D4A8-48F9-B5AA-7DF55A1EC541}"/>
              </a:ext>
            </a:extLst>
          </p:cNvPr>
          <p:cNvSpPr txBox="1"/>
          <p:nvPr/>
        </p:nvSpPr>
        <p:spPr>
          <a:xfrm>
            <a:off x="5496560" y="1549400"/>
            <a:ext cx="2696210" cy="3556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algn="l">
              <a:spcBef>
                <a:spcPts val="0"/>
              </a:spcBef>
              <a:buNone/>
            </a:pPr>
            <a:r>
              <a:rPr lang="en-US" sz="1800" b="1" dirty="0">
                <a:solidFill>
                  <a:srgbClr val="3F3A33"/>
                </a:solidFill>
              </a:rPr>
              <a:t>Fancy stuff</a:t>
            </a:r>
          </a:p>
        </p:txBody>
      </p:sp>
      <p:sp>
        <p:nvSpPr>
          <p:cNvPr id="8" name="list-fancy">
            <a:extLst>
              <a:ext uri="{FF2B5EF4-FFF2-40B4-BE49-F238E27FC236}">
                <a16:creationId xmlns:a16="http://schemas.microsoft.com/office/drawing/2014/main" id="{1E9C05F3-4CF5-4818-873D-B7A5EEB807EC}"/>
              </a:ext>
            </a:extLst>
          </p:cNvPr>
          <p:cNvSpPr txBox="1"/>
          <p:nvPr/>
        </p:nvSpPr>
        <p:spPr>
          <a:xfrm>
            <a:off x="4988560" y="2032000"/>
            <a:ext cx="3178810" cy="1592228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marL="0" indent="0" algn="l">
              <a:spcBef>
                <a:spcPts val="200"/>
              </a:spcBef>
              <a:buNone/>
            </a:pPr>
            <a:r>
              <a:rPr lang="en-US" sz="1400" dirty="0">
                <a:solidFill>
                  <a:srgbClr val="3F3A33"/>
                </a:solidFill>
                <a:latin typeface="Consolas"/>
              </a:rPr>
              <a:t>JSON, JSONB, XML</a:t>
            </a:r>
          </a:p>
          <a:p>
            <a:pPr marL="0" indent="0" algn="l">
              <a:spcBef>
                <a:spcPts val="200"/>
              </a:spcBef>
              <a:buNone/>
            </a:pPr>
            <a:r>
              <a:rPr lang="en-US" sz="1400" dirty="0">
                <a:solidFill>
                  <a:srgbClr val="3F3A33"/>
                </a:solidFill>
                <a:latin typeface="Consolas"/>
              </a:rPr>
              <a:t>MONEY, REAL</a:t>
            </a:r>
          </a:p>
          <a:p>
            <a:pPr marL="0" indent="0" algn="l">
              <a:spcBef>
                <a:spcPts val="200"/>
              </a:spcBef>
              <a:buNone/>
            </a:pPr>
            <a:r>
              <a:rPr lang="en-US" sz="1400" dirty="0">
                <a:solidFill>
                  <a:srgbClr val="3F3A33"/>
                </a:solidFill>
                <a:latin typeface="Consolas"/>
              </a:rPr>
              <a:t>INTERVAL, TIME</a:t>
            </a:r>
            <a:r>
              <a:rPr lang="en-US" sz="1400" i="1" dirty="0">
                <a:solidFill>
                  <a:srgbClr val="637052"/>
                </a:solidFill>
              </a:rPr>
              <a:t>  (with time zones)</a:t>
            </a:r>
          </a:p>
          <a:p>
            <a:pPr marL="0" indent="0" algn="l">
              <a:spcBef>
                <a:spcPts val="200"/>
              </a:spcBef>
              <a:buNone/>
            </a:pPr>
            <a:r>
              <a:rPr lang="en-US" sz="1400" dirty="0">
                <a:solidFill>
                  <a:srgbClr val="3F3A33"/>
                </a:solidFill>
                <a:latin typeface="Consolas"/>
              </a:rPr>
              <a:t>CIRCLE, PATH, BOX, POLYGON</a:t>
            </a:r>
          </a:p>
          <a:p>
            <a:pPr marL="0" indent="0" algn="l">
              <a:spcBef>
                <a:spcPts val="200"/>
              </a:spcBef>
              <a:buNone/>
            </a:pPr>
            <a:r>
              <a:rPr lang="en-US" sz="1400" dirty="0">
                <a:solidFill>
                  <a:srgbClr val="3F3A33"/>
                </a:solidFill>
                <a:latin typeface="Consolas"/>
              </a:rPr>
              <a:t>GIS coordinates, TSVECTOR</a:t>
            </a:r>
          </a:p>
          <a:p>
            <a:pPr marL="0" indent="0" algn="l">
              <a:spcBef>
                <a:spcPts val="200"/>
              </a:spcBef>
              <a:buNone/>
            </a:pPr>
            <a:r>
              <a:rPr lang="en-US" sz="1400" dirty="0">
                <a:solidFill>
                  <a:srgbClr val="3F3A33"/>
                </a:solidFill>
                <a:latin typeface="Consolas"/>
              </a:rPr>
              <a:t>MACADDR, …and more</a:t>
            </a:r>
          </a:p>
        </p:txBody>
      </p:sp>
      <p:pic>
        <p:nvPicPr>
          <p:cNvPr id="118" name="Graphic 118" descr="Checklist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2200" y="1498600"/>
            <a:ext cx="406400" cy="406400"/>
          </a:xfrm>
          <a:prstGeom prst="rect">
            <a:avLst/>
          </a:prstGeom>
        </p:spPr>
      </p:pic>
      <p:pic>
        <p:nvPicPr>
          <p:cNvPr id="119" name="Graphic 119" descr="Sparkler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78400" y="1498600"/>
            <a:ext cx="406400" cy="406400"/>
          </a:xfrm>
          <a:prstGeom prst="rect">
            <a:avLst/>
          </a:prstGeom>
        </p:spPr>
      </p:pic>
      <p:sp>
        <p:nvSpPr>
          <p:cNvPr id="10" name="callout-basics">
            <a:extLst>
              <a:ext uri="{FF2B5EF4-FFF2-40B4-BE49-F238E27FC236}">
                <a16:creationId xmlns:a16="http://schemas.microsoft.com/office/drawing/2014/main" id="{3B31FC4B-99A0-41EB-A956-3F1782BD9387}"/>
              </a:ext>
            </a:extLst>
          </p:cNvPr>
          <p:cNvSpPr/>
          <p:nvPr/>
        </p:nvSpPr>
        <p:spPr>
          <a:xfrm>
            <a:off x="895350" y="3860800"/>
            <a:ext cx="3585210" cy="558800"/>
          </a:xfrm>
          <a:prstGeom prst="roundRect">
            <a:avLst/>
          </a:prstGeom>
          <a:solidFill>
            <a:srgbClr val="FBEDE4"/>
          </a:solidFill>
          <a:ln w="15875" cap="flat" cmpd="sng" algn="ctr">
            <a:solidFill>
              <a:srgbClr val="BD582C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11" name="callout-fancy">
            <a:extLst>
              <a:ext uri="{FF2B5EF4-FFF2-40B4-BE49-F238E27FC236}">
                <a16:creationId xmlns:a16="http://schemas.microsoft.com/office/drawing/2014/main" id="{407A3C52-7F13-49D6-9BAD-5C2C71BB1FEC}"/>
              </a:ext>
            </a:extLst>
          </p:cNvPr>
          <p:cNvSpPr/>
          <p:nvPr/>
        </p:nvSpPr>
        <p:spPr>
          <a:xfrm>
            <a:off x="4785360" y="3860800"/>
            <a:ext cx="3585210" cy="558800"/>
          </a:xfrm>
          <a:prstGeom prst="roundRect">
            <a:avLst/>
          </a:prstGeom>
          <a:solidFill>
            <a:srgbClr val="FBEDE4"/>
          </a:solidFill>
          <a:ln w="15875" cap="flat" cmpd="sng" algn="ctr">
            <a:solidFill>
              <a:srgbClr val="BD582C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12" name="callout-basics-text">
            <a:extLst>
              <a:ext uri="{FF2B5EF4-FFF2-40B4-BE49-F238E27FC236}">
                <a16:creationId xmlns:a16="http://schemas.microsoft.com/office/drawing/2014/main" id="{C0685430-540C-4E00-99D5-B0DCFEE5FC78}"/>
              </a:ext>
            </a:extLst>
          </p:cNvPr>
          <p:cNvSpPr txBox="1"/>
          <p:nvPr/>
        </p:nvSpPr>
        <p:spPr>
          <a:xfrm>
            <a:off x="895350" y="3886200"/>
            <a:ext cx="3585210" cy="5080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-US" sz="1300" dirty="0">
                <a:solidFill>
                  <a:srgbClr val="3F3A33"/>
                </a:solidFill>
              </a:rPr>
              <a:t>Stick with </a:t>
            </a:r>
            <a:r>
              <a:rPr lang="en-US" sz="1300" b="1" dirty="0">
                <a:solidFill>
                  <a:srgbClr val="BD582C"/>
                </a:solidFill>
              </a:rPr>
              <a:t>VARCHAR</a:t>
            </a:r>
            <a:r>
              <a:rPr lang="en-US" sz="1300" dirty="0">
                <a:solidFill>
                  <a:srgbClr val="3F3A33"/>
                </a:solidFill>
              </a:rPr>
              <a:t>. Skip CHAR / CHARACTER (pads) and TEXT (unbounded).</a:t>
            </a:r>
          </a:p>
        </p:txBody>
      </p:sp>
      <p:sp>
        <p:nvSpPr>
          <p:cNvPr id="13" name="callout-fancy-text">
            <a:extLst>
              <a:ext uri="{FF2B5EF4-FFF2-40B4-BE49-F238E27FC236}">
                <a16:creationId xmlns:a16="http://schemas.microsoft.com/office/drawing/2014/main" id="{2BA44F33-EFFF-4722-BDB6-5966BA427548}"/>
              </a:ext>
            </a:extLst>
          </p:cNvPr>
          <p:cNvSpPr txBox="1"/>
          <p:nvPr/>
        </p:nvSpPr>
        <p:spPr>
          <a:xfrm>
            <a:off x="4785360" y="3886200"/>
            <a:ext cx="3585210" cy="5080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-US" sz="1300" dirty="0">
                <a:solidFill>
                  <a:srgbClr val="3F3A33"/>
                </a:solidFill>
              </a:rPr>
              <a:t>We'll touch </a:t>
            </a:r>
            <a:r>
              <a:rPr lang="en-US" sz="1300" b="1" dirty="0">
                <a:solidFill>
                  <a:srgbClr val="BD582C"/>
                </a:solidFill>
              </a:rPr>
              <a:t>JSON/JSONB</a:t>
            </a:r>
            <a:r>
              <a:rPr lang="en-US" sz="1300" dirty="0">
                <a:solidFill>
                  <a:srgbClr val="3F3A33"/>
                </a:solidFill>
              </a:rPr>
              <a:t>. The rest are yours to explore.</a:t>
            </a:r>
          </a:p>
        </p:txBody>
      </p:sp>
    </p:spTree>
    <p:extLst>
      <p:ext uri="{BB962C8B-B14F-4D97-AF65-F5344CB8AC3E}">
        <p14:creationId xmlns:p14="http://schemas.microsoft.com/office/powerpoint/2010/main" val="1534096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/>
      <p:bldP spid="6" grpId="0"/>
      <p:bldP spid="7" grpId="0"/>
      <p:bldP spid="8" grpId="0"/>
      <p:bldP spid="10" grpId="0" animBg="1"/>
      <p:bldP spid="11" grpId="0" animBg="1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C9509-5DB8-4B74-B0BE-9FB0A3233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444500"/>
            <a:ext cx="7475220" cy="762000"/>
          </a:xfrm>
        </p:spPr>
        <p:txBody>
          <a:bodyPr/>
          <a:lstStyle/>
          <a:p>
            <a:pPr algn="l">
              <a:buNone/>
            </a:pPr>
            <a:r>
              <a:rPr lang="en-US" sz="3600" b="1" dirty="0">
                <a:solidFill>
                  <a:srgbClr val="3F3A33"/>
                </a:solidFill>
              </a:rPr>
              <a:t>Useful commands in </a:t>
            </a:r>
            <a:r>
              <a:rPr lang="en-US" sz="3600" b="1" i="1" dirty="0">
                <a:solidFill>
                  <a:srgbClr val="BD582C"/>
                </a:solidFill>
                <a:latin typeface="Consolas"/>
              </a:rPr>
              <a:t>psql</a:t>
            </a:r>
          </a:p>
        </p:txBody>
      </p:sp>
      <p:sp>
        <p:nvSpPr>
          <p:cNvPr id="3" name="card-tl">
            <a:extLst>
              <a:ext uri="{FF2B5EF4-FFF2-40B4-BE49-F238E27FC236}">
                <a16:creationId xmlns:a16="http://schemas.microsoft.com/office/drawing/2014/main" id="{CC613E34-4791-4BE7-BFEF-460D520FBA6A}"/>
              </a:ext>
            </a:extLst>
          </p:cNvPr>
          <p:cNvSpPr/>
          <p:nvPr/>
        </p:nvSpPr>
        <p:spPr>
          <a:xfrm>
            <a:off x="895350" y="1371600"/>
            <a:ext cx="3585210" cy="12192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4" name="card-tr">
            <a:extLst>
              <a:ext uri="{FF2B5EF4-FFF2-40B4-BE49-F238E27FC236}">
                <a16:creationId xmlns:a16="http://schemas.microsoft.com/office/drawing/2014/main" id="{D7BB3806-8247-4E8D-AD47-965C30D74255}"/>
              </a:ext>
            </a:extLst>
          </p:cNvPr>
          <p:cNvSpPr/>
          <p:nvPr/>
        </p:nvSpPr>
        <p:spPr>
          <a:xfrm>
            <a:off x="4785360" y="1371600"/>
            <a:ext cx="3585210" cy="12192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5" name="card-bl">
            <a:extLst>
              <a:ext uri="{FF2B5EF4-FFF2-40B4-BE49-F238E27FC236}">
                <a16:creationId xmlns:a16="http://schemas.microsoft.com/office/drawing/2014/main" id="{87986129-2521-4F95-8EB0-A5BD35B6E716}"/>
              </a:ext>
            </a:extLst>
          </p:cNvPr>
          <p:cNvSpPr/>
          <p:nvPr/>
        </p:nvSpPr>
        <p:spPr>
          <a:xfrm>
            <a:off x="895350" y="2692400"/>
            <a:ext cx="3585210" cy="12192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6" name="card-br">
            <a:extLst>
              <a:ext uri="{FF2B5EF4-FFF2-40B4-BE49-F238E27FC236}">
                <a16:creationId xmlns:a16="http://schemas.microsoft.com/office/drawing/2014/main" id="{47E38307-982E-4276-A56C-5763E73A8E88}"/>
              </a:ext>
            </a:extLst>
          </p:cNvPr>
          <p:cNvSpPr/>
          <p:nvPr/>
        </p:nvSpPr>
        <p:spPr>
          <a:xfrm>
            <a:off x="4785360" y="2692400"/>
            <a:ext cx="3585210" cy="12192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7" name="label-tl">
            <a:extLst>
              <a:ext uri="{FF2B5EF4-FFF2-40B4-BE49-F238E27FC236}">
                <a16:creationId xmlns:a16="http://schemas.microsoft.com/office/drawing/2014/main" id="{5C2B3999-AE75-48AF-930D-65EFE61CEB30}"/>
              </a:ext>
            </a:extLst>
          </p:cNvPr>
          <p:cNvSpPr txBox="1"/>
          <p:nvPr/>
        </p:nvSpPr>
        <p:spPr>
          <a:xfrm>
            <a:off x="1098550" y="1473200"/>
            <a:ext cx="3178810" cy="10160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>
              <a:spcBef>
                <a:spcPts val="0"/>
              </a:spcBef>
              <a:buNone/>
            </a:pPr>
            <a:r>
              <a:rPr lang="en-US" sz="1700" b="1" dirty="0">
                <a:solidFill>
                  <a:srgbClr val="3F3A33"/>
                </a:solidFill>
                <a:latin typeface="Consolas"/>
              </a:rPr>
              <a:t>psql -U &lt;username&gt;</a:t>
            </a:r>
          </a:p>
          <a:p>
            <a:pPr algn="l">
              <a:spcBef>
                <a:spcPts val="400"/>
              </a:spcBef>
              <a:buNone/>
            </a:pPr>
            <a:r>
              <a:rPr lang="en-US" sz="1400" i="1" dirty="0">
                <a:solidFill>
                  <a:srgbClr val="637052"/>
                </a:solidFill>
              </a:rPr>
              <a:t>Log in as that user</a:t>
            </a:r>
          </a:p>
        </p:txBody>
      </p:sp>
      <p:sp>
        <p:nvSpPr>
          <p:cNvPr id="8" name="label-tr">
            <a:extLst>
              <a:ext uri="{FF2B5EF4-FFF2-40B4-BE49-F238E27FC236}">
                <a16:creationId xmlns:a16="http://schemas.microsoft.com/office/drawing/2014/main" id="{38E65DBD-D65E-4252-99BF-FDEF7CB6EEB0}"/>
              </a:ext>
            </a:extLst>
          </p:cNvPr>
          <p:cNvSpPr txBox="1"/>
          <p:nvPr/>
        </p:nvSpPr>
        <p:spPr>
          <a:xfrm>
            <a:off x="4988560" y="1473200"/>
            <a:ext cx="3178810" cy="10160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>
              <a:spcBef>
                <a:spcPts val="0"/>
              </a:spcBef>
              <a:buNone/>
            </a:pPr>
            <a:r>
              <a:rPr lang="en-US" sz="1700" b="1" dirty="0">
                <a:solidFill>
                  <a:srgbClr val="3F3A33"/>
                </a:solidFill>
                <a:latin typeface="Consolas"/>
              </a:rPr>
              <a:t>\l</a:t>
            </a:r>
          </a:p>
          <a:p>
            <a:pPr algn="l">
              <a:spcBef>
                <a:spcPts val="400"/>
              </a:spcBef>
              <a:buNone/>
            </a:pPr>
            <a:r>
              <a:rPr lang="en-US" sz="1400" i="1" dirty="0">
                <a:solidFill>
                  <a:srgbClr val="637052"/>
                </a:solidFill>
              </a:rPr>
              <a:t>List every database</a:t>
            </a:r>
          </a:p>
        </p:txBody>
      </p:sp>
      <p:sp>
        <p:nvSpPr>
          <p:cNvPr id="9" name="label-bl">
            <a:extLst>
              <a:ext uri="{FF2B5EF4-FFF2-40B4-BE49-F238E27FC236}">
                <a16:creationId xmlns:a16="http://schemas.microsoft.com/office/drawing/2014/main" id="{4C91AC2A-641A-437C-9A6A-5172985465C5}"/>
              </a:ext>
            </a:extLst>
          </p:cNvPr>
          <p:cNvSpPr txBox="1"/>
          <p:nvPr/>
        </p:nvSpPr>
        <p:spPr>
          <a:xfrm>
            <a:off x="1098550" y="2794000"/>
            <a:ext cx="3178810" cy="10160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>
              <a:spcBef>
                <a:spcPts val="0"/>
              </a:spcBef>
              <a:buNone/>
            </a:pPr>
            <a:r>
              <a:rPr lang="en-US" sz="1700" b="1" dirty="0">
                <a:solidFill>
                  <a:srgbClr val="3F3A33"/>
                </a:solidFill>
                <a:latin typeface="Consolas"/>
              </a:rPr>
              <a:t>\dt</a:t>
            </a:r>
          </a:p>
          <a:p>
            <a:pPr algn="l">
              <a:spcBef>
                <a:spcPts val="400"/>
              </a:spcBef>
              <a:buNone/>
            </a:pPr>
            <a:r>
              <a:rPr lang="en-US" sz="1400" i="1" dirty="0">
                <a:solidFill>
                  <a:srgbClr val="637052"/>
                </a:solidFill>
              </a:rPr>
              <a:t>List the tables in your current DB</a:t>
            </a:r>
          </a:p>
        </p:txBody>
      </p:sp>
      <p:sp>
        <p:nvSpPr>
          <p:cNvPr id="10" name="label-br">
            <a:extLst>
              <a:ext uri="{FF2B5EF4-FFF2-40B4-BE49-F238E27FC236}">
                <a16:creationId xmlns:a16="http://schemas.microsoft.com/office/drawing/2014/main" id="{CE9087B3-492B-4F27-A8BE-9A3474C925D4}"/>
              </a:ext>
            </a:extLst>
          </p:cNvPr>
          <p:cNvSpPr txBox="1"/>
          <p:nvPr/>
        </p:nvSpPr>
        <p:spPr>
          <a:xfrm>
            <a:off x="4988560" y="2794000"/>
            <a:ext cx="3178810" cy="10160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l">
              <a:spcBef>
                <a:spcPts val="0"/>
              </a:spcBef>
              <a:buNone/>
            </a:pPr>
            <a:r>
              <a:rPr lang="en-US" sz="1700" b="1" dirty="0">
                <a:solidFill>
                  <a:srgbClr val="3F3A33"/>
                </a:solidFill>
                <a:latin typeface="Consolas"/>
              </a:rPr>
              <a:t>\i &lt;filename.sql&gt;</a:t>
            </a:r>
          </a:p>
          <a:p>
            <a:pPr algn="l">
              <a:spcBef>
                <a:spcPts val="400"/>
              </a:spcBef>
              <a:buNone/>
            </a:pPr>
            <a:r>
              <a:rPr lang="en-US" sz="1400" i="1" dirty="0">
                <a:solidFill>
                  <a:srgbClr val="637052"/>
                </a:solidFill>
              </a:rPr>
              <a:t>Run all the SQL in a file — like a script</a:t>
            </a:r>
          </a:p>
        </p:txBody>
      </p:sp>
      <p:sp>
        <p:nvSpPr>
          <p:cNvPr id="11" name="callout-band">
            <a:extLst>
              <a:ext uri="{FF2B5EF4-FFF2-40B4-BE49-F238E27FC236}">
                <a16:creationId xmlns:a16="http://schemas.microsoft.com/office/drawing/2014/main" id="{B7A96812-A93D-4361-886E-2AD38AB41DE9}"/>
              </a:ext>
            </a:extLst>
          </p:cNvPr>
          <p:cNvSpPr/>
          <p:nvPr/>
        </p:nvSpPr>
        <p:spPr>
          <a:xfrm>
            <a:off x="895350" y="4114800"/>
            <a:ext cx="7475220" cy="558800"/>
          </a:xfrm>
          <a:prstGeom prst="roundRect">
            <a:avLst/>
          </a:prstGeom>
          <a:solidFill>
            <a:srgbClr val="FBEDE4"/>
          </a:solidFill>
          <a:ln w="15875" cap="flat" cmpd="sng" algn="ctr">
            <a:solidFill>
              <a:srgbClr val="BD582C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12" name="callout-text">
            <a:extLst>
              <a:ext uri="{FF2B5EF4-FFF2-40B4-BE49-F238E27FC236}">
                <a16:creationId xmlns:a16="http://schemas.microsoft.com/office/drawing/2014/main" id="{F912F656-8769-4111-A3D3-1C32B05171C9}"/>
              </a:ext>
            </a:extLst>
          </p:cNvPr>
          <p:cNvSpPr txBox="1"/>
          <p:nvPr/>
        </p:nvSpPr>
        <p:spPr>
          <a:xfrm>
            <a:off x="1016000" y="4165600"/>
            <a:ext cx="7226300" cy="4572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-US" sz="1400" b="1" dirty="0">
                <a:solidFill>
                  <a:srgbClr val="BD582C"/>
                </a:solidFill>
              </a:rPr>
              <a:t>Pro tip: </a:t>
            </a:r>
            <a:r>
              <a:rPr lang="en-US" sz="1400" dirty="0">
                <a:solidFill>
                  <a:srgbClr val="3F3A33"/>
                </a:solidFill>
              </a:rPr>
              <a:t>type </a:t>
            </a:r>
            <a:r>
              <a:rPr lang="en-US" sz="1400" b="1" dirty="0">
                <a:solidFill>
                  <a:srgbClr val="3F3A33"/>
                </a:solidFill>
                <a:latin typeface="Consolas"/>
              </a:rPr>
              <a:t>\?</a:t>
            </a:r>
            <a:r>
              <a:rPr lang="en-US" sz="1400" dirty="0">
                <a:solidFill>
                  <a:srgbClr val="3F3A33"/>
                </a:solidFill>
              </a:rPr>
              <a:t> to see every backslash command — your built-in cheat sheet.</a:t>
            </a:r>
          </a:p>
        </p:txBody>
      </p:sp>
    </p:spTree>
    <p:extLst>
      <p:ext uri="{BB962C8B-B14F-4D97-AF65-F5344CB8AC3E}">
        <p14:creationId xmlns:p14="http://schemas.microsoft.com/office/powerpoint/2010/main" val="3342773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/>
      <p:bldP spid="8" grpId="0"/>
      <p:bldP spid="9" grpId="0"/>
      <p:bldP spid="10" grpId="0"/>
      <p:bldP spid="11" grpId="0" animBg="1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2"/>
          <p:cNvSpPr txBox="1">
            <a:spLocks noGrp="1"/>
          </p:cNvSpPr>
          <p:nvPr>
            <p:ph type="title"/>
          </p:nvPr>
        </p:nvSpPr>
        <p:spPr>
          <a:xfrm>
            <a:off x="895350" y="444500"/>
            <a:ext cx="7475220" cy="69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>
              <a:buNone/>
            </a:pPr>
            <a:r>
              <a:rPr lang="en-US" sz="3200" b="1" dirty="0">
                <a:solidFill>
                  <a:srgbClr val="3F3A33"/>
                </a:solidFill>
              </a:rPr>
              <a:t>Make tables: </a:t>
            </a:r>
            <a:r>
              <a:rPr lang="en-US" sz="3200" b="1" i="1" dirty="0">
                <a:solidFill>
                  <a:srgbClr val="BD582C"/>
                </a:solidFill>
                <a:latin typeface="Consolas"/>
              </a:rPr>
              <a:t>CREATE</a:t>
            </a:r>
            <a:r>
              <a:rPr lang="en-US" sz="3200" b="1" dirty="0">
                <a:solidFill>
                  <a:srgbClr val="3F3A33"/>
                </a:solidFill>
              </a:rPr>
              <a:t> and </a:t>
            </a:r>
            <a:r>
              <a:rPr lang="en-US" sz="3200" b="1" i="1" dirty="0">
                <a:solidFill>
                  <a:srgbClr val="BD582C"/>
                </a:solidFill>
                <a:latin typeface="Consolas"/>
              </a:rPr>
              <a:t>DROP</a:t>
            </a:r>
          </a:p>
        </p:txBody>
      </p:sp>
      <p:graphicFrame>
        <p:nvGraphicFramePr>
          <p:cNvPr id="126" name="Google Shape;126;p22"/>
          <p:cNvGraphicFramePr/>
          <p:nvPr>
            <p:extLst>
              <p:ext uri="{D42A27DB-BD31-4B8C-83A1-F6EECF244321}">
                <p14:modId xmlns:p14="http://schemas.microsoft.com/office/powerpoint/2010/main" val="1123054710"/>
              </p:ext>
            </p:extLst>
          </p:nvPr>
        </p:nvGraphicFramePr>
        <p:xfrm>
          <a:off x="895350" y="3372628"/>
          <a:ext cx="7475220" cy="1165770"/>
        </p:xfrm>
        <a:graphic>
          <a:graphicData uri="http://schemas.openxmlformats.org/drawingml/2006/table">
            <a:tbl>
              <a:tblPr>
                <a:noFill/>
                <a:tableStyleId>{ED0D17FA-3231-45BC-9EFB-BF00DEA408D2}</a:tableStyleId>
              </a:tblPr>
              <a:tblGrid>
                <a:gridCol w="6944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31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88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688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dirty="0">
                          <a:solidFill>
                            <a:schemeClr val="lt1"/>
                          </a:solidFill>
                        </a:rPr>
                        <a:t>id</a:t>
                      </a:r>
                      <a:endParaRPr b="1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</a:rPr>
                        <a:t>first_name</a:t>
                      </a:r>
                      <a:endParaRPr b="1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>
                          <a:solidFill>
                            <a:schemeClr val="lt1"/>
                          </a:solidFill>
                        </a:rPr>
                        <a:t>last_name</a:t>
                      </a:r>
                      <a:endParaRPr b="1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b="1" dirty="0">
                          <a:solidFill>
                            <a:schemeClr val="lt1"/>
                          </a:solidFill>
                        </a:rPr>
                        <a:t>ssn</a:t>
                      </a:r>
                      <a:endParaRPr b="1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card-conv">
            <a:extLst>
              <a:ext uri="{FF2B5EF4-FFF2-40B4-BE49-F238E27FC236}">
                <a16:creationId xmlns:a16="http://schemas.microsoft.com/office/drawing/2014/main" id="{CF344C57-DD5B-453B-BB84-C51AFBF73709}"/>
              </a:ext>
            </a:extLst>
          </p:cNvPr>
          <p:cNvSpPr/>
          <p:nvPr/>
        </p:nvSpPr>
        <p:spPr>
          <a:xfrm>
            <a:off x="895350" y="1416828"/>
            <a:ext cx="2921000" cy="18288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3" name="card-code">
            <a:extLst>
              <a:ext uri="{FF2B5EF4-FFF2-40B4-BE49-F238E27FC236}">
                <a16:creationId xmlns:a16="http://schemas.microsoft.com/office/drawing/2014/main" id="{F5777714-0C8B-476A-B2FC-F40DF8F9A05E}"/>
              </a:ext>
            </a:extLst>
          </p:cNvPr>
          <p:cNvSpPr/>
          <p:nvPr/>
        </p:nvSpPr>
        <p:spPr>
          <a:xfrm>
            <a:off x="4019550" y="1416828"/>
            <a:ext cx="4351020" cy="18288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4" name="conv-text">
            <a:extLst>
              <a:ext uri="{FF2B5EF4-FFF2-40B4-BE49-F238E27FC236}">
                <a16:creationId xmlns:a16="http://schemas.microsoft.com/office/drawing/2014/main" id="{EEA90114-3E74-4953-B20C-225F47FA39DF}"/>
              </a:ext>
            </a:extLst>
          </p:cNvPr>
          <p:cNvSpPr txBox="1"/>
          <p:nvPr/>
        </p:nvSpPr>
        <p:spPr>
          <a:xfrm>
            <a:off x="1047750" y="1543828"/>
            <a:ext cx="2616200" cy="15748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marL="0" indent="0" algn="l">
              <a:spcBef>
                <a:spcPts val="0"/>
              </a:spcBef>
              <a:buNone/>
            </a:pPr>
            <a:r>
              <a:rPr lang="en-US" sz="1500" b="1" dirty="0">
                <a:solidFill>
                  <a:srgbClr val="3F3A33"/>
                </a:solidFill>
              </a:rPr>
              <a:t>Conventions</a:t>
            </a:r>
          </a:p>
          <a:p>
            <a:pPr marL="171450" indent="-171450" algn="l">
              <a:spcBef>
                <a:spcPts val="500"/>
              </a:spcBef>
              <a:buClr>
                <a:srgbClr val="BD582C"/>
              </a:buClr>
              <a:buFont typeface="Arial"/>
              <a:buChar char="•"/>
            </a:pPr>
            <a:r>
              <a:rPr lang="en-US" sz="1300" dirty="0">
                <a:solidFill>
                  <a:srgbClr val="3F3A33"/>
                </a:solidFill>
              </a:rPr>
              <a:t>Column names: </a:t>
            </a:r>
            <a:r>
              <a:rPr lang="en-US" sz="1300" b="1" dirty="0">
                <a:solidFill>
                  <a:srgbClr val="3F3A33"/>
                </a:solidFill>
                <a:latin typeface="Consolas"/>
              </a:rPr>
              <a:t>snake_case</a:t>
            </a:r>
          </a:p>
          <a:p>
            <a:pPr marL="171450" indent="-171450" algn="l">
              <a:spcBef>
                <a:spcPts val="300"/>
              </a:spcBef>
              <a:buClr>
                <a:srgbClr val="BD582C"/>
              </a:buClr>
              <a:buFont typeface="Arial"/>
              <a:buChar char="•"/>
            </a:pPr>
            <a:r>
              <a:rPr lang="en-US" sz="1300" dirty="0">
                <a:solidFill>
                  <a:srgbClr val="3F3A33"/>
                </a:solidFill>
              </a:rPr>
              <a:t>SQL keywords: </a:t>
            </a:r>
            <a:r>
              <a:rPr lang="en-US" sz="1300" b="1" dirty="0">
                <a:solidFill>
                  <a:srgbClr val="3F3A33"/>
                </a:solidFill>
                <a:latin typeface="Consolas"/>
              </a:rPr>
              <a:t>UPPERCASE</a:t>
            </a:r>
          </a:p>
          <a:p>
            <a:pPr marL="171450" indent="-171450" algn="l">
              <a:spcBef>
                <a:spcPts val="300"/>
              </a:spcBef>
              <a:buClr>
                <a:srgbClr val="BD582C"/>
              </a:buClr>
              <a:buFont typeface="Arial"/>
              <a:buChar char="•"/>
            </a:pPr>
            <a:r>
              <a:rPr lang="en-US" sz="1300" b="1" dirty="0">
                <a:solidFill>
                  <a:srgbClr val="3F3A33"/>
                </a:solidFill>
                <a:latin typeface="Consolas"/>
              </a:rPr>
              <a:t>PRIMARY KEY</a:t>
            </a:r>
            <a:r>
              <a:rPr lang="en-US" sz="1300" dirty="0">
                <a:solidFill>
                  <a:srgbClr val="3F3A33"/>
                </a:solidFill>
              </a:rPr>
              <a:t> — must be unique</a:t>
            </a:r>
          </a:p>
          <a:p>
            <a:pPr marL="171450" indent="-171450" algn="l">
              <a:spcBef>
                <a:spcPts val="300"/>
              </a:spcBef>
              <a:buClr>
                <a:srgbClr val="BD582C"/>
              </a:buClr>
              <a:buFont typeface="Arial"/>
              <a:buChar char="•"/>
            </a:pPr>
            <a:r>
              <a:rPr lang="en-US" sz="1300" b="1" dirty="0">
                <a:solidFill>
                  <a:srgbClr val="3F3A33"/>
                </a:solidFill>
                <a:latin typeface="Consolas"/>
              </a:rPr>
              <a:t>SERIAL</a:t>
            </a:r>
            <a:r>
              <a:rPr lang="en-US" sz="1300" dirty="0">
                <a:solidFill>
                  <a:srgbClr val="3F3A33"/>
                </a:solidFill>
              </a:rPr>
              <a:t> — auto-numbers for you</a:t>
            </a:r>
          </a:p>
        </p:txBody>
      </p:sp>
      <p:sp>
        <p:nvSpPr>
          <p:cNvPr id="5" name="code-text">
            <a:extLst>
              <a:ext uri="{FF2B5EF4-FFF2-40B4-BE49-F238E27FC236}">
                <a16:creationId xmlns:a16="http://schemas.microsoft.com/office/drawing/2014/main" id="{9EDF76E7-94F5-4B23-85C4-C4566E0C1A02}"/>
              </a:ext>
            </a:extLst>
          </p:cNvPr>
          <p:cNvSpPr txBox="1"/>
          <p:nvPr/>
        </p:nvSpPr>
        <p:spPr>
          <a:xfrm>
            <a:off x="4197350" y="1543828"/>
            <a:ext cx="3995420" cy="15748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marL="0" indent="0" algn="l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100" b="1" dirty="0">
                <a:solidFill>
                  <a:srgbClr val="BD582C"/>
                </a:solidFill>
                <a:latin typeface="Consolas"/>
              </a:rPr>
              <a:t>CREATE TABLE</a:t>
            </a:r>
            <a:r>
              <a:rPr lang="en-US" sz="1100" dirty="0">
                <a:solidFill>
                  <a:srgbClr val="3F3A33"/>
                </a:solidFill>
                <a:latin typeface="Consolas"/>
              </a:rPr>
              <a:t> people (</a:t>
            </a:r>
          </a:p>
          <a:p>
            <a:pPr marL="0" indent="0" algn="l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100" dirty="0">
                <a:solidFill>
                  <a:srgbClr val="3F3A33"/>
                </a:solidFill>
                <a:latin typeface="Consolas"/>
              </a:rPr>
              <a:t>    id         </a:t>
            </a:r>
            <a:r>
              <a:rPr lang="en-US" sz="1100" b="1" dirty="0">
                <a:solidFill>
                  <a:srgbClr val="BD582C"/>
                </a:solidFill>
                <a:latin typeface="Consolas"/>
              </a:rPr>
              <a:t>SERIAL PRIMARY KEY NOT NULL</a:t>
            </a:r>
            <a:r>
              <a:rPr lang="en-US" sz="1100" dirty="0">
                <a:solidFill>
                  <a:srgbClr val="3F3A33"/>
                </a:solidFill>
                <a:latin typeface="Consolas"/>
              </a:rPr>
              <a:t>,</a:t>
            </a:r>
          </a:p>
          <a:p>
            <a:pPr marL="0" indent="0" algn="l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100" dirty="0">
                <a:solidFill>
                  <a:srgbClr val="3F3A33"/>
                </a:solidFill>
                <a:latin typeface="Consolas"/>
              </a:rPr>
              <a:t>    first_name </a:t>
            </a:r>
            <a:r>
              <a:rPr lang="en-US" sz="1100" b="1" dirty="0">
                <a:solidFill>
                  <a:srgbClr val="BD582C"/>
                </a:solidFill>
                <a:latin typeface="Consolas"/>
              </a:rPr>
              <a:t>VARCHAR</a:t>
            </a:r>
            <a:r>
              <a:rPr lang="en-US" sz="1100" dirty="0">
                <a:solidFill>
                  <a:srgbClr val="3F3A33"/>
                </a:solidFill>
                <a:latin typeface="Consolas"/>
              </a:rPr>
              <a:t>(30) </a:t>
            </a:r>
            <a:r>
              <a:rPr lang="en-US" sz="1100" b="1" dirty="0">
                <a:solidFill>
                  <a:srgbClr val="BD582C"/>
                </a:solidFill>
                <a:latin typeface="Consolas"/>
              </a:rPr>
              <a:t>NOT NULL</a:t>
            </a:r>
            <a:r>
              <a:rPr lang="en-US" sz="1100" dirty="0">
                <a:solidFill>
                  <a:srgbClr val="3F3A33"/>
                </a:solidFill>
                <a:latin typeface="Consolas"/>
              </a:rPr>
              <a:t>,</a:t>
            </a:r>
          </a:p>
          <a:p>
            <a:pPr marL="0" indent="0" algn="l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100" dirty="0">
                <a:solidFill>
                  <a:srgbClr val="3F3A33"/>
                </a:solidFill>
                <a:latin typeface="Consolas"/>
              </a:rPr>
              <a:t>    last_name  </a:t>
            </a:r>
            <a:r>
              <a:rPr lang="en-US" sz="1100" b="1" dirty="0">
                <a:solidFill>
                  <a:srgbClr val="BD582C"/>
                </a:solidFill>
                <a:latin typeface="Consolas"/>
              </a:rPr>
              <a:t>VARCHAR</a:t>
            </a:r>
            <a:r>
              <a:rPr lang="en-US" sz="1100" dirty="0">
                <a:solidFill>
                  <a:srgbClr val="3F3A33"/>
                </a:solidFill>
                <a:latin typeface="Consolas"/>
              </a:rPr>
              <a:t>(30) </a:t>
            </a:r>
            <a:r>
              <a:rPr lang="en-US" sz="1100" b="1" dirty="0">
                <a:solidFill>
                  <a:srgbClr val="BD582C"/>
                </a:solidFill>
                <a:latin typeface="Consolas"/>
              </a:rPr>
              <a:t>NOT NULL DEFAULT</a:t>
            </a:r>
            <a:r>
              <a:rPr lang="en-US" sz="1100" dirty="0">
                <a:solidFill>
                  <a:srgbClr val="3F3A33"/>
                </a:solidFill>
                <a:latin typeface="Consolas"/>
              </a:rPr>
              <a:t> 'Doe',</a:t>
            </a:r>
          </a:p>
          <a:p>
            <a:pPr marL="0" indent="0" algn="l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100" dirty="0">
                <a:solidFill>
                  <a:srgbClr val="3F3A33"/>
                </a:solidFill>
                <a:latin typeface="Consolas"/>
              </a:rPr>
              <a:t>    ssn        </a:t>
            </a:r>
            <a:r>
              <a:rPr lang="en-US" sz="1100" b="1" dirty="0">
                <a:solidFill>
                  <a:srgbClr val="BD582C"/>
                </a:solidFill>
                <a:latin typeface="Consolas"/>
              </a:rPr>
              <a:t>VARCHAR</a:t>
            </a:r>
            <a:r>
              <a:rPr lang="en-US" sz="1100" dirty="0">
                <a:solidFill>
                  <a:srgbClr val="3F3A33"/>
                </a:solidFill>
                <a:latin typeface="Consolas"/>
              </a:rPr>
              <a:t>(11) </a:t>
            </a:r>
            <a:r>
              <a:rPr lang="en-US" sz="1100" b="1" dirty="0">
                <a:solidFill>
                  <a:srgbClr val="BD582C"/>
                </a:solidFill>
                <a:latin typeface="Consolas"/>
              </a:rPr>
              <a:t>NOT NULL</a:t>
            </a:r>
          </a:p>
          <a:p>
            <a:pPr marL="0" indent="0" algn="l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100" dirty="0">
                <a:solidFill>
                  <a:srgbClr val="3F3A33"/>
                </a:solidFill>
                <a:latin typeface="Consolas"/>
              </a:rPr>
              <a:t>);</a:t>
            </a:r>
          </a:p>
          <a:p>
            <a:pPr marL="0" indent="0" algn="l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100" dirty="0">
                <a:solidFill>
                  <a:srgbClr val="3F3A33"/>
                </a:solidFill>
                <a:latin typeface="Consolas"/>
              </a:rPr>
              <a:t> </a:t>
            </a:r>
          </a:p>
          <a:p>
            <a:pPr marL="0" indent="0" algn="l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100" b="1" dirty="0">
                <a:solidFill>
                  <a:srgbClr val="BD582C"/>
                </a:solidFill>
                <a:latin typeface="Consolas"/>
              </a:rPr>
              <a:t>DROP TABLE</a:t>
            </a:r>
            <a:r>
              <a:rPr lang="en-US" sz="1100" dirty="0">
                <a:solidFill>
                  <a:srgbClr val="3F3A33"/>
                </a:solidFill>
                <a:latin typeface="Consolas"/>
              </a:rPr>
              <a:t> people;</a:t>
            </a:r>
          </a:p>
        </p:txBody>
      </p:sp>
    </p:spTree>
    <p:extLst>
      <p:ext uri="{BB962C8B-B14F-4D97-AF65-F5344CB8AC3E}">
        <p14:creationId xmlns:p14="http://schemas.microsoft.com/office/powerpoint/2010/main" val="38529321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3"/>
          <p:cNvSpPr txBox="1">
            <a:spLocks noGrp="1"/>
          </p:cNvSpPr>
          <p:nvPr>
            <p:ph type="title"/>
          </p:nvPr>
        </p:nvSpPr>
        <p:spPr>
          <a:xfrm>
            <a:off x="895350" y="444500"/>
            <a:ext cx="7475220" cy="69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>
              <a:buNone/>
            </a:pPr>
            <a:r>
              <a:rPr lang="en-US" sz="3600" b="1" dirty="0">
                <a:solidFill>
                  <a:srgbClr val="3F3A33"/>
                </a:solidFill>
              </a:rPr>
              <a:t>Adding rows: </a:t>
            </a:r>
            <a:r>
              <a:rPr lang="en-US" sz="3600" b="1" i="1" dirty="0">
                <a:solidFill>
                  <a:srgbClr val="BD582C"/>
                </a:solidFill>
                <a:latin typeface="Consolas"/>
              </a:rPr>
              <a:t>INSERT</a:t>
            </a:r>
          </a:p>
        </p:txBody>
      </p:sp>
      <p:sp>
        <p:nvSpPr>
          <p:cNvPr id="2" name="card-tips">
            <a:extLst>
              <a:ext uri="{FF2B5EF4-FFF2-40B4-BE49-F238E27FC236}">
                <a16:creationId xmlns:a16="http://schemas.microsoft.com/office/drawing/2014/main" id="{C4F0E889-4A1C-446F-8177-BDB0C0B53809}"/>
              </a:ext>
            </a:extLst>
          </p:cNvPr>
          <p:cNvSpPr/>
          <p:nvPr/>
        </p:nvSpPr>
        <p:spPr>
          <a:xfrm>
            <a:off x="895350" y="1371600"/>
            <a:ext cx="2540000" cy="26416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3" name="card-code">
            <a:extLst>
              <a:ext uri="{FF2B5EF4-FFF2-40B4-BE49-F238E27FC236}">
                <a16:creationId xmlns:a16="http://schemas.microsoft.com/office/drawing/2014/main" id="{D2E62794-5CCF-4D30-8DD6-6D972638F511}"/>
              </a:ext>
            </a:extLst>
          </p:cNvPr>
          <p:cNvSpPr/>
          <p:nvPr/>
        </p:nvSpPr>
        <p:spPr>
          <a:xfrm>
            <a:off x="3638550" y="1371600"/>
            <a:ext cx="4732020" cy="26416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4" name="tips-text">
            <a:extLst>
              <a:ext uri="{FF2B5EF4-FFF2-40B4-BE49-F238E27FC236}">
                <a16:creationId xmlns:a16="http://schemas.microsoft.com/office/drawing/2014/main" id="{9BCA45D3-C2B5-40DA-ACBF-76DDB2FCBB97}"/>
              </a:ext>
            </a:extLst>
          </p:cNvPr>
          <p:cNvSpPr txBox="1"/>
          <p:nvPr/>
        </p:nvSpPr>
        <p:spPr>
          <a:xfrm>
            <a:off x="1047750" y="1498600"/>
            <a:ext cx="2235200" cy="23876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marL="0" indent="0" algn="l">
              <a:spcBef>
                <a:spcPts val="0"/>
              </a:spcBef>
              <a:buNone/>
            </a:pPr>
            <a:r>
              <a:rPr lang="en-US" sz="1500" b="1" dirty="0">
                <a:solidFill>
                  <a:srgbClr val="3F3A33"/>
                </a:solidFill>
              </a:rPr>
              <a:t>Things to know</a:t>
            </a:r>
          </a:p>
          <a:p>
            <a:pPr marL="171450" indent="-171450" algn="l">
              <a:spcBef>
                <a:spcPts val="500"/>
              </a:spcBef>
              <a:buClr>
                <a:srgbClr val="BD582C"/>
              </a:buClr>
              <a:buFont typeface="Arial"/>
              <a:buChar char="•"/>
            </a:pPr>
            <a:r>
              <a:rPr lang="en-US" sz="1300" dirty="0">
                <a:solidFill>
                  <a:srgbClr val="3F3A33"/>
                </a:solidFill>
              </a:rPr>
              <a:t>Columns and values must line up — same order.</a:t>
            </a:r>
          </a:p>
          <a:p>
            <a:pPr marL="171450" indent="-171450" algn="l">
              <a:spcBef>
                <a:spcPts val="400"/>
              </a:spcBef>
              <a:buClr>
                <a:srgbClr val="BD582C"/>
              </a:buClr>
              <a:buFont typeface="Arial"/>
              <a:buChar char="•"/>
            </a:pPr>
            <a:r>
              <a:rPr lang="en-US" sz="1300" dirty="0">
                <a:solidFill>
                  <a:srgbClr val="3F3A33"/>
                </a:solidFill>
              </a:rPr>
              <a:t>Insert many rows at once with extra </a:t>
            </a:r>
            <a:r>
              <a:rPr lang="en-US" sz="1300" b="1" dirty="0">
                <a:solidFill>
                  <a:srgbClr val="3F3A33"/>
                </a:solidFill>
                <a:latin typeface="Consolas"/>
              </a:rPr>
              <a:t>VALUES</a:t>
            </a:r>
            <a:r>
              <a:rPr lang="en-US" sz="1300" dirty="0">
                <a:solidFill>
                  <a:srgbClr val="3F3A33"/>
                </a:solidFill>
              </a:rPr>
              <a:t> rows.</a:t>
            </a:r>
          </a:p>
          <a:p>
            <a:pPr marL="171450" indent="-171450" algn="l">
              <a:spcBef>
                <a:spcPts val="400"/>
              </a:spcBef>
              <a:buClr>
                <a:srgbClr val="BD582C"/>
              </a:buClr>
              <a:buFont typeface="Arial"/>
              <a:buChar char="•"/>
            </a:pPr>
            <a:r>
              <a:rPr lang="en-US" sz="1300" dirty="0">
                <a:solidFill>
                  <a:srgbClr val="3F3A33"/>
                </a:solidFill>
              </a:rPr>
              <a:t>You can insert from a </a:t>
            </a:r>
            <a:r>
              <a:rPr lang="en-US" sz="1300" b="1" dirty="0">
                <a:solidFill>
                  <a:srgbClr val="3F3A33"/>
                </a:solidFill>
                <a:latin typeface="Consolas"/>
              </a:rPr>
              <a:t>SELECT</a:t>
            </a:r>
            <a:r>
              <a:rPr lang="en-US" sz="1300" dirty="0">
                <a:solidFill>
                  <a:srgbClr val="3F3A33"/>
                </a:solidFill>
              </a:rPr>
              <a:t> query.</a:t>
            </a:r>
          </a:p>
          <a:p>
            <a:pPr marL="171450" indent="-171450" algn="l">
              <a:spcBef>
                <a:spcPts val="400"/>
              </a:spcBef>
              <a:buClr>
                <a:srgbClr val="BD582C"/>
              </a:buClr>
              <a:buFont typeface="Arial"/>
              <a:buChar char="•"/>
            </a:pPr>
            <a:r>
              <a:rPr lang="en-US" sz="1300" dirty="0">
                <a:solidFill>
                  <a:srgbClr val="3F3A33"/>
                </a:solidFill>
              </a:rPr>
              <a:t>Missing values become </a:t>
            </a:r>
            <a:r>
              <a:rPr lang="en-US" sz="1300" b="1" dirty="0">
                <a:solidFill>
                  <a:srgbClr val="BD582C"/>
                </a:solidFill>
                <a:latin typeface="Consolas"/>
              </a:rPr>
              <a:t>NULL</a:t>
            </a:r>
            <a:r>
              <a:rPr lang="en-US" sz="1300" dirty="0">
                <a:solidFill>
                  <a:srgbClr val="3F3A33"/>
                </a:solidFill>
              </a:rPr>
              <a:t> — use </a:t>
            </a:r>
            <a:r>
              <a:rPr lang="en-US" sz="1300" b="1" dirty="0">
                <a:solidFill>
                  <a:srgbClr val="3F3A33"/>
                </a:solidFill>
                <a:latin typeface="Consolas"/>
              </a:rPr>
              <a:t>DEFAULT</a:t>
            </a:r>
            <a:r>
              <a:rPr lang="en-US" sz="1300" dirty="0">
                <a:solidFill>
                  <a:srgbClr val="3F3A33"/>
                </a:solidFill>
              </a:rPr>
              <a:t> instead.</a:t>
            </a:r>
          </a:p>
        </p:txBody>
      </p:sp>
      <p:sp>
        <p:nvSpPr>
          <p:cNvPr id="5" name="code-text">
            <a:extLst>
              <a:ext uri="{FF2B5EF4-FFF2-40B4-BE49-F238E27FC236}">
                <a16:creationId xmlns:a16="http://schemas.microsoft.com/office/drawing/2014/main" id="{22289DDD-ED55-4219-B6C4-A7B04A44D197}"/>
              </a:ext>
            </a:extLst>
          </p:cNvPr>
          <p:cNvSpPr txBox="1"/>
          <p:nvPr/>
        </p:nvSpPr>
        <p:spPr>
          <a:xfrm>
            <a:off x="3816350" y="1498600"/>
            <a:ext cx="4376420" cy="23876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marL="0" indent="0" algn="l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100" i="1" dirty="0">
                <a:solidFill>
                  <a:srgbClr val="637052"/>
                </a:solidFill>
                <a:latin typeface="Consolas"/>
              </a:rPr>
              <a:t>-- bulk insert</a:t>
            </a:r>
          </a:p>
          <a:p>
            <a:pPr marL="0" indent="0" algn="l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100" b="1" dirty="0">
                <a:solidFill>
                  <a:srgbClr val="BD582C"/>
                </a:solidFill>
                <a:latin typeface="Consolas"/>
              </a:rPr>
              <a:t>INSERT INTO</a:t>
            </a:r>
            <a:r>
              <a:rPr lang="en-US" sz="1100" dirty="0">
                <a:solidFill>
                  <a:srgbClr val="3F3A33"/>
                </a:solidFill>
                <a:latin typeface="Consolas"/>
              </a:rPr>
              <a:t> people(first_name, last_name, ssn)</a:t>
            </a:r>
          </a:p>
          <a:p>
            <a:pPr marL="0" indent="0" algn="l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100" dirty="0">
                <a:solidFill>
                  <a:srgbClr val="3F3A33"/>
                </a:solidFill>
                <a:latin typeface="Consolas"/>
              </a:rPr>
              <a:t>  </a:t>
            </a:r>
            <a:r>
              <a:rPr lang="en-US" sz="1100" b="1" dirty="0">
                <a:solidFill>
                  <a:srgbClr val="BD582C"/>
                </a:solidFill>
                <a:latin typeface="Consolas"/>
              </a:rPr>
              <a:t>VALUES</a:t>
            </a:r>
            <a:r>
              <a:rPr lang="en-US" sz="1100" dirty="0">
                <a:solidFill>
                  <a:srgbClr val="3F3A33"/>
                </a:solidFill>
                <a:latin typeface="Consolas"/>
              </a:rPr>
              <a:t> ('Larry', 'King', '000-00-0001'),</a:t>
            </a:r>
          </a:p>
          <a:p>
            <a:pPr marL="0" indent="0" algn="l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100" dirty="0">
                <a:solidFill>
                  <a:srgbClr val="3F3A33"/>
                </a:solidFill>
                <a:latin typeface="Consolas"/>
              </a:rPr>
              <a:t>         ('John', </a:t>
            </a:r>
            <a:r>
              <a:rPr lang="en-US" sz="1100" b="1" dirty="0">
                <a:solidFill>
                  <a:srgbClr val="BD582C"/>
                </a:solidFill>
                <a:latin typeface="Consolas"/>
              </a:rPr>
              <a:t>DEFAULT</a:t>
            </a:r>
            <a:r>
              <a:rPr lang="en-US" sz="1100" dirty="0">
                <a:solidFill>
                  <a:srgbClr val="3F3A33"/>
                </a:solidFill>
                <a:latin typeface="Consolas"/>
              </a:rPr>
              <a:t>, '000-00-0002');</a:t>
            </a:r>
          </a:p>
          <a:p>
            <a:pPr marL="0" indent="0" algn="l">
              <a:lnSpc>
                <a:spcPct val="115000"/>
              </a:lnSpc>
              <a:spcBef>
                <a:spcPts val="500"/>
              </a:spcBef>
              <a:buNone/>
            </a:pPr>
            <a:r>
              <a:rPr lang="en-US" sz="1100" i="1" dirty="0">
                <a:solidFill>
                  <a:srgbClr val="637052"/>
                </a:solidFill>
                <a:latin typeface="Consolas"/>
              </a:rPr>
              <a:t>-- skip a column, let DEFAULT fill it</a:t>
            </a:r>
          </a:p>
          <a:p>
            <a:pPr marL="0" indent="0" algn="l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100" b="1" dirty="0">
                <a:solidFill>
                  <a:srgbClr val="BD582C"/>
                </a:solidFill>
                <a:latin typeface="Consolas"/>
              </a:rPr>
              <a:t>INSERT INTO</a:t>
            </a:r>
            <a:r>
              <a:rPr lang="en-US" sz="1100" dirty="0">
                <a:solidFill>
                  <a:srgbClr val="3F3A33"/>
                </a:solidFill>
                <a:latin typeface="Consolas"/>
              </a:rPr>
              <a:t> people(first_name, ssn)</a:t>
            </a:r>
          </a:p>
          <a:p>
            <a:pPr marL="0" indent="0" algn="l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100" dirty="0">
                <a:solidFill>
                  <a:srgbClr val="3F3A33"/>
                </a:solidFill>
                <a:latin typeface="Consolas"/>
              </a:rPr>
              <a:t>  </a:t>
            </a:r>
            <a:r>
              <a:rPr lang="en-US" sz="1100" b="1" dirty="0">
                <a:solidFill>
                  <a:srgbClr val="BD582C"/>
                </a:solidFill>
                <a:latin typeface="Consolas"/>
              </a:rPr>
              <a:t>VALUES</a:t>
            </a:r>
            <a:r>
              <a:rPr lang="en-US" sz="1100" dirty="0">
                <a:solidFill>
                  <a:srgbClr val="3F3A33"/>
                </a:solidFill>
                <a:latin typeface="Consolas"/>
              </a:rPr>
              <a:t> ('Larry', '000-00-0001');</a:t>
            </a:r>
          </a:p>
          <a:p>
            <a:pPr marL="0" indent="0" algn="l">
              <a:lnSpc>
                <a:spcPct val="115000"/>
              </a:lnSpc>
              <a:spcBef>
                <a:spcPts val="500"/>
              </a:spcBef>
              <a:buNone/>
            </a:pPr>
            <a:r>
              <a:rPr lang="en-US" sz="1100" i="1" dirty="0">
                <a:solidFill>
                  <a:srgbClr val="637052"/>
                </a:solidFill>
                <a:latin typeface="Consolas"/>
              </a:rPr>
              <a:t>-- copy rows from another table</a:t>
            </a:r>
          </a:p>
          <a:p>
            <a:pPr marL="0" indent="0" algn="l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100" b="1" dirty="0">
                <a:solidFill>
                  <a:srgbClr val="BD582C"/>
                </a:solidFill>
                <a:latin typeface="Consolas"/>
              </a:rPr>
              <a:t>INSERT INTO</a:t>
            </a:r>
            <a:r>
              <a:rPr lang="en-US" sz="1100" dirty="0">
                <a:solidFill>
                  <a:srgbClr val="3F3A33"/>
                </a:solidFill>
                <a:latin typeface="Consolas"/>
              </a:rPr>
              <a:t> mytable </a:t>
            </a:r>
            <a:r>
              <a:rPr lang="en-US" sz="1100" b="1" dirty="0">
                <a:solidFill>
                  <a:srgbClr val="BD582C"/>
                </a:solidFill>
                <a:latin typeface="Consolas"/>
              </a:rPr>
              <a:t>SELECT</a:t>
            </a:r>
            <a:r>
              <a:rPr lang="en-US" sz="1100" dirty="0">
                <a:solidFill>
                  <a:srgbClr val="3F3A33"/>
                </a:solidFill>
                <a:latin typeface="Consolas"/>
              </a:rPr>
              <a:t> first_name </a:t>
            </a:r>
            <a:r>
              <a:rPr lang="en-US" sz="1100" b="1" dirty="0">
                <a:solidFill>
                  <a:srgbClr val="BD582C"/>
                </a:solidFill>
                <a:latin typeface="Consolas"/>
              </a:rPr>
              <a:t>FROM</a:t>
            </a:r>
            <a:r>
              <a:rPr lang="en-US" sz="1100" dirty="0">
                <a:solidFill>
                  <a:srgbClr val="3F3A33"/>
                </a:solidFill>
                <a:latin typeface="Consolas"/>
              </a:rPr>
              <a:t> othertable;</a:t>
            </a:r>
          </a:p>
        </p:txBody>
      </p:sp>
      <p:sp>
        <p:nvSpPr>
          <p:cNvPr id="6" name="callout-band">
            <a:extLst>
              <a:ext uri="{FF2B5EF4-FFF2-40B4-BE49-F238E27FC236}">
                <a16:creationId xmlns:a16="http://schemas.microsoft.com/office/drawing/2014/main" id="{F835F47C-151C-4275-B310-ECD4B35803B4}"/>
              </a:ext>
            </a:extLst>
          </p:cNvPr>
          <p:cNvSpPr/>
          <p:nvPr/>
        </p:nvSpPr>
        <p:spPr>
          <a:xfrm>
            <a:off x="895350" y="4114800"/>
            <a:ext cx="7475220" cy="558800"/>
          </a:xfrm>
          <a:prstGeom prst="roundRect">
            <a:avLst/>
          </a:prstGeom>
          <a:solidFill>
            <a:srgbClr val="FBEDE4"/>
          </a:solidFill>
          <a:ln w="15875" cap="flat" cmpd="sng" algn="ctr">
            <a:solidFill>
              <a:srgbClr val="BD582C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7" name="callout-text">
            <a:extLst>
              <a:ext uri="{FF2B5EF4-FFF2-40B4-BE49-F238E27FC236}">
                <a16:creationId xmlns:a16="http://schemas.microsoft.com/office/drawing/2014/main" id="{DFD73B10-ADED-45EC-888A-5FBD80B822D6}"/>
              </a:ext>
            </a:extLst>
          </p:cNvPr>
          <p:cNvSpPr txBox="1"/>
          <p:nvPr/>
        </p:nvSpPr>
        <p:spPr>
          <a:xfrm>
            <a:off x="1016000" y="4165600"/>
            <a:ext cx="7226300" cy="4572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-US" sz="1400" b="1" dirty="0">
                <a:solidFill>
                  <a:srgbClr val="BD582C"/>
                </a:solidFill>
              </a:rPr>
              <a:t>Quick rule: </a:t>
            </a:r>
            <a:r>
              <a:rPr lang="en-US" sz="1400" dirty="0">
                <a:solidFill>
                  <a:srgbClr val="3F3A33"/>
                </a:solidFill>
              </a:rPr>
              <a:t>list your columns, list your values in the same order. Prefer </a:t>
            </a:r>
            <a:r>
              <a:rPr lang="en-US" sz="1400" b="1" dirty="0">
                <a:solidFill>
                  <a:srgbClr val="3F3A33"/>
                </a:solidFill>
                <a:latin typeface="Consolas"/>
              </a:rPr>
              <a:t>DEFAULT</a:t>
            </a:r>
            <a:r>
              <a:rPr lang="en-US" sz="1400" dirty="0">
                <a:solidFill>
                  <a:srgbClr val="3F3A33"/>
                </a:solidFill>
              </a:rPr>
              <a:t> over leaving things NULL.</a:t>
            </a:r>
          </a:p>
        </p:txBody>
      </p:sp>
    </p:spTree>
    <p:extLst>
      <p:ext uri="{BB962C8B-B14F-4D97-AF65-F5344CB8AC3E}">
        <p14:creationId xmlns:p14="http://schemas.microsoft.com/office/powerpoint/2010/main" val="19892480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4"/>
          <p:cNvSpPr txBox="1">
            <a:spLocks noGrp="1"/>
          </p:cNvSpPr>
          <p:nvPr>
            <p:ph type="title"/>
          </p:nvPr>
        </p:nvSpPr>
        <p:spPr>
          <a:xfrm>
            <a:off x="895350" y="444500"/>
            <a:ext cx="7475220" cy="69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>
              <a:buNone/>
            </a:pPr>
            <a:r>
              <a:rPr lang="en-US" sz="3600" b="1" dirty="0">
                <a:solidFill>
                  <a:srgbClr val="3F3A33"/>
                </a:solidFill>
              </a:rPr>
              <a:t>Reading rows: </a:t>
            </a:r>
            <a:r>
              <a:rPr lang="en-US" sz="3600" b="1" i="1" dirty="0">
                <a:solidFill>
                  <a:srgbClr val="BD582C"/>
                </a:solidFill>
                <a:latin typeface="Consolas"/>
              </a:rPr>
              <a:t>SELECT</a:t>
            </a:r>
            <a:r>
              <a:rPr lang="en-US" sz="3600" b="1" dirty="0">
                <a:solidFill>
                  <a:srgbClr val="3F3A33"/>
                </a:solidFill>
              </a:rPr>
              <a:t> and </a:t>
            </a:r>
            <a:r>
              <a:rPr lang="en-US" sz="3600" b="1" i="1" dirty="0">
                <a:solidFill>
                  <a:srgbClr val="BD582C"/>
                </a:solidFill>
                <a:latin typeface="Consolas"/>
              </a:rPr>
              <a:t>WHERE</a:t>
            </a:r>
          </a:p>
        </p:txBody>
      </p:sp>
      <p:sp>
        <p:nvSpPr>
          <p:cNvPr id="2" name="card-tips">
            <a:extLst>
              <a:ext uri="{FF2B5EF4-FFF2-40B4-BE49-F238E27FC236}">
                <a16:creationId xmlns:a16="http://schemas.microsoft.com/office/drawing/2014/main" id="{9C76E483-058E-4D7D-937E-AD30A65C2F3B}"/>
              </a:ext>
            </a:extLst>
          </p:cNvPr>
          <p:cNvSpPr/>
          <p:nvPr/>
        </p:nvSpPr>
        <p:spPr>
          <a:xfrm>
            <a:off x="895350" y="1371600"/>
            <a:ext cx="3556000" cy="26416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3" name="card-code">
            <a:extLst>
              <a:ext uri="{FF2B5EF4-FFF2-40B4-BE49-F238E27FC236}">
                <a16:creationId xmlns:a16="http://schemas.microsoft.com/office/drawing/2014/main" id="{AD74E037-A644-461B-8D0F-C05C6C2183E7}"/>
              </a:ext>
            </a:extLst>
          </p:cNvPr>
          <p:cNvSpPr/>
          <p:nvPr/>
        </p:nvSpPr>
        <p:spPr>
          <a:xfrm>
            <a:off x="4654550" y="1371600"/>
            <a:ext cx="3716020" cy="26416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4" name="tips-text">
            <a:extLst>
              <a:ext uri="{FF2B5EF4-FFF2-40B4-BE49-F238E27FC236}">
                <a16:creationId xmlns:a16="http://schemas.microsoft.com/office/drawing/2014/main" id="{43C738A9-2710-49D8-B039-EE71CBCCBAE0}"/>
              </a:ext>
            </a:extLst>
          </p:cNvPr>
          <p:cNvSpPr txBox="1"/>
          <p:nvPr/>
        </p:nvSpPr>
        <p:spPr>
          <a:xfrm>
            <a:off x="1047750" y="1498600"/>
            <a:ext cx="3251200" cy="23876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marL="0" indent="0" algn="l">
              <a:spcBef>
                <a:spcPts val="0"/>
              </a:spcBef>
              <a:buNone/>
            </a:pPr>
            <a:r>
              <a:rPr lang="en-US" sz="1500" b="1" dirty="0">
                <a:solidFill>
                  <a:srgbClr val="3F3A33"/>
                </a:solidFill>
              </a:rPr>
              <a:t>Things to know</a:t>
            </a:r>
          </a:p>
          <a:p>
            <a:pPr marL="171450" indent="-171450" algn="l">
              <a:spcBef>
                <a:spcPts val="500"/>
              </a:spcBef>
              <a:buClr>
                <a:srgbClr val="BD582C"/>
              </a:buClr>
              <a:buFont typeface="Arial"/>
              <a:buChar char="•"/>
            </a:pPr>
            <a:r>
              <a:rPr lang="en-US" sz="1300" b="1" dirty="0">
                <a:solidFill>
                  <a:srgbClr val="BD582C"/>
                </a:solidFill>
                <a:latin typeface="Consolas"/>
              </a:rPr>
              <a:t>*</a:t>
            </a:r>
            <a:r>
              <a:rPr lang="en-US" sz="1300" dirty="0">
                <a:solidFill>
                  <a:srgbClr val="3F3A33"/>
                </a:solidFill>
              </a:rPr>
              <a:t> means </a:t>
            </a:r>
            <a:r>
              <a:rPr lang="en-US" sz="1300" b="1" dirty="0">
                <a:solidFill>
                  <a:srgbClr val="3F3A33"/>
                </a:solidFill>
              </a:rPr>
              <a:t>all columns</a:t>
            </a:r>
            <a:r>
              <a:rPr lang="en-US" sz="1300" dirty="0">
                <a:solidFill>
                  <a:srgbClr val="3F3A33"/>
                </a:solidFill>
              </a:rPr>
              <a:t> — not all rows.</a:t>
            </a:r>
          </a:p>
          <a:p>
            <a:pPr marL="171450" indent="-171450" algn="l">
              <a:spcBef>
                <a:spcPts val="400"/>
              </a:spcBef>
              <a:buClr>
                <a:srgbClr val="BD582C"/>
              </a:buClr>
              <a:buFont typeface="Arial"/>
              <a:buChar char="•"/>
            </a:pPr>
            <a:r>
              <a:rPr lang="en-US" sz="1300" dirty="0">
                <a:solidFill>
                  <a:srgbClr val="3F3A33"/>
                </a:solidFill>
              </a:rPr>
              <a:t>In production, almost always add a </a:t>
            </a:r>
            <a:r>
              <a:rPr lang="en-US" sz="1300" b="1" dirty="0">
                <a:solidFill>
                  <a:srgbClr val="3F3A33"/>
                </a:solidFill>
                <a:latin typeface="Consolas"/>
              </a:rPr>
              <a:t>WHERE</a:t>
            </a:r>
            <a:r>
              <a:rPr lang="en-US" sz="1300" dirty="0">
                <a:solidFill>
                  <a:srgbClr val="3F3A33"/>
                </a:solidFill>
              </a:rPr>
              <a:t>. Returning every row is rare — and slow.</a:t>
            </a:r>
          </a:p>
          <a:p>
            <a:pPr marL="171450" indent="-171450" algn="l">
              <a:spcBef>
                <a:spcPts val="400"/>
              </a:spcBef>
              <a:buClr>
                <a:srgbClr val="BD582C"/>
              </a:buClr>
              <a:buFont typeface="Arial"/>
              <a:buChar char="•"/>
            </a:pPr>
            <a:r>
              <a:rPr lang="en-US" sz="1300" dirty="0">
                <a:solidFill>
                  <a:srgbClr val="3F3A33"/>
                </a:solidFill>
              </a:rPr>
              <a:t>Skip </a:t>
            </a:r>
            <a:r>
              <a:rPr lang="en-US" sz="1300" b="1" dirty="0">
                <a:solidFill>
                  <a:srgbClr val="BD582C"/>
                </a:solidFill>
                <a:latin typeface="Consolas"/>
              </a:rPr>
              <a:t>*</a:t>
            </a:r>
            <a:r>
              <a:rPr lang="en-US" sz="1300" dirty="0">
                <a:solidFill>
                  <a:srgbClr val="3F3A33"/>
                </a:solidFill>
              </a:rPr>
              <a:t> in real code — name the columns you need (performance, maintainability, security).</a:t>
            </a:r>
          </a:p>
          <a:p>
            <a:pPr marL="171450" indent="-171450" algn="l">
              <a:spcBef>
                <a:spcPts val="400"/>
              </a:spcBef>
              <a:buClr>
                <a:srgbClr val="BD582C"/>
              </a:buClr>
              <a:buFont typeface="Arial"/>
              <a:buChar char="•"/>
            </a:pPr>
            <a:r>
              <a:rPr lang="en-US" sz="1300" dirty="0">
                <a:solidFill>
                  <a:srgbClr val="3F3A33"/>
                </a:solidFill>
              </a:rPr>
              <a:t>Break long queries across lines — your future self and grader will thank you.</a:t>
            </a:r>
          </a:p>
        </p:txBody>
      </p:sp>
      <p:sp>
        <p:nvSpPr>
          <p:cNvPr id="5" name="code-text">
            <a:extLst>
              <a:ext uri="{FF2B5EF4-FFF2-40B4-BE49-F238E27FC236}">
                <a16:creationId xmlns:a16="http://schemas.microsoft.com/office/drawing/2014/main" id="{763E57D9-CA6D-49D3-8B7A-DED8C162AC41}"/>
              </a:ext>
            </a:extLst>
          </p:cNvPr>
          <p:cNvSpPr txBox="1"/>
          <p:nvPr/>
        </p:nvSpPr>
        <p:spPr>
          <a:xfrm>
            <a:off x="4832350" y="1498600"/>
            <a:ext cx="3360420" cy="23876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marL="0" indent="0" algn="l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200" i="1" dirty="0">
                <a:solidFill>
                  <a:srgbClr val="637052"/>
                </a:solidFill>
                <a:latin typeface="Consolas"/>
              </a:rPr>
              <a:t>-- all columns, all rows</a:t>
            </a:r>
          </a:p>
          <a:p>
            <a:pPr marL="0" indent="0" algn="l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200" b="1" dirty="0">
                <a:solidFill>
                  <a:srgbClr val="BD582C"/>
                </a:solidFill>
                <a:latin typeface="Consolas"/>
              </a:rPr>
              <a:t>SELECT</a:t>
            </a:r>
            <a:r>
              <a:rPr lang="en-US" sz="1200" dirty="0">
                <a:solidFill>
                  <a:srgbClr val="3F3A33"/>
                </a:solidFill>
                <a:latin typeface="Consolas"/>
              </a:rPr>
              <a:t> * </a:t>
            </a:r>
            <a:r>
              <a:rPr lang="en-US" sz="1200" b="1" dirty="0">
                <a:solidFill>
                  <a:srgbClr val="BD582C"/>
                </a:solidFill>
                <a:latin typeface="Consolas"/>
              </a:rPr>
              <a:t>FROM</a:t>
            </a:r>
            <a:r>
              <a:rPr lang="en-US" sz="1200" dirty="0">
                <a:solidFill>
                  <a:srgbClr val="3F3A33"/>
                </a:solidFill>
                <a:latin typeface="Consolas"/>
              </a:rPr>
              <a:t> people;</a:t>
            </a:r>
          </a:p>
          <a:p>
            <a:pPr marL="0" indent="0" algn="l">
              <a:lnSpc>
                <a:spcPct val="115000"/>
              </a:lnSpc>
              <a:spcBef>
                <a:spcPts val="500"/>
              </a:spcBef>
              <a:buNone/>
            </a:pPr>
            <a:r>
              <a:rPr lang="en-US" sz="1200" i="1" dirty="0">
                <a:solidFill>
                  <a:srgbClr val="637052"/>
                </a:solidFill>
                <a:latin typeface="Consolas"/>
              </a:rPr>
              <a:t>-- one column, only the Kings</a:t>
            </a:r>
          </a:p>
          <a:p>
            <a:pPr marL="0" indent="0" algn="l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200" b="1" dirty="0">
                <a:solidFill>
                  <a:srgbClr val="BD582C"/>
                </a:solidFill>
                <a:latin typeface="Consolas"/>
              </a:rPr>
              <a:t>SELECT</a:t>
            </a:r>
            <a:r>
              <a:rPr lang="en-US" sz="1200" dirty="0">
                <a:solidFill>
                  <a:srgbClr val="3F3A33"/>
                </a:solidFill>
                <a:latin typeface="Consolas"/>
              </a:rPr>
              <a:t> first_name</a:t>
            </a:r>
          </a:p>
          <a:p>
            <a:pPr marL="0" indent="0" algn="l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200" dirty="0">
                <a:solidFill>
                  <a:srgbClr val="3F3A33"/>
                </a:solidFill>
                <a:latin typeface="Consolas"/>
              </a:rPr>
              <a:t>  </a:t>
            </a:r>
            <a:r>
              <a:rPr lang="en-US" sz="1200" b="1" dirty="0">
                <a:solidFill>
                  <a:srgbClr val="BD582C"/>
                </a:solidFill>
                <a:latin typeface="Consolas"/>
              </a:rPr>
              <a:t>FROM</a:t>
            </a:r>
            <a:r>
              <a:rPr lang="en-US" sz="1200" dirty="0">
                <a:solidFill>
                  <a:srgbClr val="3F3A33"/>
                </a:solidFill>
                <a:latin typeface="Consolas"/>
              </a:rPr>
              <a:t> people</a:t>
            </a:r>
          </a:p>
          <a:p>
            <a:pPr marL="0" indent="0" algn="l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200" dirty="0">
                <a:solidFill>
                  <a:srgbClr val="3F3A33"/>
                </a:solidFill>
                <a:latin typeface="Consolas"/>
              </a:rPr>
              <a:t> </a:t>
            </a:r>
            <a:r>
              <a:rPr lang="en-US" sz="1200" b="1" dirty="0">
                <a:solidFill>
                  <a:srgbClr val="BD582C"/>
                </a:solidFill>
                <a:latin typeface="Consolas"/>
              </a:rPr>
              <a:t>WHERE</a:t>
            </a:r>
            <a:r>
              <a:rPr lang="en-US" sz="1200" dirty="0">
                <a:solidFill>
                  <a:srgbClr val="3F3A33"/>
                </a:solidFill>
                <a:latin typeface="Consolas"/>
              </a:rPr>
              <a:t> last_name = 'King';</a:t>
            </a:r>
          </a:p>
        </p:txBody>
      </p:sp>
      <p:sp>
        <p:nvSpPr>
          <p:cNvPr id="6" name="callout-band">
            <a:extLst>
              <a:ext uri="{FF2B5EF4-FFF2-40B4-BE49-F238E27FC236}">
                <a16:creationId xmlns:a16="http://schemas.microsoft.com/office/drawing/2014/main" id="{CED3B8C0-3037-4E4F-9290-B09719A729D7}"/>
              </a:ext>
            </a:extLst>
          </p:cNvPr>
          <p:cNvSpPr/>
          <p:nvPr/>
        </p:nvSpPr>
        <p:spPr>
          <a:xfrm>
            <a:off x="895350" y="4114800"/>
            <a:ext cx="7475220" cy="558800"/>
          </a:xfrm>
          <a:prstGeom prst="roundRect">
            <a:avLst/>
          </a:prstGeom>
          <a:solidFill>
            <a:srgbClr val="FBEDE4"/>
          </a:solidFill>
          <a:ln w="15875" cap="flat" cmpd="sng" algn="ctr">
            <a:solidFill>
              <a:srgbClr val="BD582C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7" name="callout-text">
            <a:extLst>
              <a:ext uri="{FF2B5EF4-FFF2-40B4-BE49-F238E27FC236}">
                <a16:creationId xmlns:a16="http://schemas.microsoft.com/office/drawing/2014/main" id="{3DF868D1-9EF5-4AB3-8A15-4E03B7961EF8}"/>
              </a:ext>
            </a:extLst>
          </p:cNvPr>
          <p:cNvSpPr txBox="1"/>
          <p:nvPr/>
        </p:nvSpPr>
        <p:spPr>
          <a:xfrm>
            <a:off x="1016000" y="4165600"/>
            <a:ext cx="7226300" cy="4572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-US" sz="1400" b="1" dirty="0">
                <a:solidFill>
                  <a:srgbClr val="BD582C"/>
                </a:solidFill>
              </a:rPr>
              <a:t>In real code: </a:t>
            </a:r>
            <a:r>
              <a:rPr lang="en-US" sz="1400" dirty="0">
                <a:solidFill>
                  <a:srgbClr val="3F3A33"/>
                </a:solidFill>
              </a:rPr>
              <a:t>name your columns, add a </a:t>
            </a:r>
            <a:r>
              <a:rPr lang="en-US" sz="1400" b="1" dirty="0">
                <a:solidFill>
                  <a:srgbClr val="3F3A33"/>
                </a:solidFill>
                <a:latin typeface="Consolas"/>
              </a:rPr>
              <a:t>WHERE</a:t>
            </a:r>
            <a:r>
              <a:rPr lang="en-US" sz="1400" dirty="0">
                <a:solidFill>
                  <a:srgbClr val="3F3A33"/>
                </a:solidFill>
              </a:rPr>
              <a:t>, and spread it across lines so it's actually readable.</a:t>
            </a:r>
          </a:p>
        </p:txBody>
      </p:sp>
    </p:spTree>
    <p:extLst>
      <p:ext uri="{BB962C8B-B14F-4D97-AF65-F5344CB8AC3E}">
        <p14:creationId xmlns:p14="http://schemas.microsoft.com/office/powerpoint/2010/main" val="7219920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5"/>
          <p:cNvSpPr txBox="1">
            <a:spLocks noGrp="1"/>
          </p:cNvSpPr>
          <p:nvPr>
            <p:ph type="title"/>
          </p:nvPr>
        </p:nvSpPr>
        <p:spPr>
          <a:xfrm>
            <a:off x="895350" y="444500"/>
            <a:ext cx="7475220" cy="69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>
              <a:buNone/>
            </a:pPr>
            <a:r>
              <a:rPr lang="en-US" sz="3600" b="1" dirty="0">
                <a:solidFill>
                  <a:srgbClr val="3F3A33"/>
                </a:solidFill>
              </a:rPr>
              <a:t>Paginating: </a:t>
            </a:r>
            <a:r>
              <a:rPr lang="en-US" sz="3600" b="1" i="1" dirty="0">
                <a:solidFill>
                  <a:srgbClr val="BD582C"/>
                </a:solidFill>
                <a:latin typeface="Consolas"/>
              </a:rPr>
              <a:t>LIMIT</a:t>
            </a:r>
            <a:r>
              <a:rPr lang="en-US" sz="3600" b="1" dirty="0">
                <a:solidFill>
                  <a:srgbClr val="3F3A33"/>
                </a:solidFill>
              </a:rPr>
              <a:t> and </a:t>
            </a:r>
            <a:r>
              <a:rPr lang="en-US" sz="3600" b="1" i="1" dirty="0">
                <a:solidFill>
                  <a:srgbClr val="BD582C"/>
                </a:solidFill>
                <a:latin typeface="Consolas"/>
              </a:rPr>
              <a:t>OFFSET</a:t>
            </a:r>
          </a:p>
        </p:txBody>
      </p:sp>
      <p:sp>
        <p:nvSpPr>
          <p:cNvPr id="2" name="card-tips">
            <a:extLst>
              <a:ext uri="{FF2B5EF4-FFF2-40B4-BE49-F238E27FC236}">
                <a16:creationId xmlns:a16="http://schemas.microsoft.com/office/drawing/2014/main" id="{C9B54EC1-3993-479C-88FF-AAFD17034BF6}"/>
              </a:ext>
            </a:extLst>
          </p:cNvPr>
          <p:cNvSpPr/>
          <p:nvPr/>
        </p:nvSpPr>
        <p:spPr>
          <a:xfrm>
            <a:off x="895350" y="1371600"/>
            <a:ext cx="3860800" cy="26416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3" name="card-code">
            <a:extLst>
              <a:ext uri="{FF2B5EF4-FFF2-40B4-BE49-F238E27FC236}">
                <a16:creationId xmlns:a16="http://schemas.microsoft.com/office/drawing/2014/main" id="{2C1CAAEF-69C4-45D5-BF99-34C119720B11}"/>
              </a:ext>
            </a:extLst>
          </p:cNvPr>
          <p:cNvSpPr/>
          <p:nvPr/>
        </p:nvSpPr>
        <p:spPr>
          <a:xfrm>
            <a:off x="4959350" y="1371600"/>
            <a:ext cx="3411220" cy="26416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4" name="tips-text">
            <a:extLst>
              <a:ext uri="{FF2B5EF4-FFF2-40B4-BE49-F238E27FC236}">
                <a16:creationId xmlns:a16="http://schemas.microsoft.com/office/drawing/2014/main" id="{B1672BE7-F772-4CE1-9B36-4A71F929F34C}"/>
              </a:ext>
            </a:extLst>
          </p:cNvPr>
          <p:cNvSpPr txBox="1"/>
          <p:nvPr/>
        </p:nvSpPr>
        <p:spPr>
          <a:xfrm>
            <a:off x="1047750" y="1498600"/>
            <a:ext cx="3556000" cy="23876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marL="0" indent="0" algn="l">
              <a:spcBef>
                <a:spcPts val="0"/>
              </a:spcBef>
              <a:buNone/>
            </a:pPr>
            <a:r>
              <a:rPr lang="en-US" sz="1500" b="1" dirty="0">
                <a:solidFill>
                  <a:srgbClr val="BD582C"/>
                </a:solidFill>
              </a:rPr>
              <a:t>SELECT doesn't hand you rows.</a:t>
            </a:r>
          </a:p>
          <a:p>
            <a:pPr marL="0" indent="0" algn="l">
              <a:spcBef>
                <a:spcPts val="300"/>
              </a:spcBef>
              <a:buNone/>
            </a:pPr>
            <a:r>
              <a:rPr lang="en-US" sz="1300" i="1" dirty="0">
                <a:solidFill>
                  <a:srgbClr val="637052"/>
                </a:solidFill>
              </a:rPr>
              <a:t>It hands you a </a:t>
            </a:r>
            <a:r>
              <a:rPr lang="en-US" sz="1300" b="1" i="1" dirty="0">
                <a:solidFill>
                  <a:srgbClr val="637052"/>
                </a:solidFill>
              </a:rPr>
              <a:t>cursor</a:t>
            </a:r>
            <a:r>
              <a:rPr lang="en-US" sz="1300" i="1" dirty="0">
                <a:solidFill>
                  <a:srgbClr val="637052"/>
                </a:solidFill>
              </a:rPr>
              <a:t> — a bookmark into the result set. Rows load only as you ask for them (lazy).</a:t>
            </a:r>
          </a:p>
          <a:p>
            <a:pPr marL="171450" indent="-171450" algn="l">
              <a:spcBef>
                <a:spcPts val="700"/>
              </a:spcBef>
              <a:buClr>
                <a:srgbClr val="BD582C"/>
              </a:buClr>
              <a:buFont typeface="Arial"/>
              <a:buChar char="•"/>
            </a:pPr>
            <a:r>
              <a:rPr lang="en-US" sz="1300" b="1" dirty="0">
                <a:solidFill>
                  <a:srgbClr val="3F3A33"/>
                </a:solidFill>
                <a:latin typeface="Consolas"/>
              </a:rPr>
              <a:t>LIMIT n</a:t>
            </a:r>
            <a:r>
              <a:rPr lang="en-US" sz="1300" dirty="0">
                <a:solidFill>
                  <a:srgbClr val="3F3A33"/>
                </a:solidFill>
              </a:rPr>
              <a:t> — give me at most n rows.</a:t>
            </a:r>
          </a:p>
          <a:p>
            <a:pPr marL="171450" indent="-171450" algn="l">
              <a:spcBef>
                <a:spcPts val="400"/>
              </a:spcBef>
              <a:buClr>
                <a:srgbClr val="BD582C"/>
              </a:buClr>
              <a:buFont typeface="Arial"/>
              <a:buChar char="•"/>
            </a:pPr>
            <a:r>
              <a:rPr lang="en-US" sz="1300" b="1" dirty="0">
                <a:solidFill>
                  <a:srgbClr val="3F3A33"/>
                </a:solidFill>
                <a:latin typeface="Consolas"/>
              </a:rPr>
              <a:t>OFFSET m</a:t>
            </a:r>
            <a:r>
              <a:rPr lang="en-US" sz="1300" dirty="0">
                <a:solidFill>
                  <a:srgbClr val="3F3A33"/>
                </a:solidFill>
              </a:rPr>
              <a:t> — skip the first m rows.</a:t>
            </a:r>
          </a:p>
          <a:p>
            <a:pPr marL="171450" indent="-171450" algn="l">
              <a:spcBef>
                <a:spcPts val="400"/>
              </a:spcBef>
              <a:buClr>
                <a:srgbClr val="BD582C"/>
              </a:buClr>
              <a:buFont typeface="Arial"/>
              <a:buChar char="•"/>
            </a:pPr>
            <a:r>
              <a:rPr lang="en-US" sz="1300" dirty="0">
                <a:solidFill>
                  <a:srgbClr val="3F3A33"/>
                </a:solidFill>
              </a:rPr>
              <a:t>Same query for each page — the DB caches its plan and gets faster on the next call.</a:t>
            </a:r>
          </a:p>
        </p:txBody>
      </p:sp>
      <p:sp>
        <p:nvSpPr>
          <p:cNvPr id="5" name="code-text">
            <a:extLst>
              <a:ext uri="{FF2B5EF4-FFF2-40B4-BE49-F238E27FC236}">
                <a16:creationId xmlns:a16="http://schemas.microsoft.com/office/drawing/2014/main" id="{85E9454E-41D5-44CA-A8AD-3EA558110DFA}"/>
              </a:ext>
            </a:extLst>
          </p:cNvPr>
          <p:cNvSpPr txBox="1"/>
          <p:nvPr/>
        </p:nvSpPr>
        <p:spPr>
          <a:xfrm>
            <a:off x="5137150" y="1498600"/>
            <a:ext cx="3055620" cy="23876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marL="0" indent="0" algn="l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200" i="1" dirty="0">
                <a:solidFill>
                  <a:srgbClr val="637052"/>
                </a:solidFill>
                <a:latin typeface="Consolas"/>
              </a:rPr>
              <a:t>-- page 2, 10 per page</a:t>
            </a:r>
          </a:p>
          <a:p>
            <a:pPr marL="0" indent="0" algn="l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200" b="1" dirty="0">
                <a:solidFill>
                  <a:srgbClr val="BD582C"/>
                </a:solidFill>
                <a:latin typeface="Consolas"/>
              </a:rPr>
              <a:t>SELECT</a:t>
            </a:r>
            <a:r>
              <a:rPr lang="en-US" sz="1200" dirty="0">
                <a:solidFill>
                  <a:srgbClr val="3F3A33"/>
                </a:solidFill>
                <a:latin typeface="Consolas"/>
              </a:rPr>
              <a:t> first_name</a:t>
            </a:r>
          </a:p>
          <a:p>
            <a:pPr marL="0" indent="0" algn="l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200" dirty="0">
                <a:solidFill>
                  <a:srgbClr val="3F3A33"/>
                </a:solidFill>
                <a:latin typeface="Consolas"/>
              </a:rPr>
              <a:t>  </a:t>
            </a:r>
            <a:r>
              <a:rPr lang="en-US" sz="1200" b="1" dirty="0">
                <a:solidFill>
                  <a:srgbClr val="BD582C"/>
                </a:solidFill>
                <a:latin typeface="Consolas"/>
              </a:rPr>
              <a:t>FROM</a:t>
            </a:r>
            <a:r>
              <a:rPr lang="en-US" sz="1200" dirty="0">
                <a:solidFill>
                  <a:srgbClr val="3F3A33"/>
                </a:solidFill>
                <a:latin typeface="Consolas"/>
              </a:rPr>
              <a:t> people</a:t>
            </a:r>
          </a:p>
          <a:p>
            <a:pPr marL="0" indent="0" algn="l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200" dirty="0">
                <a:solidFill>
                  <a:srgbClr val="3F3A33"/>
                </a:solidFill>
                <a:latin typeface="Consolas"/>
              </a:rPr>
              <a:t> </a:t>
            </a:r>
            <a:r>
              <a:rPr lang="en-US" sz="1200" b="1" dirty="0">
                <a:solidFill>
                  <a:srgbClr val="BD582C"/>
                </a:solidFill>
                <a:latin typeface="Consolas"/>
              </a:rPr>
              <a:t>LIMIT</a:t>
            </a:r>
            <a:r>
              <a:rPr lang="en-US" sz="1200" dirty="0">
                <a:solidFill>
                  <a:srgbClr val="3F3A33"/>
                </a:solidFill>
                <a:latin typeface="Consolas"/>
              </a:rPr>
              <a:t> 10 </a:t>
            </a:r>
            <a:r>
              <a:rPr lang="en-US" sz="1200" b="1" dirty="0">
                <a:solidFill>
                  <a:srgbClr val="BD582C"/>
                </a:solidFill>
                <a:latin typeface="Consolas"/>
              </a:rPr>
              <a:t>OFFSET</a:t>
            </a:r>
            <a:r>
              <a:rPr lang="en-US" sz="1200" dirty="0">
                <a:solidFill>
                  <a:srgbClr val="3F3A33"/>
                </a:solidFill>
                <a:latin typeface="Consolas"/>
              </a:rPr>
              <a:t> 10;</a:t>
            </a:r>
          </a:p>
          <a:p>
            <a:pPr marL="0" indent="0" algn="l">
              <a:lnSpc>
                <a:spcPct val="115000"/>
              </a:lnSpc>
              <a:spcBef>
                <a:spcPts val="500"/>
              </a:spcBef>
              <a:buNone/>
            </a:pPr>
            <a:r>
              <a:rPr lang="en-US" sz="1200" i="1" dirty="0">
                <a:solidFill>
                  <a:srgbClr val="637052"/>
                </a:solidFill>
                <a:latin typeface="Consolas"/>
              </a:rPr>
              <a:t>-- just one row</a:t>
            </a:r>
          </a:p>
          <a:p>
            <a:pPr marL="0" indent="0" algn="l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200" b="1" dirty="0">
                <a:solidFill>
                  <a:srgbClr val="BD582C"/>
                </a:solidFill>
                <a:latin typeface="Consolas"/>
              </a:rPr>
              <a:t>SELECT</a:t>
            </a:r>
            <a:r>
              <a:rPr lang="en-US" sz="1200" dirty="0">
                <a:solidFill>
                  <a:srgbClr val="3F3A33"/>
                </a:solidFill>
                <a:latin typeface="Consolas"/>
              </a:rPr>
              <a:t> first_name</a:t>
            </a:r>
          </a:p>
          <a:p>
            <a:pPr marL="0" indent="0" algn="l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200" dirty="0">
                <a:solidFill>
                  <a:srgbClr val="3F3A33"/>
                </a:solidFill>
                <a:latin typeface="Consolas"/>
              </a:rPr>
              <a:t>  </a:t>
            </a:r>
            <a:r>
              <a:rPr lang="en-US" sz="1200" b="1" dirty="0">
                <a:solidFill>
                  <a:srgbClr val="BD582C"/>
                </a:solidFill>
                <a:latin typeface="Consolas"/>
              </a:rPr>
              <a:t>FROM</a:t>
            </a:r>
            <a:r>
              <a:rPr lang="en-US" sz="1200" dirty="0">
                <a:solidFill>
                  <a:srgbClr val="3F3A33"/>
                </a:solidFill>
                <a:latin typeface="Consolas"/>
              </a:rPr>
              <a:t> people</a:t>
            </a:r>
          </a:p>
          <a:p>
            <a:pPr marL="0" indent="0" algn="l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200" dirty="0">
                <a:solidFill>
                  <a:srgbClr val="3F3A33"/>
                </a:solidFill>
                <a:latin typeface="Consolas"/>
              </a:rPr>
              <a:t> </a:t>
            </a:r>
            <a:r>
              <a:rPr lang="en-US" sz="1200" b="1" dirty="0">
                <a:solidFill>
                  <a:srgbClr val="BD582C"/>
                </a:solidFill>
                <a:latin typeface="Consolas"/>
              </a:rPr>
              <a:t>LIMIT</a:t>
            </a:r>
            <a:r>
              <a:rPr lang="en-US" sz="1200" dirty="0">
                <a:solidFill>
                  <a:srgbClr val="3F3A33"/>
                </a:solidFill>
                <a:latin typeface="Consolas"/>
              </a:rPr>
              <a:t> 1;</a:t>
            </a:r>
          </a:p>
        </p:txBody>
      </p:sp>
      <p:sp>
        <p:nvSpPr>
          <p:cNvPr id="6" name="callout-band">
            <a:extLst>
              <a:ext uri="{FF2B5EF4-FFF2-40B4-BE49-F238E27FC236}">
                <a16:creationId xmlns:a16="http://schemas.microsoft.com/office/drawing/2014/main" id="{6BB1636F-3FBC-4480-AE63-3185DF4C3B7D}"/>
              </a:ext>
            </a:extLst>
          </p:cNvPr>
          <p:cNvSpPr/>
          <p:nvPr/>
        </p:nvSpPr>
        <p:spPr>
          <a:xfrm>
            <a:off x="895350" y="4114800"/>
            <a:ext cx="7475220" cy="558800"/>
          </a:xfrm>
          <a:prstGeom prst="roundRect">
            <a:avLst/>
          </a:prstGeom>
          <a:solidFill>
            <a:srgbClr val="FBEDE4"/>
          </a:solidFill>
          <a:ln w="15875" cap="flat" cmpd="sng" algn="ctr">
            <a:solidFill>
              <a:srgbClr val="BD582C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7" name="callout-text">
            <a:extLst>
              <a:ext uri="{FF2B5EF4-FFF2-40B4-BE49-F238E27FC236}">
                <a16:creationId xmlns:a16="http://schemas.microsoft.com/office/drawing/2014/main" id="{DF347119-187D-4BA7-881D-5B6A7E22C97F}"/>
              </a:ext>
            </a:extLst>
          </p:cNvPr>
          <p:cNvSpPr txBox="1"/>
          <p:nvPr/>
        </p:nvSpPr>
        <p:spPr>
          <a:xfrm>
            <a:off x="1016000" y="4165600"/>
            <a:ext cx="7226300" cy="4572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-US" sz="1400" b="1" dirty="0">
                <a:solidFill>
                  <a:srgbClr val="BD582C"/>
                </a:solidFill>
              </a:rPr>
              <a:t>Performance friend: </a:t>
            </a:r>
            <a:r>
              <a:rPr lang="en-US" sz="1400" dirty="0">
                <a:solidFill>
                  <a:srgbClr val="3F3A33"/>
                </a:solidFill>
              </a:rPr>
              <a:t>load a page at a time instead of pulling every row — your UI and your DB will both thank you.</a:t>
            </a:r>
          </a:p>
        </p:txBody>
      </p:sp>
    </p:spTree>
    <p:extLst>
      <p:ext uri="{BB962C8B-B14F-4D97-AF65-F5344CB8AC3E}">
        <p14:creationId xmlns:p14="http://schemas.microsoft.com/office/powerpoint/2010/main" val="12388580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6"/>
          <p:cNvSpPr txBox="1">
            <a:spLocks noGrp="1"/>
          </p:cNvSpPr>
          <p:nvPr>
            <p:ph type="title"/>
          </p:nvPr>
        </p:nvSpPr>
        <p:spPr>
          <a:xfrm>
            <a:off x="895350" y="444500"/>
            <a:ext cx="7475220" cy="69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>
              <a:buNone/>
            </a:pPr>
            <a:r>
              <a:rPr lang="en-US" sz="3600" b="1" dirty="0">
                <a:solidFill>
                  <a:srgbClr val="3F3A33"/>
                </a:solidFill>
              </a:rPr>
              <a:t>Sorting results: </a:t>
            </a:r>
            <a:r>
              <a:rPr lang="en-US" sz="3600" b="1" i="1" dirty="0">
                <a:solidFill>
                  <a:srgbClr val="BD582C"/>
                </a:solidFill>
                <a:latin typeface="Consolas"/>
              </a:rPr>
              <a:t>ORDER BY</a:t>
            </a:r>
          </a:p>
        </p:txBody>
      </p:sp>
      <p:sp>
        <p:nvSpPr>
          <p:cNvPr id="2" name="card-tips">
            <a:extLst>
              <a:ext uri="{FF2B5EF4-FFF2-40B4-BE49-F238E27FC236}">
                <a16:creationId xmlns:a16="http://schemas.microsoft.com/office/drawing/2014/main" id="{49E5F245-1D45-4876-872A-7D3B91E66ACC}"/>
              </a:ext>
            </a:extLst>
          </p:cNvPr>
          <p:cNvSpPr/>
          <p:nvPr/>
        </p:nvSpPr>
        <p:spPr>
          <a:xfrm>
            <a:off x="895350" y="1371600"/>
            <a:ext cx="3860800" cy="26416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3" name="card-code">
            <a:extLst>
              <a:ext uri="{FF2B5EF4-FFF2-40B4-BE49-F238E27FC236}">
                <a16:creationId xmlns:a16="http://schemas.microsoft.com/office/drawing/2014/main" id="{D04CA06A-709C-41D2-A00B-90E59C5A80A8}"/>
              </a:ext>
            </a:extLst>
          </p:cNvPr>
          <p:cNvSpPr/>
          <p:nvPr/>
        </p:nvSpPr>
        <p:spPr>
          <a:xfrm>
            <a:off x="4959350" y="1371600"/>
            <a:ext cx="3411220" cy="26416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4" name="tips-text">
            <a:extLst>
              <a:ext uri="{FF2B5EF4-FFF2-40B4-BE49-F238E27FC236}">
                <a16:creationId xmlns:a16="http://schemas.microsoft.com/office/drawing/2014/main" id="{3FB14A0B-7AEE-485C-B0BC-4D9B1F80DE33}"/>
              </a:ext>
            </a:extLst>
          </p:cNvPr>
          <p:cNvSpPr txBox="1"/>
          <p:nvPr/>
        </p:nvSpPr>
        <p:spPr>
          <a:xfrm>
            <a:off x="1047750" y="1498600"/>
            <a:ext cx="3556000" cy="23876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marL="0" indent="0" algn="l">
              <a:spcBef>
                <a:spcPts val="0"/>
              </a:spcBef>
              <a:buNone/>
            </a:pPr>
            <a:r>
              <a:rPr lang="en-US" sz="1500" b="1" dirty="0">
                <a:solidFill>
                  <a:srgbClr val="BD582C"/>
                </a:solidFill>
              </a:rPr>
              <a:t>Row order is unpredictable.</a:t>
            </a:r>
          </a:p>
          <a:p>
            <a:pPr marL="0" indent="0" algn="l">
              <a:spcBef>
                <a:spcPts val="300"/>
              </a:spcBef>
              <a:buNone/>
            </a:pPr>
            <a:r>
              <a:rPr lang="en-US" sz="1300" i="1" dirty="0">
                <a:solidFill>
                  <a:srgbClr val="637052"/>
                </a:solidFill>
              </a:rPr>
              <a:t>Without </a:t>
            </a:r>
            <a:r>
              <a:rPr lang="en-US" sz="1300" b="1" i="1" dirty="0">
                <a:solidFill>
                  <a:srgbClr val="637052"/>
                </a:solidFill>
                <a:latin typeface="Consolas"/>
              </a:rPr>
              <a:t>ORDER BY</a:t>
            </a:r>
            <a:r>
              <a:rPr lang="en-US" sz="1300" i="1" dirty="0">
                <a:solidFill>
                  <a:srgbClr val="637052"/>
                </a:solidFill>
              </a:rPr>
              <a:t>, rows can come back in any order — not insert order. Don't assume, especially when unit testing.</a:t>
            </a:r>
          </a:p>
          <a:p>
            <a:pPr marL="171450" indent="-171450" algn="l">
              <a:spcBef>
                <a:spcPts val="700"/>
              </a:spcBef>
              <a:buClr>
                <a:srgbClr val="BD582C"/>
              </a:buClr>
              <a:buFont typeface="Arial"/>
              <a:buChar char="•"/>
            </a:pPr>
            <a:r>
              <a:rPr lang="en-US" sz="1300" b="1" dirty="0">
                <a:solidFill>
                  <a:srgbClr val="3F3A33"/>
                </a:solidFill>
                <a:latin typeface="Consolas"/>
              </a:rPr>
              <a:t>ASC</a:t>
            </a:r>
            <a:r>
              <a:rPr lang="en-US" sz="1300" dirty="0">
                <a:solidFill>
                  <a:srgbClr val="3F3A33"/>
                </a:solidFill>
              </a:rPr>
              <a:t> (default) / </a:t>
            </a:r>
            <a:r>
              <a:rPr lang="en-US" sz="1300" b="1" dirty="0">
                <a:solidFill>
                  <a:srgbClr val="3F3A33"/>
                </a:solidFill>
                <a:latin typeface="Consolas"/>
              </a:rPr>
              <a:t>DESC</a:t>
            </a:r>
            <a:r>
              <a:rPr lang="en-US" sz="1300" dirty="0">
                <a:solidFill>
                  <a:srgbClr val="3F3A33"/>
                </a:solidFill>
              </a:rPr>
              <a:t> — ascending or descending. Always best to specify.</a:t>
            </a:r>
          </a:p>
          <a:p>
            <a:pPr marL="171450" indent="-171450" algn="l">
              <a:spcBef>
                <a:spcPts val="400"/>
              </a:spcBef>
              <a:buClr>
                <a:srgbClr val="BD582C"/>
              </a:buClr>
              <a:buFont typeface="Arial"/>
              <a:buChar char="•"/>
            </a:pPr>
            <a:r>
              <a:rPr lang="en-US" sz="1300" dirty="0">
                <a:solidFill>
                  <a:srgbClr val="3F3A33"/>
                </a:solidFill>
              </a:rPr>
              <a:t>Comparison fits the column type — numbers numerically, strings alphabetically, dates chronologically.</a:t>
            </a:r>
          </a:p>
          <a:p>
            <a:pPr marL="171450" indent="-171450" algn="l">
              <a:spcBef>
                <a:spcPts val="400"/>
              </a:spcBef>
              <a:buClr>
                <a:srgbClr val="BD582C"/>
              </a:buClr>
              <a:buFont typeface="Arial"/>
              <a:buChar char="•"/>
            </a:pPr>
            <a:r>
              <a:rPr lang="en-US" sz="1300" dirty="0">
                <a:solidFill>
                  <a:srgbClr val="3F3A33"/>
                </a:solidFill>
              </a:rPr>
              <a:t>List multiple columns to break ties — first wins, then second.</a:t>
            </a:r>
          </a:p>
        </p:txBody>
      </p:sp>
      <p:sp>
        <p:nvSpPr>
          <p:cNvPr id="5" name="code-text">
            <a:extLst>
              <a:ext uri="{FF2B5EF4-FFF2-40B4-BE49-F238E27FC236}">
                <a16:creationId xmlns:a16="http://schemas.microsoft.com/office/drawing/2014/main" id="{BFB74F6A-40F4-4821-94D8-415919F61A03}"/>
              </a:ext>
            </a:extLst>
          </p:cNvPr>
          <p:cNvSpPr txBox="1"/>
          <p:nvPr/>
        </p:nvSpPr>
        <p:spPr>
          <a:xfrm>
            <a:off x="5137149" y="1498600"/>
            <a:ext cx="3146465" cy="23876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marL="0" indent="0" algn="l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200" i="1" dirty="0">
                <a:solidFill>
                  <a:srgbClr val="637052"/>
                </a:solidFill>
                <a:latin typeface="Consolas"/>
              </a:rPr>
              <a:t>-- sort by SSN, lowest first</a:t>
            </a:r>
          </a:p>
          <a:p>
            <a:pPr marL="0" indent="0" algn="l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200" b="1" dirty="0">
                <a:solidFill>
                  <a:srgbClr val="BD582C"/>
                </a:solidFill>
                <a:latin typeface="Consolas"/>
              </a:rPr>
              <a:t>SELECT</a:t>
            </a:r>
            <a:r>
              <a:rPr lang="en-US" sz="1200" dirty="0">
                <a:solidFill>
                  <a:srgbClr val="3F3A33"/>
                </a:solidFill>
                <a:latin typeface="Consolas"/>
              </a:rPr>
              <a:t> first_name</a:t>
            </a:r>
          </a:p>
          <a:p>
            <a:pPr marL="0" indent="0" algn="l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200" dirty="0">
                <a:solidFill>
                  <a:srgbClr val="3F3A33"/>
                </a:solidFill>
                <a:latin typeface="Consolas"/>
              </a:rPr>
              <a:t>  </a:t>
            </a:r>
            <a:r>
              <a:rPr lang="en-US" sz="1200" b="1" dirty="0">
                <a:solidFill>
                  <a:srgbClr val="BD582C"/>
                </a:solidFill>
                <a:latin typeface="Consolas"/>
              </a:rPr>
              <a:t>FROM</a:t>
            </a:r>
            <a:r>
              <a:rPr lang="en-US" sz="1200" dirty="0">
                <a:solidFill>
                  <a:srgbClr val="3F3A33"/>
                </a:solidFill>
                <a:latin typeface="Consolas"/>
              </a:rPr>
              <a:t> people</a:t>
            </a:r>
          </a:p>
          <a:p>
            <a:pPr marL="0" indent="0" algn="l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200" dirty="0">
                <a:solidFill>
                  <a:srgbClr val="3F3A33"/>
                </a:solidFill>
                <a:latin typeface="Consolas"/>
              </a:rPr>
              <a:t> </a:t>
            </a:r>
            <a:r>
              <a:rPr lang="en-US" sz="1200" b="1" dirty="0">
                <a:solidFill>
                  <a:srgbClr val="BD582C"/>
                </a:solidFill>
                <a:latin typeface="Consolas"/>
              </a:rPr>
              <a:t>ORDER BY</a:t>
            </a:r>
            <a:r>
              <a:rPr lang="en-US" sz="1200" dirty="0">
                <a:solidFill>
                  <a:srgbClr val="3F3A33"/>
                </a:solidFill>
                <a:latin typeface="Consolas"/>
              </a:rPr>
              <a:t> ssn </a:t>
            </a:r>
            <a:r>
              <a:rPr lang="en-US" sz="1200" b="1" dirty="0">
                <a:solidFill>
                  <a:srgbClr val="BD582C"/>
                </a:solidFill>
                <a:latin typeface="Consolas"/>
              </a:rPr>
              <a:t>ASC</a:t>
            </a:r>
            <a:r>
              <a:rPr lang="en-US" sz="1200" dirty="0">
                <a:solidFill>
                  <a:srgbClr val="3F3A33"/>
                </a:solidFill>
                <a:latin typeface="Consolas"/>
              </a:rPr>
              <a:t>;</a:t>
            </a:r>
          </a:p>
          <a:p>
            <a:pPr marL="0" indent="0" algn="l">
              <a:lnSpc>
                <a:spcPct val="115000"/>
              </a:lnSpc>
              <a:spcBef>
                <a:spcPts val="500"/>
              </a:spcBef>
              <a:buNone/>
            </a:pPr>
            <a:r>
              <a:rPr lang="en-US" sz="1200" i="1" dirty="0">
                <a:solidFill>
                  <a:srgbClr val="637052"/>
                </a:solidFill>
                <a:latin typeface="Consolas"/>
              </a:rPr>
              <a:t>-- tie-break: SSN </a:t>
            </a:r>
            <a:r>
              <a:rPr lang="en-US" sz="1200" i="1" dirty="0" err="1">
                <a:solidFill>
                  <a:srgbClr val="637052"/>
                </a:solidFill>
                <a:latin typeface="Consolas"/>
              </a:rPr>
              <a:t>asc</a:t>
            </a:r>
            <a:br>
              <a:rPr lang="en-US" sz="1200" i="1" dirty="0">
                <a:solidFill>
                  <a:srgbClr val="637052"/>
                </a:solidFill>
                <a:latin typeface="Consolas"/>
              </a:rPr>
            </a:br>
            <a:r>
              <a:rPr lang="en-US" sz="1200" i="1" dirty="0">
                <a:solidFill>
                  <a:srgbClr val="637052"/>
                </a:solidFill>
                <a:latin typeface="Consolas"/>
              </a:rPr>
              <a:t>-- then last_name desc</a:t>
            </a:r>
          </a:p>
          <a:p>
            <a:pPr marL="0" indent="0" algn="l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200" b="1" dirty="0">
                <a:solidFill>
                  <a:srgbClr val="BD582C"/>
                </a:solidFill>
                <a:latin typeface="Consolas"/>
              </a:rPr>
              <a:t>SELECT</a:t>
            </a:r>
            <a:r>
              <a:rPr lang="en-US" sz="1200" dirty="0">
                <a:solidFill>
                  <a:srgbClr val="3F3A33"/>
                </a:solidFill>
                <a:latin typeface="Consolas"/>
              </a:rPr>
              <a:t> first_name</a:t>
            </a:r>
          </a:p>
          <a:p>
            <a:pPr marL="0" indent="0" algn="l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200" dirty="0">
                <a:solidFill>
                  <a:srgbClr val="3F3A33"/>
                </a:solidFill>
                <a:latin typeface="Consolas"/>
              </a:rPr>
              <a:t>  </a:t>
            </a:r>
            <a:r>
              <a:rPr lang="en-US" sz="1200" b="1" dirty="0">
                <a:solidFill>
                  <a:srgbClr val="BD582C"/>
                </a:solidFill>
                <a:latin typeface="Consolas"/>
              </a:rPr>
              <a:t>FROM</a:t>
            </a:r>
            <a:r>
              <a:rPr lang="en-US" sz="1200" dirty="0">
                <a:solidFill>
                  <a:srgbClr val="3F3A33"/>
                </a:solidFill>
                <a:latin typeface="Consolas"/>
              </a:rPr>
              <a:t> people</a:t>
            </a:r>
          </a:p>
          <a:p>
            <a:pPr marL="0" indent="0" algn="l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200" dirty="0">
                <a:solidFill>
                  <a:srgbClr val="3F3A33"/>
                </a:solidFill>
                <a:latin typeface="Consolas"/>
              </a:rPr>
              <a:t> </a:t>
            </a:r>
            <a:r>
              <a:rPr lang="en-US" sz="1200" b="1" dirty="0">
                <a:solidFill>
                  <a:srgbClr val="BD582C"/>
                </a:solidFill>
                <a:latin typeface="Consolas"/>
              </a:rPr>
              <a:t>ORDER BY</a:t>
            </a:r>
            <a:r>
              <a:rPr lang="en-US" sz="1200" dirty="0">
                <a:solidFill>
                  <a:srgbClr val="3F3A33"/>
                </a:solidFill>
                <a:latin typeface="Consolas"/>
              </a:rPr>
              <a:t> ssn </a:t>
            </a:r>
            <a:r>
              <a:rPr lang="en-US" sz="1200" b="1" dirty="0">
                <a:solidFill>
                  <a:srgbClr val="BD582C"/>
                </a:solidFill>
                <a:latin typeface="Consolas"/>
              </a:rPr>
              <a:t>ASC</a:t>
            </a:r>
            <a:r>
              <a:rPr lang="en-US" sz="1200" dirty="0">
                <a:solidFill>
                  <a:srgbClr val="3F3A33"/>
                </a:solidFill>
                <a:latin typeface="Consolas"/>
              </a:rPr>
              <a:t>, last_name </a:t>
            </a:r>
            <a:r>
              <a:rPr lang="en-US" sz="1200" b="1" dirty="0">
                <a:solidFill>
                  <a:srgbClr val="BD582C"/>
                </a:solidFill>
                <a:latin typeface="Consolas"/>
              </a:rPr>
              <a:t>DESC</a:t>
            </a:r>
            <a:r>
              <a:rPr lang="en-US" sz="1200" dirty="0">
                <a:solidFill>
                  <a:srgbClr val="3F3A33"/>
                </a:solidFill>
                <a:latin typeface="Consolas"/>
              </a:rPr>
              <a:t>;</a:t>
            </a:r>
          </a:p>
        </p:txBody>
      </p:sp>
      <p:sp>
        <p:nvSpPr>
          <p:cNvPr id="6" name="callout-band">
            <a:extLst>
              <a:ext uri="{FF2B5EF4-FFF2-40B4-BE49-F238E27FC236}">
                <a16:creationId xmlns:a16="http://schemas.microsoft.com/office/drawing/2014/main" id="{5D75421D-1B1F-4F57-BBA0-EE30505E40CB}"/>
              </a:ext>
            </a:extLst>
          </p:cNvPr>
          <p:cNvSpPr/>
          <p:nvPr/>
        </p:nvSpPr>
        <p:spPr>
          <a:xfrm>
            <a:off x="895350" y="4114800"/>
            <a:ext cx="7475220" cy="558800"/>
          </a:xfrm>
          <a:prstGeom prst="roundRect">
            <a:avLst/>
          </a:prstGeom>
          <a:solidFill>
            <a:srgbClr val="FBEDE4"/>
          </a:solidFill>
          <a:ln w="15875" cap="flat" cmpd="sng" algn="ctr">
            <a:solidFill>
              <a:srgbClr val="BD582C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7" name="callout-text">
            <a:extLst>
              <a:ext uri="{FF2B5EF4-FFF2-40B4-BE49-F238E27FC236}">
                <a16:creationId xmlns:a16="http://schemas.microsoft.com/office/drawing/2014/main" id="{6A8FFA2E-0099-4A56-81CD-4ED4863BA777}"/>
              </a:ext>
            </a:extLst>
          </p:cNvPr>
          <p:cNvSpPr txBox="1"/>
          <p:nvPr/>
        </p:nvSpPr>
        <p:spPr>
          <a:xfrm>
            <a:off x="1016000" y="4165600"/>
            <a:ext cx="7226300" cy="4572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-US" sz="1400" b="1" dirty="0">
                <a:solidFill>
                  <a:srgbClr val="BD582C"/>
                </a:solidFill>
              </a:rPr>
              <a:t>Performance note: </a:t>
            </a:r>
            <a:r>
              <a:rPr lang="en-US" sz="1400" dirty="0">
                <a:solidFill>
                  <a:srgbClr val="3F3A33"/>
                </a:solidFill>
              </a:rPr>
              <a:t>sorting isn't free — but the DB almost always does it faster than your client would.</a:t>
            </a:r>
          </a:p>
        </p:txBody>
      </p:sp>
    </p:spTree>
    <p:extLst>
      <p:ext uri="{BB962C8B-B14F-4D97-AF65-F5344CB8AC3E}">
        <p14:creationId xmlns:p14="http://schemas.microsoft.com/office/powerpoint/2010/main" val="16001940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D34A6-355E-4734-BB20-CFD0A4E20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444500"/>
            <a:ext cx="7475220" cy="698500"/>
          </a:xfrm>
        </p:spPr>
        <p:txBody>
          <a:bodyPr/>
          <a:lstStyle/>
          <a:p>
            <a:pPr algn="l">
              <a:buNone/>
            </a:pPr>
            <a:r>
              <a:rPr lang="en-US" sz="3600" b="1" dirty="0">
                <a:solidFill>
                  <a:srgbClr val="3F3A33"/>
                </a:solidFill>
              </a:rPr>
              <a:t>DB Calculations: </a:t>
            </a:r>
            <a:r>
              <a:rPr lang="en-US" sz="3600" b="1" i="1" dirty="0">
                <a:solidFill>
                  <a:srgbClr val="BD582C"/>
                </a:solidFill>
                <a:latin typeface="Consolas"/>
              </a:rPr>
              <a:t>aggregates</a:t>
            </a:r>
          </a:p>
        </p:txBody>
      </p:sp>
      <p:sp>
        <p:nvSpPr>
          <p:cNvPr id="3" name="card-count">
            <a:extLst>
              <a:ext uri="{FF2B5EF4-FFF2-40B4-BE49-F238E27FC236}">
                <a16:creationId xmlns:a16="http://schemas.microsoft.com/office/drawing/2014/main" id="{70B6946D-607E-4B90-A650-589B53D0C970}"/>
              </a:ext>
            </a:extLst>
          </p:cNvPr>
          <p:cNvSpPr/>
          <p:nvPr/>
        </p:nvSpPr>
        <p:spPr>
          <a:xfrm>
            <a:off x="895350" y="1371600"/>
            <a:ext cx="3585210" cy="23368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4" name="card-math">
            <a:extLst>
              <a:ext uri="{FF2B5EF4-FFF2-40B4-BE49-F238E27FC236}">
                <a16:creationId xmlns:a16="http://schemas.microsoft.com/office/drawing/2014/main" id="{F45E6D09-074C-4651-AD8E-8D3EF3E1BBD1}"/>
              </a:ext>
            </a:extLst>
          </p:cNvPr>
          <p:cNvSpPr/>
          <p:nvPr/>
        </p:nvSpPr>
        <p:spPr>
          <a:xfrm>
            <a:off x="4785360" y="1371600"/>
            <a:ext cx="3585210" cy="23368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5" name="count-text">
            <a:extLst>
              <a:ext uri="{FF2B5EF4-FFF2-40B4-BE49-F238E27FC236}">
                <a16:creationId xmlns:a16="http://schemas.microsoft.com/office/drawing/2014/main" id="{A29B5BAF-EC90-422E-B364-84705FCEA7B3}"/>
              </a:ext>
            </a:extLst>
          </p:cNvPr>
          <p:cNvSpPr txBox="1"/>
          <p:nvPr/>
        </p:nvSpPr>
        <p:spPr>
          <a:xfrm>
            <a:off x="1073150" y="1498600"/>
            <a:ext cx="3229610" cy="20828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marL="0" indent="0" algn="l">
              <a:spcBef>
                <a:spcPts val="0"/>
              </a:spcBef>
              <a:buNone/>
            </a:pPr>
            <a:r>
              <a:rPr lang="en-US" sz="1700" b="1" dirty="0">
                <a:solidFill>
                  <a:srgbClr val="3F3A33"/>
                </a:solidFill>
              </a:rPr>
              <a:t>Counting rows</a:t>
            </a:r>
          </a:p>
          <a:p>
            <a:pPr marL="0" indent="0" algn="l">
              <a:spcBef>
                <a:spcPts val="300"/>
              </a:spcBef>
              <a:buNone/>
            </a:pPr>
            <a:r>
              <a:rPr lang="en-US" sz="1300" i="1" dirty="0">
                <a:solidFill>
                  <a:srgbClr val="637052"/>
                </a:solidFill>
              </a:rPr>
              <a:t>How many rows match? </a:t>
            </a:r>
            <a:r>
              <a:rPr lang="en-US" sz="1300" b="1" i="1" dirty="0">
                <a:solidFill>
                  <a:srgbClr val="637052"/>
                </a:solidFill>
                <a:latin typeface="Consolas"/>
              </a:rPr>
              <a:t>COUNT(*)</a:t>
            </a:r>
            <a:r>
              <a:rPr lang="en-US" sz="1300" i="1" dirty="0">
                <a:solidFill>
                  <a:srgbClr val="637052"/>
                </a:solidFill>
              </a:rPr>
              <a:t> counts every row.</a:t>
            </a:r>
          </a:p>
          <a:p>
            <a:pPr marL="0" indent="0" algn="l">
              <a:lnSpc>
                <a:spcPct val="115000"/>
              </a:lnSpc>
              <a:spcBef>
                <a:spcPts val="700"/>
              </a:spcBef>
              <a:buNone/>
            </a:pPr>
            <a:r>
              <a:rPr lang="en-US" sz="1200" i="1" dirty="0">
                <a:solidFill>
                  <a:srgbClr val="637052"/>
                </a:solidFill>
                <a:latin typeface="Consolas"/>
              </a:rPr>
              <a:t>-- how many people?</a:t>
            </a:r>
          </a:p>
          <a:p>
            <a:pPr marL="0" indent="0" algn="l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200" b="1" dirty="0">
                <a:solidFill>
                  <a:srgbClr val="BD582C"/>
                </a:solidFill>
                <a:latin typeface="Consolas"/>
              </a:rPr>
              <a:t>SELECT</a:t>
            </a:r>
            <a:r>
              <a:rPr lang="en-US" sz="1200" dirty="0">
                <a:solidFill>
                  <a:srgbClr val="3F3A33"/>
                </a:solidFill>
                <a:latin typeface="Consolas"/>
              </a:rPr>
              <a:t> </a:t>
            </a:r>
            <a:r>
              <a:rPr lang="en-US" sz="1200" b="1" dirty="0">
                <a:solidFill>
                  <a:srgbClr val="BD582C"/>
                </a:solidFill>
                <a:latin typeface="Consolas"/>
              </a:rPr>
              <a:t>COUNT</a:t>
            </a:r>
            <a:r>
              <a:rPr lang="en-US" sz="1200" dirty="0">
                <a:solidFill>
                  <a:srgbClr val="3F3A33"/>
                </a:solidFill>
                <a:latin typeface="Consolas"/>
              </a:rPr>
              <a:t>(*) </a:t>
            </a:r>
            <a:r>
              <a:rPr lang="en-US" sz="1200" b="1" dirty="0">
                <a:solidFill>
                  <a:srgbClr val="BD582C"/>
                </a:solidFill>
                <a:latin typeface="Consolas"/>
              </a:rPr>
              <a:t>FROM</a:t>
            </a:r>
            <a:r>
              <a:rPr lang="en-US" sz="1200" dirty="0">
                <a:solidFill>
                  <a:srgbClr val="3F3A33"/>
                </a:solidFill>
                <a:latin typeface="Consolas"/>
              </a:rPr>
              <a:t> people;</a:t>
            </a:r>
          </a:p>
          <a:p>
            <a:pPr marL="0" indent="0" algn="l">
              <a:lnSpc>
                <a:spcPct val="115000"/>
              </a:lnSpc>
              <a:spcBef>
                <a:spcPts val="500"/>
              </a:spcBef>
              <a:buNone/>
            </a:pPr>
            <a:r>
              <a:rPr lang="en-US" sz="1200" i="1" dirty="0">
                <a:solidFill>
                  <a:srgbClr val="637052"/>
                </a:solidFill>
                <a:latin typeface="Consolas"/>
              </a:rPr>
              <a:t>-- only rows with an SSN</a:t>
            </a:r>
          </a:p>
          <a:p>
            <a:pPr marL="0" indent="0" algn="l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200" b="1" dirty="0">
                <a:solidFill>
                  <a:srgbClr val="BD582C"/>
                </a:solidFill>
                <a:latin typeface="Consolas"/>
              </a:rPr>
              <a:t>SELECT</a:t>
            </a:r>
            <a:r>
              <a:rPr lang="en-US" sz="1200" dirty="0">
                <a:solidFill>
                  <a:srgbClr val="3F3A33"/>
                </a:solidFill>
                <a:latin typeface="Consolas"/>
              </a:rPr>
              <a:t> </a:t>
            </a:r>
            <a:r>
              <a:rPr lang="en-US" sz="1200" b="1" dirty="0">
                <a:solidFill>
                  <a:srgbClr val="BD582C"/>
                </a:solidFill>
                <a:latin typeface="Consolas"/>
              </a:rPr>
              <a:t>COUNT</a:t>
            </a:r>
            <a:r>
              <a:rPr lang="en-US" sz="1200" dirty="0">
                <a:solidFill>
                  <a:srgbClr val="3F3A33"/>
                </a:solidFill>
                <a:latin typeface="Consolas"/>
              </a:rPr>
              <a:t>(ssn) </a:t>
            </a:r>
            <a:r>
              <a:rPr lang="en-US" sz="1200" b="1" dirty="0">
                <a:solidFill>
                  <a:srgbClr val="BD582C"/>
                </a:solidFill>
                <a:latin typeface="Consolas"/>
              </a:rPr>
              <a:t>FROM</a:t>
            </a:r>
            <a:r>
              <a:rPr lang="en-US" sz="1200" dirty="0">
                <a:solidFill>
                  <a:srgbClr val="3F3A33"/>
                </a:solidFill>
                <a:latin typeface="Consolas"/>
              </a:rPr>
              <a:t> people;</a:t>
            </a:r>
          </a:p>
        </p:txBody>
      </p:sp>
      <p:sp>
        <p:nvSpPr>
          <p:cNvPr id="6" name="math-text">
            <a:extLst>
              <a:ext uri="{FF2B5EF4-FFF2-40B4-BE49-F238E27FC236}">
                <a16:creationId xmlns:a16="http://schemas.microsoft.com/office/drawing/2014/main" id="{371A9B5A-2F81-4B07-A5F0-9D677360E32A}"/>
              </a:ext>
            </a:extLst>
          </p:cNvPr>
          <p:cNvSpPr txBox="1"/>
          <p:nvPr/>
        </p:nvSpPr>
        <p:spPr>
          <a:xfrm>
            <a:off x="4963160" y="1498600"/>
            <a:ext cx="3229610" cy="20828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marL="0" indent="0" algn="l">
              <a:spcBef>
                <a:spcPts val="0"/>
              </a:spcBef>
              <a:buNone/>
            </a:pPr>
            <a:r>
              <a:rPr lang="en-US" sz="1700" b="1" dirty="0">
                <a:solidFill>
                  <a:srgbClr val="3F3A33"/>
                </a:solidFill>
              </a:rPr>
              <a:t>Crunching numbers</a:t>
            </a:r>
          </a:p>
          <a:p>
            <a:pPr marL="0" indent="0" algn="l">
              <a:spcBef>
                <a:spcPts val="300"/>
              </a:spcBef>
              <a:buNone/>
            </a:pPr>
            <a:r>
              <a:rPr lang="en-US" sz="1300" i="1" dirty="0">
                <a:solidFill>
                  <a:srgbClr val="637052"/>
                </a:solidFill>
              </a:rPr>
              <a:t>Add them up, average them out — straight from the DB.</a:t>
            </a:r>
          </a:p>
          <a:p>
            <a:pPr marL="0" indent="0" algn="l">
              <a:lnSpc>
                <a:spcPct val="115000"/>
              </a:lnSpc>
              <a:spcBef>
                <a:spcPts val="700"/>
              </a:spcBef>
              <a:buNone/>
            </a:pPr>
            <a:r>
              <a:rPr lang="en-US" sz="1200" i="1" dirty="0">
                <a:solidFill>
                  <a:srgbClr val="637052"/>
                </a:solidFill>
                <a:latin typeface="Consolas"/>
              </a:rPr>
              <a:t>-- total payroll</a:t>
            </a:r>
          </a:p>
          <a:p>
            <a:pPr marL="0" indent="0" algn="l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200" b="1" dirty="0">
                <a:solidFill>
                  <a:srgbClr val="BD582C"/>
                </a:solidFill>
                <a:latin typeface="Consolas"/>
              </a:rPr>
              <a:t>SELECT</a:t>
            </a:r>
            <a:r>
              <a:rPr lang="en-US" sz="1200" dirty="0">
                <a:solidFill>
                  <a:srgbClr val="3F3A33"/>
                </a:solidFill>
                <a:latin typeface="Consolas"/>
              </a:rPr>
              <a:t> </a:t>
            </a:r>
            <a:r>
              <a:rPr lang="en-US" sz="1200" b="1" dirty="0">
                <a:solidFill>
                  <a:srgbClr val="BD582C"/>
                </a:solidFill>
                <a:latin typeface="Consolas"/>
              </a:rPr>
              <a:t>SUM</a:t>
            </a:r>
            <a:r>
              <a:rPr lang="en-US" sz="1200" dirty="0">
                <a:solidFill>
                  <a:srgbClr val="3F3A33"/>
                </a:solidFill>
                <a:latin typeface="Consolas"/>
              </a:rPr>
              <a:t>(rate) </a:t>
            </a:r>
            <a:r>
              <a:rPr lang="en-US" sz="1200" b="1" dirty="0">
                <a:solidFill>
                  <a:srgbClr val="BD582C"/>
                </a:solidFill>
                <a:latin typeface="Consolas"/>
              </a:rPr>
              <a:t>FROM</a:t>
            </a:r>
            <a:r>
              <a:rPr lang="en-US" sz="1200" dirty="0">
                <a:solidFill>
                  <a:srgbClr val="3F3A33"/>
                </a:solidFill>
                <a:latin typeface="Consolas"/>
              </a:rPr>
              <a:t> employees;</a:t>
            </a:r>
          </a:p>
          <a:p>
            <a:pPr marL="0" indent="0" algn="l">
              <a:lnSpc>
                <a:spcPct val="115000"/>
              </a:lnSpc>
              <a:spcBef>
                <a:spcPts val="500"/>
              </a:spcBef>
              <a:buNone/>
            </a:pPr>
            <a:r>
              <a:rPr lang="en-US" sz="1200" i="1" dirty="0">
                <a:solidFill>
                  <a:srgbClr val="637052"/>
                </a:solidFill>
                <a:latin typeface="Consolas"/>
              </a:rPr>
              <a:t>-- average pay rate</a:t>
            </a:r>
          </a:p>
          <a:p>
            <a:pPr marL="0" indent="0" algn="l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1200" b="1" dirty="0">
                <a:solidFill>
                  <a:srgbClr val="BD582C"/>
                </a:solidFill>
                <a:latin typeface="Consolas"/>
              </a:rPr>
              <a:t>SELECT</a:t>
            </a:r>
            <a:r>
              <a:rPr lang="en-US" sz="1200" dirty="0">
                <a:solidFill>
                  <a:srgbClr val="3F3A33"/>
                </a:solidFill>
                <a:latin typeface="Consolas"/>
              </a:rPr>
              <a:t> </a:t>
            </a:r>
            <a:r>
              <a:rPr lang="en-US" sz="1200" b="1" dirty="0">
                <a:solidFill>
                  <a:srgbClr val="BD582C"/>
                </a:solidFill>
                <a:latin typeface="Consolas"/>
              </a:rPr>
              <a:t>AVG</a:t>
            </a:r>
            <a:r>
              <a:rPr lang="en-US" sz="1200" dirty="0">
                <a:solidFill>
                  <a:srgbClr val="3F3A33"/>
                </a:solidFill>
                <a:latin typeface="Consolas"/>
              </a:rPr>
              <a:t>(rate) </a:t>
            </a:r>
            <a:r>
              <a:rPr lang="en-US" sz="1200" b="1" dirty="0">
                <a:solidFill>
                  <a:srgbClr val="BD582C"/>
                </a:solidFill>
                <a:latin typeface="Consolas"/>
              </a:rPr>
              <a:t>FROM</a:t>
            </a:r>
            <a:r>
              <a:rPr lang="en-US" sz="1200" dirty="0">
                <a:solidFill>
                  <a:srgbClr val="3F3A33"/>
                </a:solidFill>
                <a:latin typeface="Consolas"/>
              </a:rPr>
              <a:t> employees;</a:t>
            </a:r>
          </a:p>
        </p:txBody>
      </p:sp>
      <p:sp>
        <p:nvSpPr>
          <p:cNvPr id="7" name="callout-band">
            <a:extLst>
              <a:ext uri="{FF2B5EF4-FFF2-40B4-BE49-F238E27FC236}">
                <a16:creationId xmlns:a16="http://schemas.microsoft.com/office/drawing/2014/main" id="{F2E4F755-E3B0-4CEC-9FEB-5CC5234CE859}"/>
              </a:ext>
            </a:extLst>
          </p:cNvPr>
          <p:cNvSpPr/>
          <p:nvPr/>
        </p:nvSpPr>
        <p:spPr>
          <a:xfrm>
            <a:off x="895350" y="3860800"/>
            <a:ext cx="7475220" cy="812800"/>
          </a:xfrm>
          <a:prstGeom prst="roundRect">
            <a:avLst/>
          </a:prstGeom>
          <a:solidFill>
            <a:srgbClr val="FBEDE4"/>
          </a:solidFill>
          <a:ln w="15875" cap="flat" cmpd="sng" algn="ctr">
            <a:solidFill>
              <a:srgbClr val="BD582C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8" name="callout-text">
            <a:extLst>
              <a:ext uri="{FF2B5EF4-FFF2-40B4-BE49-F238E27FC236}">
                <a16:creationId xmlns:a16="http://schemas.microsoft.com/office/drawing/2014/main" id="{316CEF81-1E39-491C-A802-F8C735CAAAB3}"/>
              </a:ext>
            </a:extLst>
          </p:cNvPr>
          <p:cNvSpPr txBox="1"/>
          <p:nvPr/>
        </p:nvSpPr>
        <p:spPr>
          <a:xfrm>
            <a:off x="1016000" y="3911600"/>
            <a:ext cx="7226300" cy="7112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-US" sz="1400" b="1" dirty="0">
                <a:solidFill>
                  <a:srgbClr val="BD582C"/>
                </a:solidFill>
              </a:rPr>
              <a:t>Three things to remember: </a:t>
            </a:r>
            <a:r>
              <a:rPr lang="en-US" sz="1400" dirty="0">
                <a:solidFill>
                  <a:srgbClr val="3F3A33"/>
                </a:solidFill>
              </a:rPr>
              <a:t>aggregates collapse every match into </a:t>
            </a:r>
            <a:r>
              <a:rPr lang="en-US" sz="1400" b="1" dirty="0">
                <a:solidFill>
                  <a:srgbClr val="3F3A33"/>
                </a:solidFill>
              </a:rPr>
              <a:t>one row</a:t>
            </a:r>
            <a:r>
              <a:rPr lang="en-US" sz="1400" dirty="0">
                <a:solidFill>
                  <a:srgbClr val="3F3A33"/>
                </a:solidFill>
              </a:rPr>
              <a:t>; they </a:t>
            </a:r>
            <a:r>
              <a:rPr lang="en-US" sz="1400" b="1" dirty="0">
                <a:solidFill>
                  <a:srgbClr val="3F3A33"/>
                </a:solidFill>
              </a:rPr>
              <a:t>skip NULLs</a:t>
            </a:r>
            <a:r>
              <a:rPr lang="en-US" sz="1400" dirty="0">
                <a:solidFill>
                  <a:srgbClr val="3F3A33"/>
                </a:solidFill>
              </a:rPr>
              <a:t> (except </a:t>
            </a:r>
            <a:r>
              <a:rPr lang="en-US" sz="1400" b="1" dirty="0">
                <a:solidFill>
                  <a:srgbClr val="3F3A33"/>
                </a:solidFill>
                <a:latin typeface="Consolas"/>
              </a:rPr>
              <a:t>COUNT(*)</a:t>
            </a:r>
            <a:r>
              <a:rPr lang="en-US" sz="1400" dirty="0">
                <a:solidFill>
                  <a:srgbClr val="3F3A33"/>
                </a:solidFill>
              </a:rPr>
              <a:t>); and like sorting, </a:t>
            </a:r>
            <a:r>
              <a:rPr lang="en-US" sz="1400" b="1" dirty="0">
                <a:solidFill>
                  <a:srgbClr val="3F3A33"/>
                </a:solidFill>
              </a:rPr>
              <a:t>let the DB do the work</a:t>
            </a:r>
            <a:r>
              <a:rPr lang="en-US" sz="1400" dirty="0">
                <a:solidFill>
                  <a:srgbClr val="3F3A33"/>
                </a:solidFill>
              </a:rPr>
              <a:t> — not your code.</a:t>
            </a:r>
          </a:p>
        </p:txBody>
      </p:sp>
    </p:spTree>
    <p:extLst>
      <p:ext uri="{BB962C8B-B14F-4D97-AF65-F5344CB8AC3E}">
        <p14:creationId xmlns:p14="http://schemas.microsoft.com/office/powerpoint/2010/main" val="23470815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5DA7D3C-F46E-83EE-7DDE-AF0D2A4E9E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349" y="1466753"/>
            <a:ext cx="7475219" cy="1126137"/>
          </a:xfrm>
          <a:prstGeom prst="rect">
            <a:avLst/>
          </a:prstGeom>
        </p:spPr>
      </p:pic>
      <p:sp>
        <p:nvSpPr>
          <p:cNvPr id="160" name="Google Shape;160;p27"/>
          <p:cNvSpPr txBox="1">
            <a:spLocks noGrp="1"/>
          </p:cNvSpPr>
          <p:nvPr>
            <p:ph type="title"/>
          </p:nvPr>
        </p:nvSpPr>
        <p:spPr>
          <a:xfrm>
            <a:off x="895350" y="444500"/>
            <a:ext cx="7475220" cy="69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>
              <a:buNone/>
            </a:pPr>
            <a:r>
              <a:rPr lang="en-US" sz="3600" b="1" dirty="0">
                <a:solidFill>
                  <a:srgbClr val="3F3A33"/>
                </a:solidFill>
              </a:rPr>
              <a:t>Project </a:t>
            </a:r>
            <a:r>
              <a:rPr lang="en-US" sz="3600" b="1" i="1" dirty="0">
                <a:solidFill>
                  <a:srgbClr val="BD582C"/>
                </a:solidFill>
              </a:rPr>
              <a:t>expectations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00BC364-F166-44E5-989B-E15FC14371B3}"/>
              </a:ext>
            </a:extLst>
          </p:cNvPr>
          <p:cNvSpPr/>
          <p:nvPr/>
        </p:nvSpPr>
        <p:spPr>
          <a:xfrm>
            <a:off x="4016414" y="1498764"/>
            <a:ext cx="790937" cy="37858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510F1F0-A8BA-42AA-ACB0-9FE920289524}"/>
              </a:ext>
            </a:extLst>
          </p:cNvPr>
          <p:cNvSpPr/>
          <p:nvPr/>
        </p:nvSpPr>
        <p:spPr>
          <a:xfrm>
            <a:off x="6280803" y="1813367"/>
            <a:ext cx="525111" cy="2700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llout-band">
            <a:extLst>
              <a:ext uri="{FF2B5EF4-FFF2-40B4-BE49-F238E27FC236}">
                <a16:creationId xmlns:a16="http://schemas.microsoft.com/office/drawing/2014/main" id="{94ABF27D-D982-41F0-8D3C-A0B90AB247AF}"/>
              </a:ext>
            </a:extLst>
          </p:cNvPr>
          <p:cNvSpPr/>
          <p:nvPr/>
        </p:nvSpPr>
        <p:spPr>
          <a:xfrm>
            <a:off x="895350" y="3683000"/>
            <a:ext cx="7475220" cy="812800"/>
          </a:xfrm>
          <a:prstGeom prst="roundRect">
            <a:avLst/>
          </a:prstGeom>
          <a:solidFill>
            <a:srgbClr val="FBEDE4"/>
          </a:solidFill>
          <a:ln w="15875" cap="flat" cmpd="sng" algn="ctr">
            <a:solidFill>
              <a:srgbClr val="BD582C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5" name="callout-text">
            <a:extLst>
              <a:ext uri="{FF2B5EF4-FFF2-40B4-BE49-F238E27FC236}">
                <a16:creationId xmlns:a16="http://schemas.microsoft.com/office/drawing/2014/main" id="{AF9CEE99-C922-4CD5-812E-3478E2D2CC9E}"/>
              </a:ext>
            </a:extLst>
          </p:cNvPr>
          <p:cNvSpPr txBox="1"/>
          <p:nvPr/>
        </p:nvSpPr>
        <p:spPr>
          <a:xfrm>
            <a:off x="1016000" y="3733800"/>
            <a:ext cx="7226300" cy="7112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-US" sz="1500" b="1" dirty="0">
                <a:solidFill>
                  <a:srgbClr val="BD582C"/>
                </a:solidFill>
              </a:rPr>
              <a:t>Expectations</a:t>
            </a:r>
            <a:r>
              <a:rPr lang="en-US" sz="1500" dirty="0">
                <a:solidFill>
                  <a:srgbClr val="3F3A33"/>
                </a:solidFill>
              </a:rPr>
              <a:t> — overall expectations for the course.</a:t>
            </a:r>
          </a:p>
          <a:p>
            <a:pPr algn="ctr">
              <a:spcBef>
                <a:spcPts val="300"/>
              </a:spcBef>
              <a:buNone/>
            </a:pPr>
            <a:r>
              <a:rPr lang="en-US" sz="1500" b="1" dirty="0">
                <a:solidFill>
                  <a:srgbClr val="BD582C"/>
                </a:solidFill>
              </a:rPr>
              <a:t>DB Overview</a:t>
            </a:r>
            <a:r>
              <a:rPr lang="en-US" sz="1500" dirty="0">
                <a:solidFill>
                  <a:srgbClr val="3F3A33"/>
                </a:solidFill>
              </a:rPr>
              <a:t> — granular expectations for the DB project.</a:t>
            </a:r>
          </a:p>
        </p:txBody>
      </p:sp>
    </p:spTree>
    <p:extLst>
      <p:ext uri="{BB962C8B-B14F-4D97-AF65-F5344CB8AC3E}">
        <p14:creationId xmlns:p14="http://schemas.microsoft.com/office/powerpoint/2010/main" val="3049557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895350" y="445025"/>
            <a:ext cx="747522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3F3A33"/>
                </a:solidFill>
              </a:rPr>
              <a:t>Why </a:t>
            </a:r>
            <a:r>
              <a:rPr lang="en-US" sz="3600" b="1" i="1" dirty="0">
                <a:solidFill>
                  <a:srgbClr val="BD582C"/>
                </a:solidFill>
              </a:rPr>
              <a:t>Databases</a:t>
            </a:r>
            <a:r>
              <a:rPr lang="en-US" sz="3600" b="1" dirty="0">
                <a:solidFill>
                  <a:srgbClr val="3F3A33"/>
                </a:solidFill>
              </a:rPr>
              <a:t>?</a:t>
            </a:r>
          </a:p>
        </p:txBody>
      </p:sp>
      <p:sp>
        <p:nvSpPr>
          <p:cNvPr id="2" name="LeadLine">
            <a:extLst>
              <a:ext uri="{FF2B5EF4-FFF2-40B4-BE49-F238E27FC236}">
                <a16:creationId xmlns:a16="http://schemas.microsoft.com/office/drawing/2014/main" id="{45925848-D671-44DE-8EE3-21EC3077C45A}"/>
              </a:ext>
            </a:extLst>
          </p:cNvPr>
          <p:cNvSpPr txBox="1"/>
          <p:nvPr/>
        </p:nvSpPr>
        <p:spPr>
          <a:xfrm>
            <a:off x="895350" y="1334362"/>
            <a:ext cx="7475220" cy="523220"/>
          </a:xfrm>
          <a:prstGeom prst="rect">
            <a:avLst/>
          </a:prstGeom>
          <a:noFill/>
        </p:spPr>
        <p:txBody>
          <a:bodyPr vertOverflow="overflow" vert="horz" wrap="square" rtlCol="0" anchor="t">
            <a:spAutoFit/>
          </a:bodyPr>
          <a:lstStyle/>
          <a:p>
            <a:pPr marL="0" indent="0" algn="l">
              <a:buNone/>
            </a:pPr>
            <a:r>
              <a:rPr lang="en-US" sz="1400" i="1" dirty="0">
                <a:solidFill>
                  <a:srgbClr val="637052"/>
                </a:solidFill>
              </a:rPr>
              <a:t>The default way to persist data since Edgar Codd dreamed them up in 1970 — now in web stacks, desktop apps, monoliths, and microservices alike.</a:t>
            </a:r>
          </a:p>
        </p:txBody>
      </p:sp>
      <p:sp>
        <p:nvSpPr>
          <p:cNvPr id="3" name="AdvCard">
            <a:extLst>
              <a:ext uri="{FF2B5EF4-FFF2-40B4-BE49-F238E27FC236}">
                <a16:creationId xmlns:a16="http://schemas.microsoft.com/office/drawing/2014/main" id="{32D081F0-F436-49D3-95FC-0E0A69EE6DAC}"/>
              </a:ext>
            </a:extLst>
          </p:cNvPr>
          <p:cNvSpPr/>
          <p:nvPr/>
        </p:nvSpPr>
        <p:spPr>
          <a:xfrm>
            <a:off x="895350" y="1879600"/>
            <a:ext cx="3585210" cy="20066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4" name="DisCard">
            <a:extLst>
              <a:ext uri="{FF2B5EF4-FFF2-40B4-BE49-F238E27FC236}">
                <a16:creationId xmlns:a16="http://schemas.microsoft.com/office/drawing/2014/main" id="{623B163B-BC88-4017-B1B5-3967A57B1EBD}"/>
              </a:ext>
            </a:extLst>
          </p:cNvPr>
          <p:cNvSpPr/>
          <p:nvPr/>
        </p:nvSpPr>
        <p:spPr>
          <a:xfrm>
            <a:off x="4785360" y="1879600"/>
            <a:ext cx="3585210" cy="20066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5" name="AdvText">
            <a:extLst>
              <a:ext uri="{FF2B5EF4-FFF2-40B4-BE49-F238E27FC236}">
                <a16:creationId xmlns:a16="http://schemas.microsoft.com/office/drawing/2014/main" id="{40FC070D-5C63-4414-97E8-47887D12E9E7}"/>
              </a:ext>
            </a:extLst>
          </p:cNvPr>
          <p:cNvSpPr txBox="1"/>
          <p:nvPr/>
        </p:nvSpPr>
        <p:spPr>
          <a:xfrm>
            <a:off x="895350" y="2108200"/>
            <a:ext cx="3585210" cy="17018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3F3A33"/>
                </a:solidFill>
              </a:rPr>
              <a:t>Advantages</a:t>
            </a:r>
          </a:p>
          <a:p>
            <a:pPr marL="228600" indent="-228600" algn="l">
              <a:spcBef>
                <a:spcPts val="400"/>
              </a:spcBef>
              <a:buFont typeface="Arial"/>
              <a:buChar char="•"/>
            </a:pPr>
            <a:r>
              <a:rPr lang="en-US" sz="1500" dirty="0">
                <a:solidFill>
                  <a:srgbClr val="3F3A33"/>
                </a:solidFill>
              </a:rPr>
              <a:t>SQL is expressive and powerful</a:t>
            </a:r>
          </a:p>
          <a:p>
            <a:pPr marL="228600" indent="-228600" algn="l">
              <a:spcBef>
                <a:spcPts val="400"/>
              </a:spcBef>
              <a:buFont typeface="Arial"/>
              <a:buChar char="•"/>
            </a:pPr>
            <a:r>
              <a:rPr lang="en-US" sz="1500" dirty="0">
                <a:solidFill>
                  <a:srgbClr val="3F3A33"/>
                </a:solidFill>
              </a:rPr>
              <a:t>Concurrency is a first-class citizen</a:t>
            </a:r>
          </a:p>
          <a:p>
            <a:pPr marL="228600" indent="-228600" algn="l">
              <a:spcBef>
                <a:spcPts val="400"/>
              </a:spcBef>
              <a:buFont typeface="Arial"/>
              <a:buChar char="•"/>
            </a:pPr>
            <a:r>
              <a:rPr lang="en-US" sz="1500" dirty="0">
                <a:solidFill>
                  <a:srgbClr val="3F3A33"/>
                </a:solidFill>
              </a:rPr>
              <a:t>ACID keeps your data consistent</a:t>
            </a:r>
          </a:p>
          <a:p>
            <a:pPr marL="228600" indent="-228600" algn="l">
              <a:spcBef>
                <a:spcPts val="400"/>
              </a:spcBef>
              <a:buFont typeface="Arial"/>
              <a:buChar char="•"/>
            </a:pPr>
            <a:r>
              <a:rPr lang="en-US" sz="1500" dirty="0">
                <a:solidFill>
                  <a:srgbClr val="3F3A33"/>
                </a:solidFill>
              </a:rPr>
              <a:t>Can be </a:t>
            </a:r>
            <a:r>
              <a:rPr lang="en-US" sz="1500" b="1" i="1" dirty="0">
                <a:solidFill>
                  <a:srgbClr val="BD582C"/>
                </a:solidFill>
              </a:rPr>
              <a:t>very</a:t>
            </a:r>
            <a:r>
              <a:rPr lang="en-US" sz="1500" dirty="0">
                <a:solidFill>
                  <a:srgbClr val="3F3A33"/>
                </a:solidFill>
              </a:rPr>
              <a:t> fast</a:t>
            </a:r>
          </a:p>
        </p:txBody>
      </p:sp>
      <p:sp>
        <p:nvSpPr>
          <p:cNvPr id="6" name="DisText">
            <a:extLst>
              <a:ext uri="{FF2B5EF4-FFF2-40B4-BE49-F238E27FC236}">
                <a16:creationId xmlns:a16="http://schemas.microsoft.com/office/drawing/2014/main" id="{A3AF7523-11C5-49F0-BA1B-1A0A118E0AAC}"/>
              </a:ext>
            </a:extLst>
          </p:cNvPr>
          <p:cNvSpPr txBox="1"/>
          <p:nvPr/>
        </p:nvSpPr>
        <p:spPr>
          <a:xfrm>
            <a:off x="4785360" y="2108200"/>
            <a:ext cx="3585210" cy="17018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3F3A33"/>
                </a:solidFill>
              </a:rPr>
              <a:t>Disadvantages</a:t>
            </a:r>
          </a:p>
          <a:p>
            <a:pPr marL="228600" indent="-228600" algn="l">
              <a:spcBef>
                <a:spcPts val="400"/>
              </a:spcBef>
              <a:buFont typeface="Arial"/>
              <a:buChar char="•"/>
            </a:pPr>
            <a:r>
              <a:rPr lang="en-US" sz="1500" dirty="0">
                <a:solidFill>
                  <a:srgbClr val="3F3A33"/>
                </a:solidFill>
              </a:rPr>
              <a:t>They take some learning</a:t>
            </a:r>
          </a:p>
          <a:p>
            <a:pPr marL="228600" indent="-228600" algn="l">
              <a:spcBef>
                <a:spcPts val="400"/>
              </a:spcBef>
              <a:buFont typeface="Arial"/>
              <a:buChar char="•"/>
            </a:pPr>
            <a:r>
              <a:rPr lang="en-US" sz="1500" dirty="0">
                <a:solidFill>
                  <a:srgbClr val="3F3A33"/>
                </a:solidFill>
              </a:rPr>
              <a:t>Schemas need to be defined up front</a:t>
            </a:r>
          </a:p>
          <a:p>
            <a:pPr lvl="1">
              <a:spcBef>
                <a:spcPts val="400"/>
              </a:spcBef>
            </a:pPr>
            <a:r>
              <a:rPr lang="en-US" sz="1500" i="1" dirty="0">
                <a:solidFill>
                  <a:srgbClr val="637052"/>
                </a:solidFill>
              </a:rPr>
              <a:t>…but our dev process handles this</a:t>
            </a:r>
            <a:endParaRPr lang="en-US" sz="1500" dirty="0">
              <a:solidFill>
                <a:srgbClr val="3F3A33"/>
              </a:solidFill>
            </a:endParaRPr>
          </a:p>
          <a:p>
            <a:pPr marL="228600" indent="-228600" algn="l">
              <a:spcBef>
                <a:spcPts val="400"/>
              </a:spcBef>
              <a:buFont typeface="Arial"/>
              <a:buChar char="•"/>
            </a:pPr>
            <a:r>
              <a:rPr lang="en-US" sz="1500" dirty="0">
                <a:solidFill>
                  <a:srgbClr val="3F3A33"/>
                </a:solidFill>
              </a:rPr>
              <a:t>Migrations can be a chore at scale</a:t>
            </a:r>
          </a:p>
        </p:txBody>
      </p:sp>
      <p:sp>
        <p:nvSpPr>
          <p:cNvPr id="7" name="SchemaCallout">
            <a:extLst>
              <a:ext uri="{FF2B5EF4-FFF2-40B4-BE49-F238E27FC236}">
                <a16:creationId xmlns:a16="http://schemas.microsoft.com/office/drawing/2014/main" id="{35BBC386-A628-448A-99C9-A24E7F0CE92E}"/>
              </a:ext>
            </a:extLst>
          </p:cNvPr>
          <p:cNvSpPr/>
          <p:nvPr/>
        </p:nvSpPr>
        <p:spPr>
          <a:xfrm>
            <a:off x="895350" y="4013200"/>
            <a:ext cx="7475220" cy="711200"/>
          </a:xfrm>
          <a:prstGeom prst="roundRect">
            <a:avLst/>
          </a:prstGeom>
          <a:solidFill>
            <a:srgbClr val="FBEDE4"/>
          </a:solidFill>
          <a:ln w="15875" cap="flat" cmpd="sng" algn="ctr">
            <a:solidFill>
              <a:srgbClr val="BD582C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rtlCol="0" anchor="ctr" anchorCtr="0">
            <a:no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BD582C"/>
                </a:solidFill>
              </a:rPr>
              <a:t>Plan to spend real time on schema design. </a:t>
            </a:r>
            <a:r>
              <a:rPr lang="en-US" sz="1400" dirty="0">
                <a:solidFill>
                  <a:srgbClr val="3F3A33"/>
                </a:solidFill>
              </a:rPr>
              <a:t>Getting your tables and relationships right up front saves time down the line.</a:t>
            </a:r>
          </a:p>
        </p:txBody>
      </p:sp>
    </p:spTree>
    <p:extLst>
      <p:ext uri="{BB962C8B-B14F-4D97-AF65-F5344CB8AC3E}">
        <p14:creationId xmlns:p14="http://schemas.microsoft.com/office/powerpoint/2010/main" val="2518844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895350" y="445025"/>
            <a:ext cx="747522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3F3A33"/>
                </a:solidFill>
              </a:rPr>
              <a:t>ACID </a:t>
            </a:r>
            <a:r>
              <a:rPr lang="en-US" sz="3600" b="1" i="1" dirty="0">
                <a:solidFill>
                  <a:srgbClr val="BD582C"/>
                </a:solidFill>
              </a:rPr>
              <a:t>properties</a:t>
            </a:r>
          </a:p>
        </p:txBody>
      </p:sp>
      <p:sp>
        <p:nvSpPr>
          <p:cNvPr id="2" name="Tile_A">
            <a:extLst>
              <a:ext uri="{FF2B5EF4-FFF2-40B4-BE49-F238E27FC236}">
                <a16:creationId xmlns:a16="http://schemas.microsoft.com/office/drawing/2014/main" id="{76E7AACB-0789-490D-997A-693956B7E958}"/>
              </a:ext>
            </a:extLst>
          </p:cNvPr>
          <p:cNvSpPr/>
          <p:nvPr/>
        </p:nvSpPr>
        <p:spPr>
          <a:xfrm>
            <a:off x="895350" y="1879600"/>
            <a:ext cx="685800" cy="609600"/>
          </a:xfrm>
          <a:prstGeom prst="roundRect">
            <a:avLst/>
          </a:prstGeom>
          <a:solidFill>
            <a:srgbClr val="BD582C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3" name="Row_A">
            <a:extLst>
              <a:ext uri="{FF2B5EF4-FFF2-40B4-BE49-F238E27FC236}">
                <a16:creationId xmlns:a16="http://schemas.microsoft.com/office/drawing/2014/main" id="{5067038B-ADB8-4311-8BBA-7BAC597B7276}"/>
              </a:ext>
            </a:extLst>
          </p:cNvPr>
          <p:cNvSpPr txBox="1"/>
          <p:nvPr/>
        </p:nvSpPr>
        <p:spPr>
          <a:xfrm>
            <a:off x="1784350" y="1879600"/>
            <a:ext cx="6586220" cy="6096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3F3A33"/>
                </a:solidFill>
              </a:rPr>
              <a:t>Atomicity</a:t>
            </a:r>
          </a:p>
          <a:p>
            <a:pPr marL="0" indent="0" algn="l">
              <a:spcBef>
                <a:spcPts val="200"/>
              </a:spcBef>
              <a:buNone/>
            </a:pPr>
            <a:r>
              <a:rPr lang="en-US" sz="1400" i="1" dirty="0">
                <a:solidFill>
                  <a:srgbClr val="637052"/>
                </a:solidFill>
              </a:rPr>
              <a:t>All or nothing — every part of a transaction completes, or none of it does.</a:t>
            </a:r>
          </a:p>
        </p:txBody>
      </p:sp>
      <p:sp>
        <p:nvSpPr>
          <p:cNvPr id="4" name="Tile_C">
            <a:extLst>
              <a:ext uri="{FF2B5EF4-FFF2-40B4-BE49-F238E27FC236}">
                <a16:creationId xmlns:a16="http://schemas.microsoft.com/office/drawing/2014/main" id="{1E2FD30E-C805-4FD5-9604-BE337D31E98C}"/>
              </a:ext>
            </a:extLst>
          </p:cNvPr>
          <p:cNvSpPr/>
          <p:nvPr/>
        </p:nvSpPr>
        <p:spPr>
          <a:xfrm>
            <a:off x="895350" y="2565400"/>
            <a:ext cx="685800" cy="609600"/>
          </a:xfrm>
          <a:prstGeom prst="roundRect">
            <a:avLst/>
          </a:prstGeom>
          <a:solidFill>
            <a:srgbClr val="BD582C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</a:rPr>
              <a:t>C</a:t>
            </a:r>
          </a:p>
        </p:txBody>
      </p:sp>
      <p:sp>
        <p:nvSpPr>
          <p:cNvPr id="5" name="Row_C">
            <a:extLst>
              <a:ext uri="{FF2B5EF4-FFF2-40B4-BE49-F238E27FC236}">
                <a16:creationId xmlns:a16="http://schemas.microsoft.com/office/drawing/2014/main" id="{01DE5DA3-338A-4776-AB85-4F164B88506C}"/>
              </a:ext>
            </a:extLst>
          </p:cNvPr>
          <p:cNvSpPr txBox="1"/>
          <p:nvPr/>
        </p:nvSpPr>
        <p:spPr>
          <a:xfrm>
            <a:off x="1784350" y="2565400"/>
            <a:ext cx="6586220" cy="6096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3F3A33"/>
                </a:solidFill>
              </a:rPr>
              <a:t>Consistency</a:t>
            </a:r>
          </a:p>
          <a:p>
            <a:pPr marL="0" indent="0" algn="l">
              <a:spcBef>
                <a:spcPts val="200"/>
              </a:spcBef>
              <a:buNone/>
            </a:pPr>
            <a:r>
              <a:rPr lang="en-US" sz="1400" i="1" dirty="0">
                <a:solidFill>
                  <a:srgbClr val="637052"/>
                </a:solidFill>
              </a:rPr>
              <a:t>The database always lands in a valid state — constraints are never broken.</a:t>
            </a:r>
          </a:p>
        </p:txBody>
      </p:sp>
      <p:sp>
        <p:nvSpPr>
          <p:cNvPr id="6" name="Tile_I">
            <a:extLst>
              <a:ext uri="{FF2B5EF4-FFF2-40B4-BE49-F238E27FC236}">
                <a16:creationId xmlns:a16="http://schemas.microsoft.com/office/drawing/2014/main" id="{A58791C8-E916-4379-A362-7B06BD3FB8C6}"/>
              </a:ext>
            </a:extLst>
          </p:cNvPr>
          <p:cNvSpPr/>
          <p:nvPr/>
        </p:nvSpPr>
        <p:spPr>
          <a:xfrm>
            <a:off x="895350" y="3251200"/>
            <a:ext cx="685800" cy="609600"/>
          </a:xfrm>
          <a:prstGeom prst="roundRect">
            <a:avLst/>
          </a:prstGeom>
          <a:solidFill>
            <a:srgbClr val="BD582C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</a:rPr>
              <a:t>I</a:t>
            </a:r>
          </a:p>
        </p:txBody>
      </p:sp>
      <p:sp>
        <p:nvSpPr>
          <p:cNvPr id="7" name="Row_I">
            <a:extLst>
              <a:ext uri="{FF2B5EF4-FFF2-40B4-BE49-F238E27FC236}">
                <a16:creationId xmlns:a16="http://schemas.microsoft.com/office/drawing/2014/main" id="{1E5EF0AF-2ED5-48D0-9844-80CD8F44D228}"/>
              </a:ext>
            </a:extLst>
          </p:cNvPr>
          <p:cNvSpPr txBox="1"/>
          <p:nvPr/>
        </p:nvSpPr>
        <p:spPr>
          <a:xfrm>
            <a:off x="1784350" y="3251200"/>
            <a:ext cx="6586220" cy="6096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3F3A33"/>
                </a:solidFill>
              </a:rPr>
              <a:t>Isolation</a:t>
            </a:r>
          </a:p>
          <a:p>
            <a:pPr marL="0" indent="0" algn="l">
              <a:spcBef>
                <a:spcPts val="200"/>
              </a:spcBef>
              <a:buNone/>
            </a:pPr>
            <a:r>
              <a:rPr lang="en-US" sz="1400" i="1" dirty="0">
                <a:solidFill>
                  <a:srgbClr val="637052"/>
                </a:solidFill>
              </a:rPr>
              <a:t>Concurrent transactions don't step on each other — parallel transactions look serial.</a:t>
            </a:r>
          </a:p>
        </p:txBody>
      </p:sp>
      <p:sp>
        <p:nvSpPr>
          <p:cNvPr id="8" name="Tile_D">
            <a:extLst>
              <a:ext uri="{FF2B5EF4-FFF2-40B4-BE49-F238E27FC236}">
                <a16:creationId xmlns:a16="http://schemas.microsoft.com/office/drawing/2014/main" id="{A32A14BA-C6BD-4386-B0B3-18B738B698FC}"/>
              </a:ext>
            </a:extLst>
          </p:cNvPr>
          <p:cNvSpPr/>
          <p:nvPr/>
        </p:nvSpPr>
        <p:spPr>
          <a:xfrm>
            <a:off x="895350" y="3937000"/>
            <a:ext cx="685800" cy="609600"/>
          </a:xfrm>
          <a:prstGeom prst="roundRect">
            <a:avLst/>
          </a:prstGeom>
          <a:solidFill>
            <a:srgbClr val="BD582C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</a:rPr>
              <a:t>D</a:t>
            </a:r>
          </a:p>
        </p:txBody>
      </p:sp>
      <p:sp>
        <p:nvSpPr>
          <p:cNvPr id="9" name="Row_D">
            <a:extLst>
              <a:ext uri="{FF2B5EF4-FFF2-40B4-BE49-F238E27FC236}">
                <a16:creationId xmlns:a16="http://schemas.microsoft.com/office/drawing/2014/main" id="{B14251AF-102E-452E-9C61-75EB5BF21180}"/>
              </a:ext>
            </a:extLst>
          </p:cNvPr>
          <p:cNvSpPr txBox="1"/>
          <p:nvPr/>
        </p:nvSpPr>
        <p:spPr>
          <a:xfrm>
            <a:off x="1784350" y="3937000"/>
            <a:ext cx="6586220" cy="6096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3F3A33"/>
                </a:solidFill>
              </a:rPr>
              <a:t>Durability</a:t>
            </a:r>
          </a:p>
          <a:p>
            <a:pPr marL="0" indent="0" algn="l">
              <a:spcBef>
                <a:spcPts val="200"/>
              </a:spcBef>
              <a:buNone/>
            </a:pPr>
            <a:r>
              <a:rPr lang="en-US" sz="1400" i="1" dirty="0">
                <a:solidFill>
                  <a:srgbClr val="637052"/>
                </a:solidFill>
              </a:rPr>
              <a:t>Once committed, your data survives — crashes, restarts, power loss and all.</a:t>
            </a:r>
          </a:p>
        </p:txBody>
      </p:sp>
      <p:sp>
        <p:nvSpPr>
          <p:cNvPr id="10" name="LeadLine">
            <a:extLst>
              <a:ext uri="{FF2B5EF4-FFF2-40B4-BE49-F238E27FC236}">
                <a16:creationId xmlns:a16="http://schemas.microsoft.com/office/drawing/2014/main" id="{AA5F85AB-A0DD-46BC-AE36-3972CAA355FF}"/>
              </a:ext>
            </a:extLst>
          </p:cNvPr>
          <p:cNvSpPr txBox="1"/>
          <p:nvPr/>
        </p:nvSpPr>
        <p:spPr>
          <a:xfrm>
            <a:off x="895350" y="1371600"/>
            <a:ext cx="7475220" cy="3556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marL="0" indent="0" algn="l">
              <a:buNone/>
            </a:pPr>
            <a:r>
              <a:rPr lang="en-US" sz="1400" i="1" dirty="0">
                <a:solidFill>
                  <a:srgbClr val="637052"/>
                </a:solidFill>
              </a:rPr>
              <a:t>Persistent storage systems should be transactional — and that means four guarantees:</a:t>
            </a:r>
          </a:p>
        </p:txBody>
      </p:sp>
    </p:spTree>
    <p:extLst>
      <p:ext uri="{BB962C8B-B14F-4D97-AF65-F5344CB8AC3E}">
        <p14:creationId xmlns:p14="http://schemas.microsoft.com/office/powerpoint/2010/main" val="1636496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5" grpId="0"/>
      <p:bldP spid="6" grpId="0" animBg="1"/>
      <p:bldP spid="7" grpId="0"/>
      <p:bldP spid="8" grpId="0" animBg="1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xfrm>
            <a:off x="895350" y="445025"/>
            <a:ext cx="747522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3F3A33"/>
                </a:solidFill>
              </a:rPr>
              <a:t>Are CSV files </a:t>
            </a:r>
            <a:r>
              <a:rPr lang="en-US" sz="3600" b="1" i="1" dirty="0">
                <a:solidFill>
                  <a:srgbClr val="BD582C"/>
                </a:solidFill>
              </a:rPr>
              <a:t>ACID-compliant</a:t>
            </a:r>
            <a:r>
              <a:rPr lang="en-US" sz="3600" b="1" dirty="0">
                <a:solidFill>
                  <a:srgbClr val="3F3A33"/>
                </a:solidFill>
              </a:rPr>
              <a:t>?</a:t>
            </a:r>
          </a:p>
        </p:txBody>
      </p:sp>
      <p:sp>
        <p:nvSpPr>
          <p:cNvPr id="2" name="LeadLine">
            <a:extLst>
              <a:ext uri="{FF2B5EF4-FFF2-40B4-BE49-F238E27FC236}">
                <a16:creationId xmlns:a16="http://schemas.microsoft.com/office/drawing/2014/main" id="{96E9A65F-D13A-4AE0-A905-6DEBAFC81F86}"/>
              </a:ext>
            </a:extLst>
          </p:cNvPr>
          <p:cNvSpPr txBox="1"/>
          <p:nvPr/>
        </p:nvSpPr>
        <p:spPr>
          <a:xfrm>
            <a:off x="895350" y="1371600"/>
            <a:ext cx="7475220" cy="304800"/>
          </a:xfrm>
          <a:prstGeom prst="rect">
            <a:avLst/>
          </a:prstGeom>
          <a:noFill/>
        </p:spPr>
        <p:txBody>
          <a:bodyPr vertOverflow="overflow" vert="horz" wrap="square" rtlCol="0" anchor="t">
            <a:noAutofit/>
          </a:bodyPr>
          <a:lstStyle/>
          <a:p>
            <a:pPr marL="0" indent="0" algn="l">
              <a:buNone/>
            </a:pPr>
            <a:r>
              <a:rPr lang="en-US" sz="1400" i="1" dirty="0">
                <a:solidFill>
                  <a:srgbClr val="637052"/>
                </a:solidFill>
              </a:rPr>
              <a:t>A quick gut check before we move on.</a:t>
            </a:r>
          </a:p>
        </p:txBody>
      </p:sp>
      <p:sp>
        <p:nvSpPr>
          <p:cNvPr id="3" name="Tile_A">
            <a:extLst>
              <a:ext uri="{FF2B5EF4-FFF2-40B4-BE49-F238E27FC236}">
                <a16:creationId xmlns:a16="http://schemas.microsoft.com/office/drawing/2014/main" id="{2CBE4066-6D81-406D-A890-0432B655F524}"/>
              </a:ext>
            </a:extLst>
          </p:cNvPr>
          <p:cNvSpPr/>
          <p:nvPr/>
        </p:nvSpPr>
        <p:spPr>
          <a:xfrm>
            <a:off x="895350" y="1752600"/>
            <a:ext cx="635000" cy="508000"/>
          </a:xfrm>
          <a:prstGeom prst="roundRect">
            <a:avLst/>
          </a:prstGeom>
          <a:solidFill>
            <a:srgbClr val="BD582C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</a:rPr>
              <a:t>A</a:t>
            </a:r>
          </a:p>
        </p:txBody>
      </p:sp>
      <p:sp>
        <p:nvSpPr>
          <p:cNvPr id="4" name="Verdict_A">
            <a:extLst>
              <a:ext uri="{FF2B5EF4-FFF2-40B4-BE49-F238E27FC236}">
                <a16:creationId xmlns:a16="http://schemas.microsoft.com/office/drawing/2014/main" id="{FB72E293-6758-4FB0-9D25-6AC6FA75AE90}"/>
              </a:ext>
            </a:extLst>
          </p:cNvPr>
          <p:cNvSpPr txBox="1"/>
          <p:nvPr/>
        </p:nvSpPr>
        <p:spPr>
          <a:xfrm>
            <a:off x="1682750" y="1752600"/>
            <a:ext cx="1651000" cy="5080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3F3A33"/>
                </a:solidFill>
              </a:rPr>
              <a:t>Atomicity</a:t>
            </a:r>
          </a:p>
        </p:txBody>
      </p:sp>
      <p:sp>
        <p:nvSpPr>
          <p:cNvPr id="5" name="XChip_A">
            <a:extLst>
              <a:ext uri="{FF2B5EF4-FFF2-40B4-BE49-F238E27FC236}">
                <a16:creationId xmlns:a16="http://schemas.microsoft.com/office/drawing/2014/main" id="{DADBDBE6-7F1A-4D20-B8DE-A3956A6D1604}"/>
              </a:ext>
            </a:extLst>
          </p:cNvPr>
          <p:cNvSpPr/>
          <p:nvPr/>
        </p:nvSpPr>
        <p:spPr>
          <a:xfrm>
            <a:off x="7975600" y="1816100"/>
            <a:ext cx="381000" cy="381000"/>
          </a:xfrm>
          <a:prstGeom prst="ellipse">
            <a:avLst/>
          </a:prstGeom>
          <a:solidFill>
            <a:srgbClr val="FBEDE4"/>
          </a:solidFill>
          <a:ln w="15875" cap="flat" cmpd="sng" algn="ctr">
            <a:solidFill>
              <a:srgbClr val="BD582C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BD582C"/>
                </a:solidFill>
              </a:rPr>
              <a:t>✗</a:t>
            </a:r>
          </a:p>
        </p:txBody>
      </p:sp>
      <p:sp>
        <p:nvSpPr>
          <p:cNvPr id="6" name="Tile_C">
            <a:extLst>
              <a:ext uri="{FF2B5EF4-FFF2-40B4-BE49-F238E27FC236}">
                <a16:creationId xmlns:a16="http://schemas.microsoft.com/office/drawing/2014/main" id="{43B7BED6-7058-46FD-9CAF-2CA1E05C9055}"/>
              </a:ext>
            </a:extLst>
          </p:cNvPr>
          <p:cNvSpPr/>
          <p:nvPr/>
        </p:nvSpPr>
        <p:spPr>
          <a:xfrm>
            <a:off x="895350" y="2336800"/>
            <a:ext cx="635000" cy="508000"/>
          </a:xfrm>
          <a:prstGeom prst="roundRect">
            <a:avLst/>
          </a:prstGeom>
          <a:solidFill>
            <a:srgbClr val="BD582C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</a:rPr>
              <a:t>C</a:t>
            </a:r>
          </a:p>
        </p:txBody>
      </p:sp>
      <p:sp>
        <p:nvSpPr>
          <p:cNvPr id="7" name="Verdict_C">
            <a:extLst>
              <a:ext uri="{FF2B5EF4-FFF2-40B4-BE49-F238E27FC236}">
                <a16:creationId xmlns:a16="http://schemas.microsoft.com/office/drawing/2014/main" id="{9B74A2AD-479B-4618-A288-7A62564C9C32}"/>
              </a:ext>
            </a:extLst>
          </p:cNvPr>
          <p:cNvSpPr txBox="1"/>
          <p:nvPr/>
        </p:nvSpPr>
        <p:spPr>
          <a:xfrm>
            <a:off x="1682750" y="2336800"/>
            <a:ext cx="1651000" cy="5080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3F3A33"/>
                </a:solidFill>
              </a:rPr>
              <a:t>Consistency</a:t>
            </a:r>
          </a:p>
        </p:txBody>
      </p:sp>
      <p:sp>
        <p:nvSpPr>
          <p:cNvPr id="8" name="XChip_C">
            <a:extLst>
              <a:ext uri="{FF2B5EF4-FFF2-40B4-BE49-F238E27FC236}">
                <a16:creationId xmlns:a16="http://schemas.microsoft.com/office/drawing/2014/main" id="{0DDC381C-E927-47A5-BED1-7A250E75248F}"/>
              </a:ext>
            </a:extLst>
          </p:cNvPr>
          <p:cNvSpPr/>
          <p:nvPr/>
        </p:nvSpPr>
        <p:spPr>
          <a:xfrm>
            <a:off x="7975600" y="2400300"/>
            <a:ext cx="381000" cy="381000"/>
          </a:xfrm>
          <a:prstGeom prst="ellipse">
            <a:avLst/>
          </a:prstGeom>
          <a:solidFill>
            <a:srgbClr val="FBEDE4"/>
          </a:solidFill>
          <a:ln w="15875" cap="flat" cmpd="sng" algn="ctr">
            <a:solidFill>
              <a:srgbClr val="BD582C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BD582C"/>
                </a:solidFill>
              </a:rPr>
              <a:t>✗</a:t>
            </a:r>
          </a:p>
        </p:txBody>
      </p:sp>
      <p:sp>
        <p:nvSpPr>
          <p:cNvPr id="9" name="Tile_I">
            <a:extLst>
              <a:ext uri="{FF2B5EF4-FFF2-40B4-BE49-F238E27FC236}">
                <a16:creationId xmlns:a16="http://schemas.microsoft.com/office/drawing/2014/main" id="{D173D7CE-32E6-424B-AA39-B404D58B382B}"/>
              </a:ext>
            </a:extLst>
          </p:cNvPr>
          <p:cNvSpPr/>
          <p:nvPr/>
        </p:nvSpPr>
        <p:spPr>
          <a:xfrm>
            <a:off x="895350" y="2921000"/>
            <a:ext cx="635000" cy="508000"/>
          </a:xfrm>
          <a:prstGeom prst="roundRect">
            <a:avLst/>
          </a:prstGeom>
          <a:solidFill>
            <a:srgbClr val="BD582C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</a:rPr>
              <a:t>I</a:t>
            </a:r>
          </a:p>
        </p:txBody>
      </p:sp>
      <p:sp>
        <p:nvSpPr>
          <p:cNvPr id="10" name="Verdict_I">
            <a:extLst>
              <a:ext uri="{FF2B5EF4-FFF2-40B4-BE49-F238E27FC236}">
                <a16:creationId xmlns:a16="http://schemas.microsoft.com/office/drawing/2014/main" id="{8925CA9B-2323-4F5F-8AF7-EF726B0F7D3C}"/>
              </a:ext>
            </a:extLst>
          </p:cNvPr>
          <p:cNvSpPr txBox="1"/>
          <p:nvPr/>
        </p:nvSpPr>
        <p:spPr>
          <a:xfrm>
            <a:off x="1682750" y="2921000"/>
            <a:ext cx="1651000" cy="5080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3F3A33"/>
                </a:solidFill>
              </a:rPr>
              <a:t>Isolation</a:t>
            </a:r>
          </a:p>
        </p:txBody>
      </p:sp>
      <p:sp>
        <p:nvSpPr>
          <p:cNvPr id="11" name="XChip_I">
            <a:extLst>
              <a:ext uri="{FF2B5EF4-FFF2-40B4-BE49-F238E27FC236}">
                <a16:creationId xmlns:a16="http://schemas.microsoft.com/office/drawing/2014/main" id="{DB6CE3E6-04FA-44B1-820B-869B48503634}"/>
              </a:ext>
            </a:extLst>
          </p:cNvPr>
          <p:cNvSpPr/>
          <p:nvPr/>
        </p:nvSpPr>
        <p:spPr>
          <a:xfrm>
            <a:off x="7975600" y="2984500"/>
            <a:ext cx="381000" cy="381000"/>
          </a:xfrm>
          <a:prstGeom prst="ellipse">
            <a:avLst/>
          </a:prstGeom>
          <a:solidFill>
            <a:srgbClr val="FBEDE4"/>
          </a:solidFill>
          <a:ln w="15875" cap="flat" cmpd="sng" algn="ctr">
            <a:solidFill>
              <a:srgbClr val="BD582C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BD582C"/>
                </a:solidFill>
              </a:rPr>
              <a:t>✗</a:t>
            </a:r>
          </a:p>
        </p:txBody>
      </p:sp>
      <p:sp>
        <p:nvSpPr>
          <p:cNvPr id="12" name="Tile_D">
            <a:extLst>
              <a:ext uri="{FF2B5EF4-FFF2-40B4-BE49-F238E27FC236}">
                <a16:creationId xmlns:a16="http://schemas.microsoft.com/office/drawing/2014/main" id="{965A0F4D-9353-4623-AA52-C3F19F84BD51}"/>
              </a:ext>
            </a:extLst>
          </p:cNvPr>
          <p:cNvSpPr/>
          <p:nvPr/>
        </p:nvSpPr>
        <p:spPr>
          <a:xfrm>
            <a:off x="895350" y="3505200"/>
            <a:ext cx="635000" cy="508000"/>
          </a:xfrm>
          <a:prstGeom prst="roundRect">
            <a:avLst/>
          </a:prstGeom>
          <a:solidFill>
            <a:srgbClr val="BD582C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</a:rPr>
              <a:t>D</a:t>
            </a:r>
          </a:p>
        </p:txBody>
      </p:sp>
      <p:sp>
        <p:nvSpPr>
          <p:cNvPr id="13" name="Verdict_D">
            <a:extLst>
              <a:ext uri="{FF2B5EF4-FFF2-40B4-BE49-F238E27FC236}">
                <a16:creationId xmlns:a16="http://schemas.microsoft.com/office/drawing/2014/main" id="{F488463A-258E-4CDE-9428-E6A43D1D1D5D}"/>
              </a:ext>
            </a:extLst>
          </p:cNvPr>
          <p:cNvSpPr txBox="1"/>
          <p:nvPr/>
        </p:nvSpPr>
        <p:spPr>
          <a:xfrm>
            <a:off x="1682750" y="3505200"/>
            <a:ext cx="1651000" cy="5080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3F3A33"/>
                </a:solidFill>
              </a:rPr>
              <a:t>Durability</a:t>
            </a:r>
          </a:p>
        </p:txBody>
      </p:sp>
      <p:sp>
        <p:nvSpPr>
          <p:cNvPr id="14" name="XChip_D">
            <a:extLst>
              <a:ext uri="{FF2B5EF4-FFF2-40B4-BE49-F238E27FC236}">
                <a16:creationId xmlns:a16="http://schemas.microsoft.com/office/drawing/2014/main" id="{079FCC29-5E7C-41EB-8DA0-CC3EE53BC4AA}"/>
              </a:ext>
            </a:extLst>
          </p:cNvPr>
          <p:cNvSpPr/>
          <p:nvPr/>
        </p:nvSpPr>
        <p:spPr>
          <a:xfrm>
            <a:off x="7975600" y="3568700"/>
            <a:ext cx="381000" cy="381000"/>
          </a:xfrm>
          <a:prstGeom prst="ellipse">
            <a:avLst/>
          </a:prstGeom>
          <a:solidFill>
            <a:srgbClr val="FBEDE4"/>
          </a:solidFill>
          <a:ln w="15875" cap="flat" cmpd="sng" algn="ctr">
            <a:solidFill>
              <a:srgbClr val="BD582C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none" rtlCol="0" anchor="ctr" anchorCtr="0">
            <a:no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BD582C"/>
                </a:solidFill>
              </a:rPr>
              <a:t>✗</a:t>
            </a:r>
          </a:p>
        </p:txBody>
      </p:sp>
      <p:sp>
        <p:nvSpPr>
          <p:cNvPr id="15" name="Punchline">
            <a:extLst>
              <a:ext uri="{FF2B5EF4-FFF2-40B4-BE49-F238E27FC236}">
                <a16:creationId xmlns:a16="http://schemas.microsoft.com/office/drawing/2014/main" id="{E61987F4-2F17-4F12-B645-E57F9C9EA12D}"/>
              </a:ext>
            </a:extLst>
          </p:cNvPr>
          <p:cNvSpPr/>
          <p:nvPr/>
        </p:nvSpPr>
        <p:spPr>
          <a:xfrm>
            <a:off x="895350" y="4216400"/>
            <a:ext cx="7475220" cy="457200"/>
          </a:xfrm>
          <a:prstGeom prst="roundRect">
            <a:avLst/>
          </a:prstGeom>
          <a:solidFill>
            <a:srgbClr val="FBEDE4"/>
          </a:solidFill>
          <a:ln w="15875" cap="flat" cmpd="sng" algn="ctr">
            <a:solidFill>
              <a:srgbClr val="BD582C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wrap="square" rtlCol="0" anchor="ctr" anchorCtr="0">
            <a:no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BD582C"/>
                </a:solidFill>
              </a:rPr>
              <a:t>Zero for four. </a:t>
            </a:r>
            <a:r>
              <a:rPr lang="en-US" sz="1500" dirty="0">
                <a:solidFill>
                  <a:srgbClr val="3F3A33"/>
                </a:solidFill>
              </a:rPr>
              <a:t>That's the gap a real database fills.</a:t>
            </a:r>
          </a:p>
        </p:txBody>
      </p:sp>
      <p:sp>
        <p:nvSpPr>
          <p:cNvPr id="16" name="Explanation_A">
            <a:extLst>
              <a:ext uri="{FF2B5EF4-FFF2-40B4-BE49-F238E27FC236}">
                <a16:creationId xmlns:a16="http://schemas.microsoft.com/office/drawing/2014/main" id="{B7D59806-01E6-4388-AC89-2A4CFAB72AED}"/>
              </a:ext>
            </a:extLst>
          </p:cNvPr>
          <p:cNvSpPr txBox="1"/>
          <p:nvPr/>
        </p:nvSpPr>
        <p:spPr>
          <a:xfrm>
            <a:off x="3340100" y="1752600"/>
            <a:ext cx="4495800" cy="5080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marL="0" indent="0" algn="l">
              <a:buNone/>
            </a:pPr>
            <a:r>
              <a:rPr lang="en-US" sz="1400" i="1" dirty="0">
                <a:solidFill>
                  <a:srgbClr val="637052"/>
                </a:solidFill>
              </a:rPr>
              <a:t>— crash mid-write and you get a half-written file</a:t>
            </a:r>
          </a:p>
        </p:txBody>
      </p:sp>
      <p:sp>
        <p:nvSpPr>
          <p:cNvPr id="17" name="Explanation_C">
            <a:extLst>
              <a:ext uri="{FF2B5EF4-FFF2-40B4-BE49-F238E27FC236}">
                <a16:creationId xmlns:a16="http://schemas.microsoft.com/office/drawing/2014/main" id="{7CD06C8A-D3AE-4621-A101-007B693E3C4F}"/>
              </a:ext>
            </a:extLst>
          </p:cNvPr>
          <p:cNvSpPr txBox="1"/>
          <p:nvPr/>
        </p:nvSpPr>
        <p:spPr>
          <a:xfrm>
            <a:off x="3340100" y="2336800"/>
            <a:ext cx="4495800" cy="5080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marL="0" indent="0" algn="l">
              <a:buNone/>
            </a:pPr>
            <a:r>
              <a:rPr lang="en-US" sz="1400" i="1" dirty="0">
                <a:solidFill>
                  <a:srgbClr val="637052"/>
                </a:solidFill>
              </a:rPr>
              <a:t>— no schema, no constraints, no foreign keys</a:t>
            </a:r>
          </a:p>
        </p:txBody>
      </p:sp>
      <p:sp>
        <p:nvSpPr>
          <p:cNvPr id="18" name="Explanation_I">
            <a:extLst>
              <a:ext uri="{FF2B5EF4-FFF2-40B4-BE49-F238E27FC236}">
                <a16:creationId xmlns:a16="http://schemas.microsoft.com/office/drawing/2014/main" id="{B26B96B4-F58D-4377-88D8-371E490F3F32}"/>
              </a:ext>
            </a:extLst>
          </p:cNvPr>
          <p:cNvSpPr txBox="1"/>
          <p:nvPr/>
        </p:nvSpPr>
        <p:spPr>
          <a:xfrm>
            <a:off x="3340100" y="2921000"/>
            <a:ext cx="4495800" cy="5080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marL="0" indent="0" algn="l">
              <a:buNone/>
            </a:pPr>
            <a:r>
              <a:rPr lang="en-US" sz="1400" i="1" dirty="0">
                <a:solidFill>
                  <a:srgbClr val="637052"/>
                </a:solidFill>
              </a:rPr>
              <a:t>— two writers happily stomp each other</a:t>
            </a:r>
          </a:p>
        </p:txBody>
      </p:sp>
      <p:sp>
        <p:nvSpPr>
          <p:cNvPr id="19" name="Explanation_D">
            <a:extLst>
              <a:ext uri="{FF2B5EF4-FFF2-40B4-BE49-F238E27FC236}">
                <a16:creationId xmlns:a16="http://schemas.microsoft.com/office/drawing/2014/main" id="{2A92DC47-F9B9-4CD5-8AF1-3961F5B54911}"/>
              </a:ext>
            </a:extLst>
          </p:cNvPr>
          <p:cNvSpPr txBox="1"/>
          <p:nvPr/>
        </p:nvSpPr>
        <p:spPr>
          <a:xfrm>
            <a:off x="3340100" y="3505200"/>
            <a:ext cx="4495800" cy="5080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marL="0" indent="0" algn="l">
              <a:buNone/>
            </a:pPr>
            <a:r>
              <a:rPr lang="en-US" sz="1400" i="1" dirty="0">
                <a:solidFill>
                  <a:srgbClr val="637052"/>
                </a:solidFill>
              </a:rPr>
              <a:t>— durable-ish, but without atomicity it doesn't matter</a:t>
            </a:r>
          </a:p>
        </p:txBody>
      </p:sp>
    </p:spTree>
    <p:extLst>
      <p:ext uri="{BB962C8B-B14F-4D97-AF65-F5344CB8AC3E}">
        <p14:creationId xmlns:p14="http://schemas.microsoft.com/office/powerpoint/2010/main" val="1220916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  <p:bldP spid="14" grpId="0" animBg="1"/>
      <p:bldP spid="15" grpId="0" animBg="1"/>
      <p:bldP spid="16" grpId="0"/>
      <p:bldP spid="17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title"/>
          </p:nvPr>
        </p:nvSpPr>
        <p:spPr>
          <a:xfrm>
            <a:off x="895350" y="444500"/>
            <a:ext cx="747522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>
              <a:buNone/>
            </a:pPr>
            <a:r>
              <a:rPr lang="en-US" sz="3600" b="1" dirty="0">
                <a:solidFill>
                  <a:srgbClr val="3F3A33"/>
                </a:solidFill>
              </a:rPr>
              <a:t>Why </a:t>
            </a:r>
            <a:r>
              <a:rPr lang="en-US" sz="3600" b="1" i="1" dirty="0">
                <a:solidFill>
                  <a:srgbClr val="BD582C"/>
                </a:solidFill>
              </a:rPr>
              <a:t>Postgres</a:t>
            </a:r>
          </a:p>
        </p:txBody>
      </p:sp>
      <p:sp>
        <p:nvSpPr>
          <p:cNvPr id="2" name="card-tl">
            <a:extLst>
              <a:ext uri="{FF2B5EF4-FFF2-40B4-BE49-F238E27FC236}">
                <a16:creationId xmlns:a16="http://schemas.microsoft.com/office/drawing/2014/main" id="{DFCF5CDE-26FF-43CD-AA22-F71C88BF8361}"/>
              </a:ext>
            </a:extLst>
          </p:cNvPr>
          <p:cNvSpPr/>
          <p:nvPr/>
        </p:nvSpPr>
        <p:spPr>
          <a:xfrm>
            <a:off x="895350" y="1397000"/>
            <a:ext cx="3636010" cy="14224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3" name="card-tr">
            <a:extLst>
              <a:ext uri="{FF2B5EF4-FFF2-40B4-BE49-F238E27FC236}">
                <a16:creationId xmlns:a16="http://schemas.microsoft.com/office/drawing/2014/main" id="{7AC2E57E-E0E0-496D-861B-BB4DFFA35259}"/>
              </a:ext>
            </a:extLst>
          </p:cNvPr>
          <p:cNvSpPr/>
          <p:nvPr/>
        </p:nvSpPr>
        <p:spPr>
          <a:xfrm>
            <a:off x="4734560" y="1397000"/>
            <a:ext cx="3636010" cy="14224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4" name="card-bl">
            <a:extLst>
              <a:ext uri="{FF2B5EF4-FFF2-40B4-BE49-F238E27FC236}">
                <a16:creationId xmlns:a16="http://schemas.microsoft.com/office/drawing/2014/main" id="{DACBBFA9-8F6A-4FDC-A824-5CF1D623703F}"/>
              </a:ext>
            </a:extLst>
          </p:cNvPr>
          <p:cNvSpPr/>
          <p:nvPr/>
        </p:nvSpPr>
        <p:spPr>
          <a:xfrm>
            <a:off x="895350" y="2921000"/>
            <a:ext cx="3636010" cy="11176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5" name="card-br">
            <a:extLst>
              <a:ext uri="{FF2B5EF4-FFF2-40B4-BE49-F238E27FC236}">
                <a16:creationId xmlns:a16="http://schemas.microsoft.com/office/drawing/2014/main" id="{D5E26A2D-8D56-41C3-AEA4-DD9222D5AFC6}"/>
              </a:ext>
            </a:extLst>
          </p:cNvPr>
          <p:cNvSpPr/>
          <p:nvPr/>
        </p:nvSpPr>
        <p:spPr>
          <a:xfrm>
            <a:off x="4734560" y="2921000"/>
            <a:ext cx="3636010" cy="11176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6" name="callout-band">
            <a:extLst>
              <a:ext uri="{FF2B5EF4-FFF2-40B4-BE49-F238E27FC236}">
                <a16:creationId xmlns:a16="http://schemas.microsoft.com/office/drawing/2014/main" id="{BBD16F27-3FC4-4E6E-8E0F-38C9B2491896}"/>
              </a:ext>
            </a:extLst>
          </p:cNvPr>
          <p:cNvSpPr/>
          <p:nvPr/>
        </p:nvSpPr>
        <p:spPr>
          <a:xfrm>
            <a:off x="895350" y="4140200"/>
            <a:ext cx="7475220" cy="558800"/>
          </a:xfrm>
          <a:prstGeom prst="roundRect">
            <a:avLst/>
          </a:prstGeom>
          <a:solidFill>
            <a:srgbClr val="FBEDE4"/>
          </a:solidFill>
          <a:ln w="15875" cap="flat" cmpd="sng" algn="ctr">
            <a:solidFill>
              <a:srgbClr val="BD582C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pic>
        <p:nvPicPr>
          <p:cNvPr id="79" name="Graphic 79" descr="Trophy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1400" y="1562100"/>
            <a:ext cx="376444" cy="406400"/>
          </a:xfrm>
          <a:prstGeom prst="rect">
            <a:avLst/>
          </a:prstGeom>
        </p:spPr>
      </p:pic>
      <p:pic>
        <p:nvPicPr>
          <p:cNvPr id="80" name="Graphic 80" descr="Database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76800" y="1562100"/>
            <a:ext cx="406400" cy="406400"/>
          </a:xfrm>
          <a:prstGeom prst="rect">
            <a:avLst/>
          </a:prstGeom>
        </p:spPr>
      </p:pic>
      <p:pic>
        <p:nvPicPr>
          <p:cNvPr id="81" name="Graphic 81" descr="Lightni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1400" y="3086100"/>
            <a:ext cx="406400" cy="406400"/>
          </a:xfrm>
          <a:prstGeom prst="rect">
            <a:avLst/>
          </a:prstGeom>
        </p:spPr>
      </p:pic>
      <p:pic>
        <p:nvPicPr>
          <p:cNvPr id="82" name="Graphic 82" descr="Layers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76800" y="3086100"/>
            <a:ext cx="379386" cy="406400"/>
          </a:xfrm>
          <a:prstGeom prst="rect">
            <a:avLst/>
          </a:prstGeom>
        </p:spPr>
      </p:pic>
      <p:sp>
        <p:nvSpPr>
          <p:cNvPr id="7" name="label-tl">
            <a:extLst>
              <a:ext uri="{FF2B5EF4-FFF2-40B4-BE49-F238E27FC236}">
                <a16:creationId xmlns:a16="http://schemas.microsoft.com/office/drawing/2014/main" id="{59188178-0B7F-4015-B2E4-77B7471819E4}"/>
              </a:ext>
            </a:extLst>
          </p:cNvPr>
          <p:cNvSpPr txBox="1"/>
          <p:nvPr/>
        </p:nvSpPr>
        <p:spPr>
          <a:xfrm>
            <a:off x="1574800" y="1549400"/>
            <a:ext cx="2870385" cy="12192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algn="l">
              <a:spcBef>
                <a:spcPts val="0"/>
              </a:spcBef>
              <a:buNone/>
            </a:pPr>
            <a:r>
              <a:rPr lang="en-US" sz="1700" b="1" dirty="0">
                <a:solidFill>
                  <a:srgbClr val="3F3A33"/>
                </a:solidFill>
              </a:rPr>
              <a:t>Top 4 worldwide</a:t>
            </a:r>
          </a:p>
          <a:p>
            <a:pPr algn="l">
              <a:spcBef>
                <a:spcPts val="400"/>
              </a:spcBef>
              <a:buNone/>
            </a:pPr>
            <a:r>
              <a:rPr lang="en-US" sz="1400" i="1" dirty="0">
                <a:solidFill>
                  <a:srgbClr val="637052"/>
                </a:solidFill>
              </a:rPr>
              <a:t>Oracle, MySQL, SQL Server, Postgres (and Snowflake gets an honorable mention)</a:t>
            </a:r>
          </a:p>
        </p:txBody>
      </p:sp>
      <p:sp>
        <p:nvSpPr>
          <p:cNvPr id="8" name="label-tr">
            <a:extLst>
              <a:ext uri="{FF2B5EF4-FFF2-40B4-BE49-F238E27FC236}">
                <a16:creationId xmlns:a16="http://schemas.microsoft.com/office/drawing/2014/main" id="{2AED2428-A0C0-4C62-9AC3-A16412173C52}"/>
              </a:ext>
            </a:extLst>
          </p:cNvPr>
          <p:cNvSpPr txBox="1"/>
          <p:nvPr/>
        </p:nvSpPr>
        <p:spPr>
          <a:xfrm>
            <a:off x="5410200" y="1549400"/>
            <a:ext cx="2892819" cy="12192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algn="l">
              <a:spcBef>
                <a:spcPts val="0"/>
              </a:spcBef>
              <a:buNone/>
            </a:pPr>
            <a:r>
              <a:rPr lang="en-US" sz="1700" b="1" dirty="0">
                <a:solidFill>
                  <a:srgbClr val="3F3A33"/>
                </a:solidFill>
              </a:rPr>
              <a:t>Scales like crazy</a:t>
            </a:r>
          </a:p>
          <a:p>
            <a:pPr algn="l">
              <a:spcBef>
                <a:spcPts val="400"/>
              </a:spcBef>
              <a:buNone/>
            </a:pPr>
            <a:r>
              <a:rPr lang="en-US" sz="1400" i="1" dirty="0">
                <a:solidFill>
                  <a:srgbClr val="637052"/>
                </a:solidFill>
              </a:rPr>
              <a:t>Millions of rows? No sweat. It grows with you.</a:t>
            </a:r>
          </a:p>
        </p:txBody>
      </p:sp>
      <p:sp>
        <p:nvSpPr>
          <p:cNvPr id="9" name="label-bl">
            <a:extLst>
              <a:ext uri="{FF2B5EF4-FFF2-40B4-BE49-F238E27FC236}">
                <a16:creationId xmlns:a16="http://schemas.microsoft.com/office/drawing/2014/main" id="{F91B2DDE-5465-4B43-B32E-49DE2519A09F}"/>
              </a:ext>
            </a:extLst>
          </p:cNvPr>
          <p:cNvSpPr txBox="1"/>
          <p:nvPr/>
        </p:nvSpPr>
        <p:spPr>
          <a:xfrm>
            <a:off x="1574800" y="3073400"/>
            <a:ext cx="2870385" cy="9144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algn="l">
              <a:spcBef>
                <a:spcPts val="0"/>
              </a:spcBef>
              <a:buNone/>
            </a:pPr>
            <a:r>
              <a:rPr lang="en-US" sz="1700" b="1" dirty="0">
                <a:solidFill>
                  <a:srgbClr val="3F3A33"/>
                </a:solidFill>
              </a:rPr>
              <a:t>Fast — and honest about it</a:t>
            </a:r>
          </a:p>
          <a:p>
            <a:pPr algn="l">
              <a:spcBef>
                <a:spcPts val="400"/>
              </a:spcBef>
              <a:buNone/>
            </a:pPr>
            <a:r>
              <a:rPr lang="en-US" sz="1400" i="1" dirty="0">
                <a:solidFill>
                  <a:srgbClr val="637052"/>
                </a:solidFill>
              </a:rPr>
              <a:t>When it's slow, it tells you </a:t>
            </a:r>
            <a:r>
              <a:rPr lang="en-US" sz="1400" b="1" i="1" dirty="0">
                <a:solidFill>
                  <a:srgbClr val="BD582C"/>
                </a:solidFill>
              </a:rPr>
              <a:t>why</a:t>
            </a:r>
            <a:r>
              <a:rPr lang="en-US" sz="1400" i="1" dirty="0">
                <a:solidFill>
                  <a:srgbClr val="637052"/>
                </a:solidFill>
              </a:rPr>
              <a:t>.</a:t>
            </a:r>
          </a:p>
        </p:txBody>
      </p:sp>
      <p:sp>
        <p:nvSpPr>
          <p:cNvPr id="10" name="label-br">
            <a:extLst>
              <a:ext uri="{FF2B5EF4-FFF2-40B4-BE49-F238E27FC236}">
                <a16:creationId xmlns:a16="http://schemas.microsoft.com/office/drawing/2014/main" id="{E8ECF52B-6E5B-4252-B481-0FD88BDC43F6}"/>
              </a:ext>
            </a:extLst>
          </p:cNvPr>
          <p:cNvSpPr txBox="1"/>
          <p:nvPr/>
        </p:nvSpPr>
        <p:spPr>
          <a:xfrm>
            <a:off x="5410200" y="3073400"/>
            <a:ext cx="2892819" cy="9144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algn="l">
              <a:spcBef>
                <a:spcPts val="0"/>
              </a:spcBef>
              <a:buNone/>
            </a:pPr>
            <a:r>
              <a:rPr lang="en-US" sz="1700" b="1" dirty="0">
                <a:solidFill>
                  <a:srgbClr val="3F3A33"/>
                </a:solidFill>
              </a:rPr>
              <a:t>More than just tables</a:t>
            </a:r>
          </a:p>
          <a:p>
            <a:pPr algn="l">
              <a:spcBef>
                <a:spcPts val="400"/>
              </a:spcBef>
              <a:buNone/>
            </a:pPr>
            <a:r>
              <a:rPr lang="en-US" sz="1400" i="1" dirty="0">
                <a:solidFill>
                  <a:srgbClr val="637052"/>
                </a:solidFill>
              </a:rPr>
              <a:t>Relational and non-relational both live happily here.</a:t>
            </a:r>
          </a:p>
        </p:txBody>
      </p:sp>
      <p:sp>
        <p:nvSpPr>
          <p:cNvPr id="11" name="callout-text">
            <a:extLst>
              <a:ext uri="{FF2B5EF4-FFF2-40B4-BE49-F238E27FC236}">
                <a16:creationId xmlns:a16="http://schemas.microsoft.com/office/drawing/2014/main" id="{9FBD1B96-4C62-48B7-AD73-E2FC7D316267}"/>
              </a:ext>
            </a:extLst>
          </p:cNvPr>
          <p:cNvSpPr txBox="1"/>
          <p:nvPr/>
        </p:nvSpPr>
        <p:spPr>
          <a:xfrm>
            <a:off x="1016000" y="4191000"/>
            <a:ext cx="7226300" cy="4572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-US" sz="1400" b="1" dirty="0">
                <a:solidFill>
                  <a:srgbClr val="BD582C"/>
                </a:solidFill>
              </a:rPr>
              <a:t>Why we picked it for class: </a:t>
            </a:r>
            <a:r>
              <a:rPr lang="en-US" sz="1400" dirty="0">
                <a:solidFill>
                  <a:srgbClr val="3F3A33"/>
                </a:solidFill>
              </a:rPr>
              <a:t>industrial-strength, </a:t>
            </a:r>
            <a:r>
              <a:rPr lang="en-US" sz="1400" b="1" dirty="0">
                <a:solidFill>
                  <a:srgbClr val="BD582C"/>
                </a:solidFill>
              </a:rPr>
              <a:t>free</a:t>
            </a:r>
            <a:r>
              <a:rPr lang="en-US" sz="1400" dirty="0">
                <a:solidFill>
                  <a:srgbClr val="3F3A33"/>
                </a:solidFill>
              </a:rPr>
              <a:t>, used last year, and great docs.</a:t>
            </a:r>
          </a:p>
        </p:txBody>
      </p:sp>
    </p:spTree>
    <p:extLst>
      <p:ext uri="{BB962C8B-B14F-4D97-AF65-F5344CB8AC3E}">
        <p14:creationId xmlns:p14="http://schemas.microsoft.com/office/powerpoint/2010/main" val="2275198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/>
      <p:bldP spid="8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st-dbms">
            <a:extLst>
              <a:ext uri="{FF2B5EF4-FFF2-40B4-BE49-F238E27FC236}">
                <a16:creationId xmlns:a16="http://schemas.microsoft.com/office/drawing/2014/main" id="{3D884AF3-B862-4A4B-96FE-6544810BE8E9}"/>
              </a:ext>
            </a:extLst>
          </p:cNvPr>
          <p:cNvSpPr/>
          <p:nvPr/>
        </p:nvSpPr>
        <p:spPr>
          <a:xfrm>
            <a:off x="901700" y="1371600"/>
            <a:ext cx="5778500" cy="28702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895350" y="444500"/>
            <a:ext cx="747522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>
              <a:buNone/>
            </a:pPr>
            <a:r>
              <a:rPr lang="en-US" sz="3600" b="1" dirty="0">
                <a:solidFill>
                  <a:srgbClr val="3F3A33"/>
                </a:solidFill>
              </a:rPr>
              <a:t>Database </a:t>
            </a:r>
            <a:r>
              <a:rPr lang="en-US" sz="3600" b="1" i="1" dirty="0">
                <a:solidFill>
                  <a:srgbClr val="BD582C"/>
                </a:solidFill>
              </a:rPr>
              <a:t>terminology</a:t>
            </a:r>
          </a:p>
        </p:txBody>
      </p:sp>
      <p:sp>
        <p:nvSpPr>
          <p:cNvPr id="16" name="side-schema">
            <a:extLst>
              <a:ext uri="{FF2B5EF4-FFF2-40B4-BE49-F238E27FC236}">
                <a16:creationId xmlns:a16="http://schemas.microsoft.com/office/drawing/2014/main" id="{90781BEE-526A-483A-8854-7824AA2492A8}"/>
              </a:ext>
            </a:extLst>
          </p:cNvPr>
          <p:cNvSpPr/>
          <p:nvPr/>
        </p:nvSpPr>
        <p:spPr>
          <a:xfrm>
            <a:off x="1079500" y="1651000"/>
            <a:ext cx="5422900" cy="2438400"/>
          </a:xfrm>
          <a:prstGeom prst="roundRect">
            <a:avLst/>
          </a:prstGeom>
          <a:solidFill>
            <a:srgbClr val="F4E9D7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3" name="nest-database">
            <a:extLst>
              <a:ext uri="{FF2B5EF4-FFF2-40B4-BE49-F238E27FC236}">
                <a16:creationId xmlns:a16="http://schemas.microsoft.com/office/drawing/2014/main" id="{C4E152C5-CCEC-4378-A54E-7DFE53E77EAB}"/>
              </a:ext>
            </a:extLst>
          </p:cNvPr>
          <p:cNvSpPr/>
          <p:nvPr/>
        </p:nvSpPr>
        <p:spPr>
          <a:xfrm>
            <a:off x="1257300" y="1930400"/>
            <a:ext cx="5067300" cy="20066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4" name="nest-table">
            <a:extLst>
              <a:ext uri="{FF2B5EF4-FFF2-40B4-BE49-F238E27FC236}">
                <a16:creationId xmlns:a16="http://schemas.microsoft.com/office/drawing/2014/main" id="{88DEB1A0-5002-409D-ADF7-EAACC5C4EA7E}"/>
              </a:ext>
            </a:extLst>
          </p:cNvPr>
          <p:cNvSpPr/>
          <p:nvPr/>
        </p:nvSpPr>
        <p:spPr>
          <a:xfrm>
            <a:off x="1435100" y="2209800"/>
            <a:ext cx="4711700" cy="1574800"/>
          </a:xfrm>
          <a:prstGeom prst="roundRect">
            <a:avLst/>
          </a:prstGeom>
          <a:solidFill>
            <a:srgbClr val="F4E9D7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5" name="nest-record">
            <a:extLst>
              <a:ext uri="{FF2B5EF4-FFF2-40B4-BE49-F238E27FC236}">
                <a16:creationId xmlns:a16="http://schemas.microsoft.com/office/drawing/2014/main" id="{CB15923C-C876-4925-844D-647BA42FA9BB}"/>
              </a:ext>
            </a:extLst>
          </p:cNvPr>
          <p:cNvSpPr/>
          <p:nvPr/>
        </p:nvSpPr>
        <p:spPr>
          <a:xfrm>
            <a:off x="1612900" y="2489200"/>
            <a:ext cx="4356100" cy="11430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12" name="side-columns">
            <a:extLst>
              <a:ext uri="{FF2B5EF4-FFF2-40B4-BE49-F238E27FC236}">
                <a16:creationId xmlns:a16="http://schemas.microsoft.com/office/drawing/2014/main" id="{A9AFC52A-98D6-483B-81E9-1F00F31ADAF2}"/>
              </a:ext>
            </a:extLst>
          </p:cNvPr>
          <p:cNvSpPr/>
          <p:nvPr/>
        </p:nvSpPr>
        <p:spPr>
          <a:xfrm>
            <a:off x="1790700" y="2768600"/>
            <a:ext cx="4000500" cy="711200"/>
          </a:xfrm>
          <a:prstGeom prst="roundRect">
            <a:avLst/>
          </a:prstGeom>
          <a:solidFill>
            <a:srgbClr val="F4E9D7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6" name="nest-field">
            <a:extLst>
              <a:ext uri="{FF2B5EF4-FFF2-40B4-BE49-F238E27FC236}">
                <a16:creationId xmlns:a16="http://schemas.microsoft.com/office/drawing/2014/main" id="{82379512-44B3-4C72-8AF5-634546FE8FA4}"/>
              </a:ext>
            </a:extLst>
          </p:cNvPr>
          <p:cNvSpPr/>
          <p:nvPr/>
        </p:nvSpPr>
        <p:spPr>
          <a:xfrm>
            <a:off x="1968500" y="3048000"/>
            <a:ext cx="3644900" cy="2794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7" name="lbl-dbms">
            <a:extLst>
              <a:ext uri="{FF2B5EF4-FFF2-40B4-BE49-F238E27FC236}">
                <a16:creationId xmlns:a16="http://schemas.microsoft.com/office/drawing/2014/main" id="{D4B7B6F5-67A8-4146-8939-E3EB07629863}"/>
              </a:ext>
            </a:extLst>
          </p:cNvPr>
          <p:cNvSpPr txBox="1"/>
          <p:nvPr/>
        </p:nvSpPr>
        <p:spPr>
          <a:xfrm>
            <a:off x="1077468" y="1371600"/>
            <a:ext cx="5524500" cy="2667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>
              <a:spcBef>
                <a:spcPts val="0"/>
              </a:spcBef>
              <a:buNone/>
            </a:pPr>
            <a:r>
              <a:rPr lang="en-US" sz="1400" b="1" dirty="0">
                <a:solidFill>
                  <a:srgbClr val="3F3A33"/>
                </a:solidFill>
              </a:rPr>
              <a:t>DBMS</a:t>
            </a:r>
            <a:r>
              <a:rPr lang="en-US" sz="1300" i="1" dirty="0">
                <a:solidFill>
                  <a:srgbClr val="637052"/>
                </a:solidFill>
              </a:rPr>
              <a:t>  — the engine that runs the whole show</a:t>
            </a:r>
          </a:p>
        </p:txBody>
      </p:sp>
      <p:sp>
        <p:nvSpPr>
          <p:cNvPr id="8" name="lbl-database">
            <a:extLst>
              <a:ext uri="{FF2B5EF4-FFF2-40B4-BE49-F238E27FC236}">
                <a16:creationId xmlns:a16="http://schemas.microsoft.com/office/drawing/2014/main" id="{CDB6A8EB-47F9-4D8A-97D0-C4E4668CE3AB}"/>
              </a:ext>
            </a:extLst>
          </p:cNvPr>
          <p:cNvSpPr txBox="1"/>
          <p:nvPr/>
        </p:nvSpPr>
        <p:spPr>
          <a:xfrm>
            <a:off x="1433068" y="1930400"/>
            <a:ext cx="4813300" cy="2667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>
              <a:spcBef>
                <a:spcPts val="0"/>
              </a:spcBef>
              <a:buNone/>
            </a:pPr>
            <a:r>
              <a:rPr lang="en-US" sz="1400" b="1" dirty="0">
                <a:solidFill>
                  <a:srgbClr val="3F3A33"/>
                </a:solidFill>
              </a:rPr>
              <a:t>Database</a:t>
            </a:r>
            <a:r>
              <a:rPr lang="en-US" sz="1300" i="1" dirty="0">
                <a:solidFill>
                  <a:srgbClr val="637052"/>
                </a:solidFill>
              </a:rPr>
              <a:t>  — a collection of related tables</a:t>
            </a:r>
          </a:p>
        </p:txBody>
      </p:sp>
      <p:sp>
        <p:nvSpPr>
          <p:cNvPr id="9" name="lbl-table">
            <a:extLst>
              <a:ext uri="{FF2B5EF4-FFF2-40B4-BE49-F238E27FC236}">
                <a16:creationId xmlns:a16="http://schemas.microsoft.com/office/drawing/2014/main" id="{D1466DDD-5903-42C2-BF35-F72402703E93}"/>
              </a:ext>
            </a:extLst>
          </p:cNvPr>
          <p:cNvSpPr txBox="1"/>
          <p:nvPr/>
        </p:nvSpPr>
        <p:spPr>
          <a:xfrm>
            <a:off x="1610868" y="2209800"/>
            <a:ext cx="4457700" cy="2667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>
              <a:spcBef>
                <a:spcPts val="0"/>
              </a:spcBef>
              <a:buNone/>
            </a:pPr>
            <a:r>
              <a:rPr lang="en-US" sz="1400" b="1" dirty="0">
                <a:solidFill>
                  <a:srgbClr val="3F3A33"/>
                </a:solidFill>
              </a:rPr>
              <a:t>Table</a:t>
            </a:r>
            <a:r>
              <a:rPr lang="en-US" sz="1300" i="1" dirty="0">
                <a:solidFill>
                  <a:srgbClr val="637052"/>
                </a:solidFill>
              </a:rPr>
              <a:t>  — records grouped by purpose</a:t>
            </a:r>
          </a:p>
        </p:txBody>
      </p:sp>
      <p:sp>
        <p:nvSpPr>
          <p:cNvPr id="10" name="lbl-record">
            <a:extLst>
              <a:ext uri="{FF2B5EF4-FFF2-40B4-BE49-F238E27FC236}">
                <a16:creationId xmlns:a16="http://schemas.microsoft.com/office/drawing/2014/main" id="{2DA42F5D-B46F-4C76-A07A-B4C2F997AAEE}"/>
              </a:ext>
            </a:extLst>
          </p:cNvPr>
          <p:cNvSpPr txBox="1"/>
          <p:nvPr/>
        </p:nvSpPr>
        <p:spPr>
          <a:xfrm>
            <a:off x="1788668" y="2489200"/>
            <a:ext cx="4102100" cy="2667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>
              <a:spcBef>
                <a:spcPts val="0"/>
              </a:spcBef>
              <a:buNone/>
            </a:pPr>
            <a:r>
              <a:rPr lang="en-US" sz="1400" b="1" dirty="0">
                <a:solidFill>
                  <a:srgbClr val="3F3A33"/>
                </a:solidFill>
              </a:rPr>
              <a:t>Record</a:t>
            </a:r>
            <a:r>
              <a:rPr lang="en-US" sz="1300" i="1" dirty="0">
                <a:solidFill>
                  <a:srgbClr val="637052"/>
                </a:solidFill>
              </a:rPr>
              <a:t>  — one row — a group of related fields</a:t>
            </a:r>
          </a:p>
        </p:txBody>
      </p:sp>
      <p:sp>
        <p:nvSpPr>
          <p:cNvPr id="11" name="lbl-field">
            <a:extLst>
              <a:ext uri="{FF2B5EF4-FFF2-40B4-BE49-F238E27FC236}">
                <a16:creationId xmlns:a16="http://schemas.microsoft.com/office/drawing/2014/main" id="{66449553-ABF5-4964-BEC8-E5CAC744099A}"/>
              </a:ext>
            </a:extLst>
          </p:cNvPr>
          <p:cNvSpPr txBox="1"/>
          <p:nvPr/>
        </p:nvSpPr>
        <p:spPr>
          <a:xfrm>
            <a:off x="2144268" y="3048000"/>
            <a:ext cx="3390900" cy="2667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>
              <a:spcBef>
                <a:spcPts val="0"/>
              </a:spcBef>
              <a:buNone/>
            </a:pPr>
            <a:r>
              <a:rPr lang="en-US" sz="1400" b="1" dirty="0">
                <a:solidFill>
                  <a:srgbClr val="3F3A33"/>
                </a:solidFill>
              </a:rPr>
              <a:t>Field</a:t>
            </a:r>
            <a:r>
              <a:rPr lang="en-US" sz="1300" i="1" dirty="0">
                <a:solidFill>
                  <a:srgbClr val="637052"/>
                </a:solidFill>
              </a:rPr>
              <a:t>  — the smallest stored value — one cell</a:t>
            </a:r>
          </a:p>
        </p:txBody>
      </p:sp>
      <p:sp>
        <p:nvSpPr>
          <p:cNvPr id="21" name="lbl-schema-ring">
            <a:extLst>
              <a:ext uri="{FF2B5EF4-FFF2-40B4-BE49-F238E27FC236}">
                <a16:creationId xmlns:a16="http://schemas.microsoft.com/office/drawing/2014/main" id="{88E04174-FB2C-497C-9BE3-E4B59127AEA9}"/>
              </a:ext>
            </a:extLst>
          </p:cNvPr>
          <p:cNvSpPr txBox="1"/>
          <p:nvPr/>
        </p:nvSpPr>
        <p:spPr>
          <a:xfrm>
            <a:off x="1255268" y="1651000"/>
            <a:ext cx="5168900" cy="2667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>
              <a:spcBef>
                <a:spcPts val="0"/>
              </a:spcBef>
              <a:buNone/>
            </a:pPr>
            <a:r>
              <a:rPr lang="en-US" sz="1400" b="1" dirty="0">
                <a:solidFill>
                  <a:srgbClr val="3F3A33"/>
                </a:solidFill>
              </a:rPr>
              <a:t>Schema</a:t>
            </a:r>
            <a:r>
              <a:rPr lang="en-US" sz="1300" i="1" dirty="0">
                <a:solidFill>
                  <a:srgbClr val="637052"/>
                </a:solidFill>
              </a:rPr>
              <a:t>  — the blueprint of your tables and their relationships</a:t>
            </a:r>
          </a:p>
        </p:txBody>
      </p:sp>
      <p:sp>
        <p:nvSpPr>
          <p:cNvPr id="22" name="lbl-columns-ring">
            <a:extLst>
              <a:ext uri="{FF2B5EF4-FFF2-40B4-BE49-F238E27FC236}">
                <a16:creationId xmlns:a16="http://schemas.microsoft.com/office/drawing/2014/main" id="{C870AA02-F02B-4AD1-995B-400CB3A03DF9}"/>
              </a:ext>
            </a:extLst>
          </p:cNvPr>
          <p:cNvSpPr txBox="1"/>
          <p:nvPr/>
        </p:nvSpPr>
        <p:spPr>
          <a:xfrm>
            <a:off x="1966468" y="2755900"/>
            <a:ext cx="3746500" cy="279400"/>
          </a:xfrm>
          <a:prstGeom prst="rect">
            <a:avLst/>
          </a:prstGeom>
          <a:noFill/>
        </p:spPr>
        <p:txBody>
          <a:bodyPr vertOverflow="overflow" vert="horz" wrap="none" rtlCol="0" anchor="ctr" anchorCtr="0">
            <a:noAutofit/>
          </a:bodyPr>
          <a:lstStyle/>
          <a:p>
            <a:pPr algn="l">
              <a:spcBef>
                <a:spcPts val="0"/>
              </a:spcBef>
              <a:buNone/>
            </a:pPr>
            <a:r>
              <a:rPr lang="en-US" sz="1400" b="1" dirty="0">
                <a:solidFill>
                  <a:srgbClr val="3F3A33"/>
                </a:solidFill>
              </a:rPr>
              <a:t>Columns</a:t>
            </a:r>
            <a:r>
              <a:rPr lang="en-US" sz="1300" i="1" dirty="0">
                <a:solidFill>
                  <a:srgbClr val="637052"/>
                </a:solidFill>
              </a:rPr>
              <a:t>  — named slots in each record</a:t>
            </a:r>
          </a:p>
        </p:txBody>
      </p:sp>
      <p:sp>
        <p:nvSpPr>
          <p:cNvPr id="14" name="side-pk">
            <a:extLst>
              <a:ext uri="{FF2B5EF4-FFF2-40B4-BE49-F238E27FC236}">
                <a16:creationId xmlns:a16="http://schemas.microsoft.com/office/drawing/2014/main" id="{395C0B51-620E-4023-A058-6617020F6006}"/>
              </a:ext>
            </a:extLst>
          </p:cNvPr>
          <p:cNvSpPr/>
          <p:nvPr/>
        </p:nvSpPr>
        <p:spPr>
          <a:xfrm>
            <a:off x="6858000" y="3676890"/>
            <a:ext cx="2201383" cy="973881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19" name="lbl-pk">
            <a:extLst>
              <a:ext uri="{FF2B5EF4-FFF2-40B4-BE49-F238E27FC236}">
                <a16:creationId xmlns:a16="http://schemas.microsoft.com/office/drawing/2014/main" id="{149AEF77-52AA-49B5-83C1-60A1A0DB8862}"/>
              </a:ext>
            </a:extLst>
          </p:cNvPr>
          <p:cNvSpPr txBox="1"/>
          <p:nvPr/>
        </p:nvSpPr>
        <p:spPr>
          <a:xfrm>
            <a:off x="6858000" y="3757914"/>
            <a:ext cx="2201383" cy="744316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-US" sz="1400" b="1" dirty="0">
                <a:solidFill>
                  <a:srgbClr val="BD582C"/>
                </a:solidFill>
              </a:rPr>
              <a:t>Primary Key: </a:t>
            </a:r>
            <a:r>
              <a:rPr lang="en-US" sz="1400" dirty="0">
                <a:solidFill>
                  <a:srgbClr val="3F3A33"/>
                </a:solidFill>
              </a:rPr>
              <a:t>a column (or set of columns) that uniquely identifies each record in a table.</a:t>
            </a:r>
          </a:p>
        </p:txBody>
      </p:sp>
    </p:spTree>
    <p:extLst>
      <p:ext uri="{BB962C8B-B14F-4D97-AF65-F5344CB8AC3E}">
        <p14:creationId xmlns:p14="http://schemas.microsoft.com/office/powerpoint/2010/main" val="601373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 animBg="1"/>
      <p:bldP spid="3" grpId="0" animBg="1"/>
      <p:bldP spid="4" grpId="0" animBg="1"/>
      <p:bldP spid="5" grpId="0" animBg="1"/>
      <p:bldP spid="12" grpId="0" animBg="1"/>
      <p:bldP spid="6" grpId="0" animBg="1"/>
      <p:bldP spid="7" grpId="0"/>
      <p:bldP spid="8" grpId="0"/>
      <p:bldP spid="9" grpId="0"/>
      <p:bldP spid="10" grpId="0"/>
      <p:bldP spid="11" grpId="0"/>
      <p:bldP spid="21" grpId="0"/>
      <p:bldP spid="22" grpId="0"/>
      <p:bldP spid="14" grpId="0" animBg="1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3F3A33"/>
                </a:solidFill>
              </a:rPr>
              <a:t>Some </a:t>
            </a:r>
            <a:r>
              <a:rPr lang="en-US" sz="3600" b="1" i="1" dirty="0">
                <a:solidFill>
                  <a:srgbClr val="BD582C"/>
                </a:solidFill>
              </a:rPr>
              <a:t>terminology</a:t>
            </a:r>
          </a:p>
        </p:txBody>
      </p:sp>
      <p:graphicFrame>
        <p:nvGraphicFramePr>
          <p:cNvPr id="4" name="PeopleTable">
            <a:extLst>
              <a:ext uri="{FF2B5EF4-FFF2-40B4-BE49-F238E27FC236}">
                <a16:creationId xmlns:a16="http://schemas.microsoft.com/office/drawing/2014/main" id="{83EC860B-BEEE-46E2-852A-68C190F1BB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2338228"/>
              </p:ext>
            </p:extLst>
          </p:nvPr>
        </p:nvGraphicFramePr>
        <p:xfrm>
          <a:off x="2219960" y="2032000"/>
          <a:ext cx="4826000" cy="1219200"/>
        </p:xfrm>
        <a:graphic>
          <a:graphicData uri="http://schemas.openxmlformats.org/drawingml/2006/table">
            <a:tbl>
              <a:tblPr firstRow="1" bandRow="1">
                <a:tableStyleId>{ED0D17FA-3231-45BC-9EFB-BF00DEA408D2}</a:tableStyleId>
              </a:tblPr>
              <a:tblGrid>
                <a:gridCol w="635000">
                  <a:extLst>
                    <a:ext uri="{9D8B030D-6E8A-4147-A177-3AD203B41FA5}">
                      <a16:colId xmlns:a16="http://schemas.microsoft.com/office/drawing/2014/main" val="2605371316"/>
                    </a:ext>
                  </a:extLst>
                </a:gridCol>
                <a:gridCol w="1206500">
                  <a:extLst>
                    <a:ext uri="{9D8B030D-6E8A-4147-A177-3AD203B41FA5}">
                      <a16:colId xmlns:a16="http://schemas.microsoft.com/office/drawing/2014/main" val="2275865689"/>
                    </a:ext>
                  </a:extLst>
                </a:gridCol>
                <a:gridCol w="1206500">
                  <a:extLst>
                    <a:ext uri="{9D8B030D-6E8A-4147-A177-3AD203B41FA5}">
                      <a16:colId xmlns:a16="http://schemas.microsoft.com/office/drawing/2014/main" val="4205234392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4015016588"/>
                    </a:ext>
                  </a:extLst>
                </a:gridCol>
              </a:tblGrid>
              <a:tr h="406400"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FFFFFF"/>
                          </a:solidFill>
                          <a:latin typeface="Consolas"/>
                        </a:rPr>
                        <a:t>id</a:t>
                      </a:r>
                    </a:p>
                  </a:txBody>
                  <a:tcPr anchor="ctr">
                    <a:solidFill>
                      <a:srgbClr val="63705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FFFFFF"/>
                          </a:solidFill>
                          <a:latin typeface="Consolas"/>
                        </a:rPr>
                        <a:t>first_name</a:t>
                      </a:r>
                    </a:p>
                  </a:txBody>
                  <a:tcPr anchor="ctr">
                    <a:solidFill>
                      <a:srgbClr val="63705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>
                          <a:solidFill>
                            <a:srgbClr val="FFFFFF"/>
                          </a:solidFill>
                          <a:latin typeface="Consolas"/>
                        </a:rPr>
                        <a:t>last_name</a:t>
                      </a:r>
                      <a:endParaRPr lang="en-US" sz="1400" b="1" dirty="0">
                        <a:solidFill>
                          <a:srgbClr val="FFFFFF"/>
                        </a:solidFill>
                        <a:latin typeface="Consolas"/>
                      </a:endParaRPr>
                    </a:p>
                  </a:txBody>
                  <a:tcPr anchor="ctr">
                    <a:solidFill>
                      <a:srgbClr val="63705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FFFFFF"/>
                          </a:solidFill>
                          <a:latin typeface="Consolas"/>
                        </a:rPr>
                        <a:t>ssn</a:t>
                      </a:r>
                    </a:p>
                  </a:txBody>
                  <a:tcPr anchor="ctr">
                    <a:solidFill>
                      <a:srgbClr val="63705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838550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rgbClr val="3F3A33"/>
                          </a:solidFill>
                          <a:latin typeface="Consolas"/>
                        </a:rPr>
                        <a:t>1</a:t>
                      </a:r>
                    </a:p>
                  </a:txBody>
                  <a:tcPr anchor="ctr">
                    <a:solidFill>
                      <a:srgbClr val="FBF5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rgbClr val="3F3A33"/>
                          </a:solidFill>
                          <a:latin typeface="Consolas"/>
                        </a:rPr>
                        <a:t>John</a:t>
                      </a:r>
                    </a:p>
                  </a:txBody>
                  <a:tcPr anchor="ctr">
                    <a:solidFill>
                      <a:srgbClr val="FBF5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3F3A33"/>
                          </a:solidFill>
                          <a:latin typeface="Consolas"/>
                        </a:rPr>
                        <a:t>Smith</a:t>
                      </a:r>
                    </a:p>
                  </a:txBody>
                  <a:tcPr anchor="ctr">
                    <a:solidFill>
                      <a:srgbClr val="FBF5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3F3A33"/>
                          </a:solidFill>
                          <a:latin typeface="Consolas"/>
                        </a:rPr>
                        <a:t>123-45-6789</a:t>
                      </a:r>
                    </a:p>
                  </a:txBody>
                  <a:tcPr anchor="ctr">
                    <a:solidFill>
                      <a:srgbClr val="FBF5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6103781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solidFill>
                            <a:srgbClr val="3F3A33"/>
                          </a:solidFill>
                          <a:latin typeface="Consolas"/>
                        </a:rPr>
                        <a:t>2</a:t>
                      </a:r>
                    </a:p>
                  </a:txBody>
                  <a:tcPr anchor="ctr">
                    <a:solidFill>
                      <a:srgbClr val="FBF5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3F3A33"/>
                          </a:solidFill>
                          <a:latin typeface="Consolas"/>
                        </a:rPr>
                        <a:t>Cassidy</a:t>
                      </a:r>
                    </a:p>
                  </a:txBody>
                  <a:tcPr anchor="ctr">
                    <a:solidFill>
                      <a:srgbClr val="FBF5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3F3A33"/>
                          </a:solidFill>
                          <a:latin typeface="Consolas"/>
                        </a:rPr>
                        <a:t>Lessig</a:t>
                      </a:r>
                    </a:p>
                  </a:txBody>
                  <a:tcPr anchor="ctr">
                    <a:solidFill>
                      <a:srgbClr val="FBF5E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3F3A33"/>
                          </a:solidFill>
                          <a:latin typeface="Consolas"/>
                        </a:rPr>
                        <a:t>987-65-4321</a:t>
                      </a:r>
                    </a:p>
                  </a:txBody>
                  <a:tcPr anchor="ctr">
                    <a:solidFill>
                      <a:srgbClr val="FBED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1937812"/>
                  </a:ext>
                </a:extLst>
              </a:tr>
            </a:tbl>
          </a:graphicData>
        </a:graphic>
      </p:graphicFrame>
      <p:sp>
        <p:nvSpPr>
          <p:cNvPr id="5" name="Label_PK">
            <a:extLst>
              <a:ext uri="{FF2B5EF4-FFF2-40B4-BE49-F238E27FC236}">
                <a16:creationId xmlns:a16="http://schemas.microsoft.com/office/drawing/2014/main" id="{EB2F1A48-9770-4A28-B3FD-86CD66D4E873}"/>
              </a:ext>
            </a:extLst>
          </p:cNvPr>
          <p:cNvSpPr txBox="1"/>
          <p:nvPr/>
        </p:nvSpPr>
        <p:spPr>
          <a:xfrm>
            <a:off x="1841500" y="1625600"/>
            <a:ext cx="1397000" cy="228600"/>
          </a:xfrm>
          <a:prstGeom prst="rect">
            <a:avLst/>
          </a:prstGeom>
          <a:noFill/>
        </p:spPr>
        <p:txBody>
          <a:bodyPr vertOverflow="overflow" vert="horz" wrap="none" rtlCol="0" anchor="t">
            <a:noAutofit/>
          </a:bodyPr>
          <a:lstStyle/>
          <a:p>
            <a:pPr marL="0" indent="0" algn="ctr">
              <a:buNone/>
            </a:pPr>
            <a:r>
              <a:rPr lang="en-US" sz="1300" b="1" i="1" dirty="0">
                <a:solidFill>
                  <a:srgbClr val="BD582C"/>
                </a:solidFill>
              </a:rPr>
              <a:t>Primary Key</a:t>
            </a:r>
          </a:p>
        </p:txBody>
      </p:sp>
      <p:sp>
        <p:nvSpPr>
          <p:cNvPr id="6" name="Label_Col">
            <a:extLst>
              <a:ext uri="{FF2B5EF4-FFF2-40B4-BE49-F238E27FC236}">
                <a16:creationId xmlns:a16="http://schemas.microsoft.com/office/drawing/2014/main" id="{0228AF75-7C39-4197-8B4A-D90F2B15CE59}"/>
              </a:ext>
            </a:extLst>
          </p:cNvPr>
          <p:cNvSpPr txBox="1"/>
          <p:nvPr/>
        </p:nvSpPr>
        <p:spPr>
          <a:xfrm>
            <a:off x="5143500" y="1625600"/>
            <a:ext cx="2032000" cy="228600"/>
          </a:xfrm>
          <a:prstGeom prst="rect">
            <a:avLst/>
          </a:prstGeom>
          <a:noFill/>
        </p:spPr>
        <p:txBody>
          <a:bodyPr vertOverflow="overflow" vert="horz" wrap="none" rtlCol="0" anchor="t">
            <a:noAutofit/>
          </a:bodyPr>
          <a:lstStyle/>
          <a:p>
            <a:pPr marL="0" indent="0" algn="ctr">
              <a:buNone/>
            </a:pPr>
            <a:r>
              <a:rPr lang="en-US" sz="1300" b="1" i="1" dirty="0">
                <a:solidFill>
                  <a:srgbClr val="BD582C"/>
                </a:solidFill>
              </a:rPr>
              <a:t>Column / Attribute</a:t>
            </a:r>
          </a:p>
        </p:txBody>
      </p:sp>
      <p:sp>
        <p:nvSpPr>
          <p:cNvPr id="7" name="Label_Row">
            <a:extLst>
              <a:ext uri="{FF2B5EF4-FFF2-40B4-BE49-F238E27FC236}">
                <a16:creationId xmlns:a16="http://schemas.microsoft.com/office/drawing/2014/main" id="{E063E75D-A5CD-4DAE-9918-BE2AF575FE62}"/>
              </a:ext>
            </a:extLst>
          </p:cNvPr>
          <p:cNvSpPr txBox="1"/>
          <p:nvPr/>
        </p:nvSpPr>
        <p:spPr>
          <a:xfrm>
            <a:off x="1778000" y="3581400"/>
            <a:ext cx="1524000" cy="228600"/>
          </a:xfrm>
          <a:prstGeom prst="rect">
            <a:avLst/>
          </a:prstGeom>
          <a:noFill/>
        </p:spPr>
        <p:txBody>
          <a:bodyPr vertOverflow="overflow" vert="horz" wrap="none" rtlCol="0" anchor="t">
            <a:noAutofit/>
          </a:bodyPr>
          <a:lstStyle/>
          <a:p>
            <a:pPr marL="0" indent="0" algn="ctr">
              <a:buNone/>
            </a:pPr>
            <a:r>
              <a:rPr lang="en-US" sz="1300" b="1" i="1" dirty="0">
                <a:solidFill>
                  <a:srgbClr val="BD582C"/>
                </a:solidFill>
              </a:rPr>
              <a:t>Row / Record</a:t>
            </a:r>
          </a:p>
        </p:txBody>
      </p:sp>
      <p:sp>
        <p:nvSpPr>
          <p:cNvPr id="8" name="Label_Field">
            <a:extLst>
              <a:ext uri="{FF2B5EF4-FFF2-40B4-BE49-F238E27FC236}">
                <a16:creationId xmlns:a16="http://schemas.microsoft.com/office/drawing/2014/main" id="{A82F2D68-3E8F-4422-9ECD-A75B6194B3C4}"/>
              </a:ext>
            </a:extLst>
          </p:cNvPr>
          <p:cNvSpPr txBox="1"/>
          <p:nvPr/>
        </p:nvSpPr>
        <p:spPr>
          <a:xfrm>
            <a:off x="4286250" y="1625600"/>
            <a:ext cx="762000" cy="228600"/>
          </a:xfrm>
          <a:prstGeom prst="rect">
            <a:avLst/>
          </a:prstGeom>
          <a:noFill/>
        </p:spPr>
        <p:txBody>
          <a:bodyPr vertOverflow="overflow" vert="horz" wrap="none" rtlCol="0" anchor="t">
            <a:noAutofit/>
          </a:bodyPr>
          <a:lstStyle/>
          <a:p>
            <a:pPr marL="0" indent="0" algn="ctr">
              <a:buNone/>
            </a:pPr>
            <a:r>
              <a:rPr lang="en-US" sz="1300" b="1" i="1" dirty="0">
                <a:solidFill>
                  <a:srgbClr val="BD582C"/>
                </a:solidFill>
              </a:rPr>
              <a:t>Field</a:t>
            </a:r>
          </a:p>
        </p:txBody>
      </p:sp>
      <p:sp>
        <p:nvSpPr>
          <p:cNvPr id="9" name="Line_PK">
            <a:extLst>
              <a:ext uri="{FF2B5EF4-FFF2-40B4-BE49-F238E27FC236}">
                <a16:creationId xmlns:a16="http://schemas.microsoft.com/office/drawing/2014/main" id="{8ED542A0-1C30-4DAC-B0FB-7F98437AE034}"/>
              </a:ext>
            </a:extLst>
          </p:cNvPr>
          <p:cNvSpPr/>
          <p:nvPr/>
        </p:nvSpPr>
        <p:spPr>
          <a:xfrm>
            <a:off x="2533650" y="1854200"/>
            <a:ext cx="12700" cy="228600"/>
          </a:xfrm>
          <a:prstGeom prst="rect">
            <a:avLst/>
          </a:prstGeom>
          <a:solidFill>
            <a:srgbClr val="BD582C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10" name="Line_Col">
            <a:extLst>
              <a:ext uri="{FF2B5EF4-FFF2-40B4-BE49-F238E27FC236}">
                <a16:creationId xmlns:a16="http://schemas.microsoft.com/office/drawing/2014/main" id="{31F4D978-DBA7-4B90-8D24-DC24C663F5B7}"/>
              </a:ext>
            </a:extLst>
          </p:cNvPr>
          <p:cNvSpPr/>
          <p:nvPr/>
        </p:nvSpPr>
        <p:spPr>
          <a:xfrm>
            <a:off x="6153150" y="1854200"/>
            <a:ext cx="12700" cy="177800"/>
          </a:xfrm>
          <a:prstGeom prst="rect">
            <a:avLst/>
          </a:prstGeom>
          <a:solidFill>
            <a:srgbClr val="BD582C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11" name="Line_Row">
            <a:extLst>
              <a:ext uri="{FF2B5EF4-FFF2-40B4-BE49-F238E27FC236}">
                <a16:creationId xmlns:a16="http://schemas.microsoft.com/office/drawing/2014/main" id="{59146306-EEFF-42C3-8851-BBFBE23B5E7A}"/>
              </a:ext>
            </a:extLst>
          </p:cNvPr>
          <p:cNvSpPr/>
          <p:nvPr/>
        </p:nvSpPr>
        <p:spPr>
          <a:xfrm>
            <a:off x="2533650" y="3238500"/>
            <a:ext cx="12700" cy="342900"/>
          </a:xfrm>
          <a:prstGeom prst="rect">
            <a:avLst/>
          </a:prstGeom>
          <a:noFill/>
          <a:ln w="15875" cap="flat" cmpd="sng" algn="ctr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12" name="Line_Field">
            <a:extLst>
              <a:ext uri="{FF2B5EF4-FFF2-40B4-BE49-F238E27FC236}">
                <a16:creationId xmlns:a16="http://schemas.microsoft.com/office/drawing/2014/main" id="{BAD7AF20-A942-449B-8A21-23ABEEA9AB45}"/>
              </a:ext>
            </a:extLst>
          </p:cNvPr>
          <p:cNvSpPr/>
          <p:nvPr/>
        </p:nvSpPr>
        <p:spPr>
          <a:xfrm>
            <a:off x="4660900" y="1854199"/>
            <a:ext cx="12700" cy="578801"/>
          </a:xfrm>
          <a:prstGeom prst="rect">
            <a:avLst/>
          </a:prstGeom>
          <a:solidFill>
            <a:srgbClr val="BD582C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3" name="HL_PK">
            <a:extLst>
              <a:ext uri="{FF2B5EF4-FFF2-40B4-BE49-F238E27FC236}">
                <a16:creationId xmlns:a16="http://schemas.microsoft.com/office/drawing/2014/main" id="{D67C5BFB-4080-4492-969C-43E7854D1A1B}"/>
              </a:ext>
            </a:extLst>
          </p:cNvPr>
          <p:cNvSpPr/>
          <p:nvPr/>
        </p:nvSpPr>
        <p:spPr>
          <a:xfrm>
            <a:off x="2350946" y="2082800"/>
            <a:ext cx="388396" cy="292100"/>
          </a:xfrm>
          <a:prstGeom prst="rect">
            <a:avLst/>
          </a:prstGeom>
          <a:noFill/>
          <a:ln w="25400" cap="flat" cmpd="sng" algn="ctr">
            <a:solidFill>
              <a:srgbClr val="BD582C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13" name="HL_Col">
            <a:extLst>
              <a:ext uri="{FF2B5EF4-FFF2-40B4-BE49-F238E27FC236}">
                <a16:creationId xmlns:a16="http://schemas.microsoft.com/office/drawing/2014/main" id="{E7AFBA77-9D4E-42EB-9333-354E35912F4D}"/>
              </a:ext>
            </a:extLst>
          </p:cNvPr>
          <p:cNvSpPr/>
          <p:nvPr/>
        </p:nvSpPr>
        <p:spPr>
          <a:xfrm>
            <a:off x="5278120" y="2045968"/>
            <a:ext cx="1767840" cy="1205232"/>
          </a:xfrm>
          <a:prstGeom prst="rect">
            <a:avLst/>
          </a:prstGeom>
          <a:noFill/>
          <a:ln w="25400" cap="flat" cmpd="sng" algn="ctr">
            <a:solidFill>
              <a:srgbClr val="BD582C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14" name="HL_Row">
            <a:extLst>
              <a:ext uri="{FF2B5EF4-FFF2-40B4-BE49-F238E27FC236}">
                <a16:creationId xmlns:a16="http://schemas.microsoft.com/office/drawing/2014/main" id="{38F9B93A-10C1-41C8-83EA-2A017276E92C}"/>
              </a:ext>
            </a:extLst>
          </p:cNvPr>
          <p:cNvSpPr/>
          <p:nvPr/>
        </p:nvSpPr>
        <p:spPr>
          <a:xfrm>
            <a:off x="2219960" y="2843530"/>
            <a:ext cx="4826000" cy="407670"/>
          </a:xfrm>
          <a:prstGeom prst="rect">
            <a:avLst/>
          </a:prstGeom>
          <a:noFill/>
          <a:ln w="25400" cap="flat" cmpd="sng" algn="ctr">
            <a:solidFill>
              <a:srgbClr val="BD582C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15" name="HL_Field">
            <a:extLst>
              <a:ext uri="{FF2B5EF4-FFF2-40B4-BE49-F238E27FC236}">
                <a16:creationId xmlns:a16="http://schemas.microsoft.com/office/drawing/2014/main" id="{993A3D1F-B5F8-4A4F-BBD9-22D3A6AE00E5}"/>
              </a:ext>
            </a:extLst>
          </p:cNvPr>
          <p:cNvSpPr/>
          <p:nvPr/>
        </p:nvSpPr>
        <p:spPr>
          <a:xfrm>
            <a:off x="4071620" y="2433000"/>
            <a:ext cx="1206500" cy="410530"/>
          </a:xfrm>
          <a:prstGeom prst="rect">
            <a:avLst/>
          </a:prstGeom>
          <a:noFill/>
          <a:ln w="25400" cap="flat" cmpd="sng" algn="ctr">
            <a:solidFill>
              <a:srgbClr val="BD582C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 animBg="1"/>
      <p:bldP spid="10" grpId="0" animBg="1"/>
      <p:bldP spid="11" grpId="0" animBg="1"/>
      <p:bldP spid="12" grpId="0" animBg="1"/>
      <p:bldP spid="3" grpId="0" animBg="1"/>
      <p:bldP spid="13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0"/>
          <p:cNvSpPr txBox="1">
            <a:spLocks noGrp="1"/>
          </p:cNvSpPr>
          <p:nvPr>
            <p:ph type="title"/>
          </p:nvPr>
        </p:nvSpPr>
        <p:spPr>
          <a:xfrm>
            <a:off x="895350" y="444500"/>
            <a:ext cx="7475220" cy="69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>
              <a:buNone/>
            </a:pPr>
            <a:r>
              <a:rPr lang="en-US" sz="3600" b="1" dirty="0">
                <a:solidFill>
                  <a:srgbClr val="3F3A33"/>
                </a:solidFill>
              </a:rPr>
              <a:t>More </a:t>
            </a:r>
            <a:r>
              <a:rPr lang="en-US" sz="3600" b="1" i="1" dirty="0">
                <a:solidFill>
                  <a:srgbClr val="BD582C"/>
                </a:solidFill>
              </a:rPr>
              <a:t>terminology</a:t>
            </a:r>
          </a:p>
        </p:txBody>
      </p:sp>
      <p:sp>
        <p:nvSpPr>
          <p:cNvPr id="3" name="vocab-card">
            <a:extLst>
              <a:ext uri="{FF2B5EF4-FFF2-40B4-BE49-F238E27FC236}">
                <a16:creationId xmlns:a16="http://schemas.microsoft.com/office/drawing/2014/main" id="{A821D35A-FD28-4A6A-8B5A-6AC638C9F060}"/>
              </a:ext>
            </a:extLst>
          </p:cNvPr>
          <p:cNvSpPr/>
          <p:nvPr/>
        </p:nvSpPr>
        <p:spPr>
          <a:xfrm>
            <a:off x="1307365" y="1394115"/>
            <a:ext cx="6563277" cy="2490487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4" name="col-1">
            <a:extLst>
              <a:ext uri="{FF2B5EF4-FFF2-40B4-BE49-F238E27FC236}">
                <a16:creationId xmlns:a16="http://schemas.microsoft.com/office/drawing/2014/main" id="{06F8C407-62F8-4BD7-B62D-8D1D11CCC335}"/>
              </a:ext>
            </a:extLst>
          </p:cNvPr>
          <p:cNvSpPr txBox="1"/>
          <p:nvPr/>
        </p:nvSpPr>
        <p:spPr>
          <a:xfrm>
            <a:off x="1507467" y="1394115"/>
            <a:ext cx="2409058" cy="25654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240"/>
              </a:spcAft>
              <a:buNone/>
            </a:pPr>
            <a:r>
              <a:rPr lang="en-US" sz="1400" i="1" dirty="0">
                <a:solidFill>
                  <a:srgbClr val="637052"/>
                </a:solidFill>
              </a:rPr>
              <a:t>Query</a:t>
            </a:r>
          </a:p>
          <a:p>
            <a:pPr algn="l">
              <a:spcBef>
                <a:spcPts val="0"/>
              </a:spcBef>
              <a:spcAft>
                <a:spcPts val="240"/>
              </a:spcAft>
              <a:buNone/>
            </a:pPr>
            <a:r>
              <a:rPr lang="en-US" sz="1400" i="1" dirty="0">
                <a:solidFill>
                  <a:srgbClr val="637052"/>
                </a:solidFill>
              </a:rPr>
              <a:t>Client</a:t>
            </a:r>
          </a:p>
          <a:p>
            <a:pPr algn="l">
              <a:spcBef>
                <a:spcPts val="0"/>
              </a:spcBef>
              <a:spcAft>
                <a:spcPts val="240"/>
              </a:spcAft>
              <a:buNone/>
            </a:pPr>
            <a:r>
              <a:rPr lang="en-US" sz="1400" i="1" dirty="0">
                <a:solidFill>
                  <a:srgbClr val="637052"/>
                </a:solidFill>
              </a:rPr>
              <a:t>Commit</a:t>
            </a:r>
          </a:p>
          <a:p>
            <a:pPr algn="l">
              <a:spcBef>
                <a:spcPts val="0"/>
              </a:spcBef>
              <a:spcAft>
                <a:spcPts val="240"/>
              </a:spcAft>
              <a:buNone/>
            </a:pPr>
            <a:r>
              <a:rPr lang="en-US" sz="1400" i="1" dirty="0">
                <a:solidFill>
                  <a:srgbClr val="637052"/>
                </a:solidFill>
              </a:rPr>
              <a:t>Transactions</a:t>
            </a:r>
          </a:p>
          <a:p>
            <a:pPr algn="l">
              <a:spcBef>
                <a:spcPts val="0"/>
              </a:spcBef>
              <a:spcAft>
                <a:spcPts val="240"/>
              </a:spcAft>
              <a:buNone/>
            </a:pPr>
            <a:r>
              <a:rPr lang="en-US" sz="1400" i="1" dirty="0">
                <a:solidFill>
                  <a:srgbClr val="637052"/>
                </a:solidFill>
              </a:rPr>
              <a:t>Inner join</a:t>
            </a:r>
          </a:p>
          <a:p>
            <a:pPr algn="l">
              <a:spcBef>
                <a:spcPts val="0"/>
              </a:spcBef>
              <a:spcAft>
                <a:spcPts val="240"/>
              </a:spcAft>
              <a:buNone/>
            </a:pPr>
            <a:r>
              <a:rPr lang="en-US" sz="1400" i="1" dirty="0">
                <a:solidFill>
                  <a:srgbClr val="637052"/>
                </a:solidFill>
              </a:rPr>
              <a:t>Outer join</a:t>
            </a:r>
          </a:p>
          <a:p>
            <a:pPr algn="l">
              <a:spcBef>
                <a:spcPts val="0"/>
              </a:spcBef>
              <a:spcAft>
                <a:spcPts val="240"/>
              </a:spcAft>
              <a:buNone/>
            </a:pPr>
            <a:r>
              <a:rPr lang="en-US" sz="1400" i="1" dirty="0">
                <a:solidFill>
                  <a:srgbClr val="637052"/>
                </a:solidFill>
              </a:rPr>
              <a:t>Grouping</a:t>
            </a:r>
          </a:p>
          <a:p>
            <a:pPr algn="l">
              <a:spcBef>
                <a:spcPts val="0"/>
              </a:spcBef>
              <a:spcAft>
                <a:spcPts val="240"/>
              </a:spcAft>
              <a:buNone/>
            </a:pPr>
            <a:r>
              <a:rPr lang="en-US" sz="1400" i="1" dirty="0">
                <a:solidFill>
                  <a:srgbClr val="637052"/>
                </a:solidFill>
              </a:rPr>
              <a:t>Aggregate functions</a:t>
            </a:r>
          </a:p>
          <a:p>
            <a:pPr algn="l">
              <a:spcBef>
                <a:spcPts val="0"/>
              </a:spcBef>
              <a:spcAft>
                <a:spcPts val="240"/>
              </a:spcAft>
              <a:buNone/>
            </a:pPr>
            <a:r>
              <a:rPr lang="en-US" sz="1400" i="1" dirty="0">
                <a:solidFill>
                  <a:srgbClr val="637052"/>
                </a:solidFill>
              </a:rPr>
              <a:t>Views</a:t>
            </a:r>
          </a:p>
          <a:p>
            <a:pPr algn="l">
              <a:spcBef>
                <a:spcPts val="0"/>
              </a:spcBef>
              <a:spcAft>
                <a:spcPts val="240"/>
              </a:spcAft>
              <a:buNone/>
            </a:pPr>
            <a:r>
              <a:rPr lang="en-US" sz="1400" i="1" dirty="0">
                <a:solidFill>
                  <a:srgbClr val="637052"/>
                </a:solidFill>
              </a:rPr>
              <a:t>Stored procedures</a:t>
            </a:r>
          </a:p>
        </p:txBody>
      </p:sp>
      <p:sp>
        <p:nvSpPr>
          <p:cNvPr id="5" name="col-2">
            <a:extLst>
              <a:ext uri="{FF2B5EF4-FFF2-40B4-BE49-F238E27FC236}">
                <a16:creationId xmlns:a16="http://schemas.microsoft.com/office/drawing/2014/main" id="{3607BA88-5F8F-486D-9873-6CBC6ECD6075}"/>
              </a:ext>
            </a:extLst>
          </p:cNvPr>
          <p:cNvSpPr txBox="1"/>
          <p:nvPr/>
        </p:nvSpPr>
        <p:spPr>
          <a:xfrm>
            <a:off x="3914540" y="1394115"/>
            <a:ext cx="2409058" cy="25654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240"/>
              </a:spcAft>
              <a:buNone/>
            </a:pPr>
            <a:r>
              <a:rPr lang="en-US" sz="1400" i="1" dirty="0">
                <a:solidFill>
                  <a:srgbClr val="637052"/>
                </a:solidFill>
              </a:rPr>
              <a:t>Primary keys</a:t>
            </a:r>
          </a:p>
          <a:p>
            <a:pPr algn="l">
              <a:spcBef>
                <a:spcPts val="0"/>
              </a:spcBef>
              <a:spcAft>
                <a:spcPts val="240"/>
              </a:spcAft>
              <a:buNone/>
            </a:pPr>
            <a:r>
              <a:rPr lang="en-US" sz="1400" i="1" dirty="0">
                <a:solidFill>
                  <a:srgbClr val="637052"/>
                </a:solidFill>
              </a:rPr>
              <a:t>Foreign keys</a:t>
            </a:r>
          </a:p>
          <a:p>
            <a:pPr algn="l">
              <a:spcBef>
                <a:spcPts val="0"/>
              </a:spcBef>
              <a:spcAft>
                <a:spcPts val="240"/>
              </a:spcAft>
              <a:buNone/>
            </a:pPr>
            <a:r>
              <a:rPr lang="en-US" sz="1400" i="1" dirty="0">
                <a:solidFill>
                  <a:srgbClr val="637052"/>
                </a:solidFill>
              </a:rPr>
              <a:t>Uniqueness</a:t>
            </a:r>
          </a:p>
          <a:p>
            <a:pPr algn="l">
              <a:spcBef>
                <a:spcPts val="0"/>
              </a:spcBef>
              <a:spcAft>
                <a:spcPts val="240"/>
              </a:spcAft>
              <a:buNone/>
            </a:pPr>
            <a:r>
              <a:rPr lang="en-US" sz="1400" i="1" dirty="0">
                <a:solidFill>
                  <a:srgbClr val="637052"/>
                </a:solidFill>
              </a:rPr>
              <a:t>Constraints</a:t>
            </a:r>
          </a:p>
          <a:p>
            <a:pPr algn="l">
              <a:spcBef>
                <a:spcPts val="0"/>
              </a:spcBef>
              <a:spcAft>
                <a:spcPts val="240"/>
              </a:spcAft>
              <a:buNone/>
            </a:pPr>
            <a:r>
              <a:rPr lang="en-US" sz="1400" i="1" dirty="0">
                <a:solidFill>
                  <a:srgbClr val="637052"/>
                </a:solidFill>
              </a:rPr>
              <a:t>Triggers</a:t>
            </a:r>
          </a:p>
          <a:p>
            <a:pPr algn="l">
              <a:spcBef>
                <a:spcPts val="0"/>
              </a:spcBef>
              <a:spcAft>
                <a:spcPts val="240"/>
              </a:spcAft>
              <a:buNone/>
            </a:pPr>
            <a:r>
              <a:rPr lang="en-US" sz="1400" i="1" dirty="0">
                <a:solidFill>
                  <a:srgbClr val="637052"/>
                </a:solidFill>
              </a:rPr>
              <a:t>Sequences</a:t>
            </a:r>
          </a:p>
          <a:p>
            <a:pPr algn="l">
              <a:spcBef>
                <a:spcPts val="0"/>
              </a:spcBef>
              <a:spcAft>
                <a:spcPts val="240"/>
              </a:spcAft>
              <a:buNone/>
            </a:pPr>
            <a:r>
              <a:rPr lang="en-US" sz="1400" i="1" dirty="0">
                <a:solidFill>
                  <a:srgbClr val="637052"/>
                </a:solidFill>
              </a:rPr>
              <a:t>Index</a:t>
            </a:r>
          </a:p>
          <a:p>
            <a:pPr algn="l">
              <a:spcBef>
                <a:spcPts val="0"/>
              </a:spcBef>
              <a:spcAft>
                <a:spcPts val="240"/>
              </a:spcAft>
              <a:buNone/>
            </a:pPr>
            <a:r>
              <a:rPr lang="en-US" sz="1400" i="1" dirty="0">
                <a:solidFill>
                  <a:srgbClr val="637052"/>
                </a:solidFill>
              </a:rPr>
              <a:t>B-trees</a:t>
            </a:r>
          </a:p>
          <a:p>
            <a:pPr algn="l">
              <a:spcBef>
                <a:spcPts val="0"/>
              </a:spcBef>
              <a:spcAft>
                <a:spcPts val="240"/>
              </a:spcAft>
              <a:buNone/>
            </a:pPr>
            <a:r>
              <a:rPr lang="en-US" sz="1400" i="1" dirty="0">
                <a:solidFill>
                  <a:srgbClr val="637052"/>
                </a:solidFill>
              </a:rPr>
              <a:t>Hash tables</a:t>
            </a:r>
          </a:p>
          <a:p>
            <a:pPr algn="l">
              <a:spcBef>
                <a:spcPts val="0"/>
              </a:spcBef>
              <a:spcAft>
                <a:spcPts val="240"/>
              </a:spcAft>
              <a:buNone/>
            </a:pPr>
            <a:r>
              <a:rPr lang="en-US" sz="1400" i="1" dirty="0">
                <a:solidFill>
                  <a:srgbClr val="637052"/>
                </a:solidFill>
              </a:rPr>
              <a:t>Distributions</a:t>
            </a:r>
          </a:p>
        </p:txBody>
      </p:sp>
      <p:sp>
        <p:nvSpPr>
          <p:cNvPr id="6" name="col-3">
            <a:extLst>
              <a:ext uri="{FF2B5EF4-FFF2-40B4-BE49-F238E27FC236}">
                <a16:creationId xmlns:a16="http://schemas.microsoft.com/office/drawing/2014/main" id="{819C610A-EEED-4204-81BD-D6BFB90D0F9C}"/>
              </a:ext>
            </a:extLst>
          </p:cNvPr>
          <p:cNvSpPr txBox="1"/>
          <p:nvPr/>
        </p:nvSpPr>
        <p:spPr>
          <a:xfrm>
            <a:off x="6321344" y="1363883"/>
            <a:ext cx="2413220" cy="2395738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algn="l">
              <a:spcBef>
                <a:spcPts val="0"/>
              </a:spcBef>
              <a:spcAft>
                <a:spcPts val="240"/>
              </a:spcAft>
              <a:buNone/>
            </a:pPr>
            <a:r>
              <a:rPr lang="en-US" sz="1400" i="1" dirty="0">
                <a:solidFill>
                  <a:srgbClr val="637052"/>
                </a:solidFill>
              </a:rPr>
              <a:t>Schema</a:t>
            </a:r>
          </a:p>
          <a:p>
            <a:pPr algn="l">
              <a:spcBef>
                <a:spcPts val="0"/>
              </a:spcBef>
              <a:spcAft>
                <a:spcPts val="240"/>
              </a:spcAft>
              <a:buNone/>
            </a:pPr>
            <a:r>
              <a:rPr lang="en-US" sz="1400" i="1" dirty="0">
                <a:solidFill>
                  <a:srgbClr val="637052"/>
                </a:solidFill>
              </a:rPr>
              <a:t>Partition</a:t>
            </a:r>
          </a:p>
          <a:p>
            <a:pPr algn="l">
              <a:spcBef>
                <a:spcPts val="0"/>
              </a:spcBef>
              <a:spcAft>
                <a:spcPts val="240"/>
              </a:spcAft>
              <a:buNone/>
            </a:pPr>
            <a:r>
              <a:rPr lang="en-US" sz="1400" i="1" dirty="0">
                <a:solidFill>
                  <a:srgbClr val="637052"/>
                </a:solidFill>
              </a:rPr>
              <a:t>Journaling</a:t>
            </a:r>
          </a:p>
          <a:p>
            <a:pPr algn="l">
              <a:spcBef>
                <a:spcPts val="0"/>
              </a:spcBef>
              <a:spcAft>
                <a:spcPts val="240"/>
              </a:spcAft>
              <a:buNone/>
            </a:pPr>
            <a:r>
              <a:rPr lang="en-US" sz="1400" i="1" dirty="0">
                <a:solidFill>
                  <a:srgbClr val="637052"/>
                </a:solidFill>
              </a:rPr>
              <a:t>Parse trees</a:t>
            </a:r>
          </a:p>
          <a:p>
            <a:pPr algn="l">
              <a:spcBef>
                <a:spcPts val="0"/>
              </a:spcBef>
              <a:spcAft>
                <a:spcPts val="240"/>
              </a:spcAft>
              <a:buNone/>
            </a:pPr>
            <a:r>
              <a:rPr lang="en-US" sz="1400" i="1" dirty="0">
                <a:solidFill>
                  <a:srgbClr val="637052"/>
                </a:solidFill>
              </a:rPr>
              <a:t>Logical query plan</a:t>
            </a:r>
          </a:p>
        </p:txBody>
      </p:sp>
      <p:sp>
        <p:nvSpPr>
          <p:cNvPr id="7" name="vocab-callout">
            <a:extLst>
              <a:ext uri="{FF2B5EF4-FFF2-40B4-BE49-F238E27FC236}">
                <a16:creationId xmlns:a16="http://schemas.microsoft.com/office/drawing/2014/main" id="{2920B3B0-7F1B-4EAC-9618-343BF811741D}"/>
              </a:ext>
            </a:extLst>
          </p:cNvPr>
          <p:cNvSpPr/>
          <p:nvPr/>
        </p:nvSpPr>
        <p:spPr>
          <a:xfrm>
            <a:off x="895350" y="4114800"/>
            <a:ext cx="7475220" cy="558800"/>
          </a:xfrm>
          <a:prstGeom prst="roundRect">
            <a:avLst/>
          </a:prstGeom>
          <a:solidFill>
            <a:srgbClr val="FBEDE4"/>
          </a:solidFill>
          <a:ln w="15875" cap="flat" cmpd="sng" algn="ctr">
            <a:solidFill>
              <a:srgbClr val="BD582C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8" name="callout-text">
            <a:extLst>
              <a:ext uri="{FF2B5EF4-FFF2-40B4-BE49-F238E27FC236}">
                <a16:creationId xmlns:a16="http://schemas.microsoft.com/office/drawing/2014/main" id="{44F3B11F-71C5-4D86-B272-5983BF3F5212}"/>
              </a:ext>
            </a:extLst>
          </p:cNvPr>
          <p:cNvSpPr txBox="1"/>
          <p:nvPr/>
        </p:nvSpPr>
        <p:spPr>
          <a:xfrm>
            <a:off x="1016000" y="4165600"/>
            <a:ext cx="7226300" cy="4572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-US" sz="1400" b="1" dirty="0">
                <a:solidFill>
                  <a:srgbClr val="BD582C"/>
                </a:solidFill>
              </a:rPr>
              <a:t>Don't panic — </a:t>
            </a:r>
            <a:r>
              <a:rPr lang="en-US" sz="1400" dirty="0">
                <a:solidFill>
                  <a:srgbClr val="3F3A33"/>
                </a:solidFill>
              </a:rPr>
              <a:t>we'll meet most of these as we go. You won't need every one today.</a:t>
            </a:r>
          </a:p>
        </p:txBody>
      </p:sp>
    </p:spTree>
    <p:extLst>
      <p:ext uri="{BB962C8B-B14F-4D97-AF65-F5344CB8AC3E}">
        <p14:creationId xmlns:p14="http://schemas.microsoft.com/office/powerpoint/2010/main" val="288196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0F605-DDE3-6A57-3E4E-4061541D7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444500"/>
            <a:ext cx="7475220" cy="762000"/>
          </a:xfrm>
        </p:spPr>
        <p:txBody>
          <a:bodyPr/>
          <a:lstStyle/>
          <a:p>
            <a:pPr algn="l">
              <a:buNone/>
            </a:pPr>
            <a:r>
              <a:rPr lang="en-US" sz="3600" b="1" dirty="0">
                <a:solidFill>
                  <a:srgbClr val="3F3A33"/>
                </a:solidFill>
              </a:rPr>
              <a:t>Two big </a:t>
            </a:r>
            <a:r>
              <a:rPr lang="en-US" sz="3600" b="1" i="1" dirty="0">
                <a:solidFill>
                  <a:srgbClr val="BD582C"/>
                </a:solidFill>
              </a:rPr>
              <a:t>concepts</a:t>
            </a:r>
          </a:p>
        </p:txBody>
      </p:sp>
      <p:sp>
        <p:nvSpPr>
          <p:cNvPr id="3" name="card-norm">
            <a:extLst>
              <a:ext uri="{FF2B5EF4-FFF2-40B4-BE49-F238E27FC236}">
                <a16:creationId xmlns:a16="http://schemas.microsoft.com/office/drawing/2014/main" id="{20452A9A-E8A3-4D00-ADA6-6D1D6BE93905}"/>
              </a:ext>
            </a:extLst>
          </p:cNvPr>
          <p:cNvSpPr/>
          <p:nvPr/>
        </p:nvSpPr>
        <p:spPr>
          <a:xfrm>
            <a:off x="895350" y="1371600"/>
            <a:ext cx="3585210" cy="26416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4" name="card-etl">
            <a:extLst>
              <a:ext uri="{FF2B5EF4-FFF2-40B4-BE49-F238E27FC236}">
                <a16:creationId xmlns:a16="http://schemas.microsoft.com/office/drawing/2014/main" id="{52B68272-F4D2-4B06-BAA0-3B78AA92DAFF}"/>
              </a:ext>
            </a:extLst>
          </p:cNvPr>
          <p:cNvSpPr/>
          <p:nvPr/>
        </p:nvSpPr>
        <p:spPr>
          <a:xfrm>
            <a:off x="4785360" y="1371600"/>
            <a:ext cx="3585210" cy="2641600"/>
          </a:xfrm>
          <a:prstGeom prst="roundRect">
            <a:avLst/>
          </a:prstGeom>
          <a:solidFill>
            <a:srgbClr val="FBF5EE"/>
          </a:solidFill>
          <a:ln w="15875" cap="flat" cmpd="sng" algn="ctr">
            <a:solidFill>
              <a:srgbClr val="E0D5C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sp>
        <p:nvSpPr>
          <p:cNvPr id="5" name="callout-band">
            <a:extLst>
              <a:ext uri="{FF2B5EF4-FFF2-40B4-BE49-F238E27FC236}">
                <a16:creationId xmlns:a16="http://schemas.microsoft.com/office/drawing/2014/main" id="{4C31B50C-E0DA-49D7-BFF1-C39EC0B94FF9}"/>
              </a:ext>
            </a:extLst>
          </p:cNvPr>
          <p:cNvSpPr/>
          <p:nvPr/>
        </p:nvSpPr>
        <p:spPr>
          <a:xfrm>
            <a:off x="895350" y="4114800"/>
            <a:ext cx="7475220" cy="558800"/>
          </a:xfrm>
          <a:prstGeom prst="roundRect">
            <a:avLst/>
          </a:prstGeom>
          <a:solidFill>
            <a:srgbClr val="FBEDE4"/>
          </a:solidFill>
          <a:ln w="15875" cap="flat" cmpd="sng" algn="ctr">
            <a:solidFill>
              <a:srgbClr val="BD582C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clip" horzOverflow="clip" rtlCol="0" anchor="t"/>
          <a:lstStyle/>
          <a:p>
            <a:pPr algn="l"/>
            <a:endParaRPr lang="en-US"/>
          </a:p>
        </p:txBody>
      </p:sp>
      <p:pic>
        <p:nvPicPr>
          <p:cNvPr id="6" name="Graphic 6" descr="Sort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349500" y="1625600"/>
            <a:ext cx="660400" cy="660400"/>
          </a:xfrm>
          <a:prstGeom prst="rect">
            <a:avLst/>
          </a:prstGeom>
        </p:spPr>
      </p:pic>
      <p:pic>
        <p:nvPicPr>
          <p:cNvPr id="7" name="Graphic 7" descr="Transfer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35700" y="1625600"/>
            <a:ext cx="660400" cy="660400"/>
          </a:xfrm>
          <a:prstGeom prst="rect">
            <a:avLst/>
          </a:prstGeom>
        </p:spPr>
      </p:pic>
      <p:sp>
        <p:nvSpPr>
          <p:cNvPr id="8" name="label-norm">
            <a:extLst>
              <a:ext uri="{FF2B5EF4-FFF2-40B4-BE49-F238E27FC236}">
                <a16:creationId xmlns:a16="http://schemas.microsoft.com/office/drawing/2014/main" id="{25168798-07B6-417D-B1F2-653CA4E8D8DD}"/>
              </a:ext>
            </a:extLst>
          </p:cNvPr>
          <p:cNvSpPr txBox="1"/>
          <p:nvPr/>
        </p:nvSpPr>
        <p:spPr>
          <a:xfrm>
            <a:off x="895350" y="2413000"/>
            <a:ext cx="3585210" cy="13970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3F3A33"/>
                </a:solidFill>
              </a:rPr>
              <a:t>Normalization</a:t>
            </a:r>
          </a:p>
          <a:p>
            <a:pPr algn="ctr">
              <a:spcBef>
                <a:spcPts val="500"/>
              </a:spcBef>
              <a:buNone/>
            </a:pPr>
            <a:r>
              <a:rPr lang="en-US" sz="1500" i="1" dirty="0">
                <a:solidFill>
                  <a:srgbClr val="637052"/>
                </a:solidFill>
              </a:rPr>
              <a:t>Designing a clean set of related tables — no duplication, no awkward joins.</a:t>
            </a:r>
          </a:p>
        </p:txBody>
      </p:sp>
      <p:sp>
        <p:nvSpPr>
          <p:cNvPr id="9" name="label-etl">
            <a:extLst>
              <a:ext uri="{FF2B5EF4-FFF2-40B4-BE49-F238E27FC236}">
                <a16:creationId xmlns:a16="http://schemas.microsoft.com/office/drawing/2014/main" id="{0B9CA6C1-4CEE-4D3C-9C76-9F0F3F07A071}"/>
              </a:ext>
            </a:extLst>
          </p:cNvPr>
          <p:cNvSpPr txBox="1"/>
          <p:nvPr/>
        </p:nvSpPr>
        <p:spPr>
          <a:xfrm>
            <a:off x="4785360" y="2413000"/>
            <a:ext cx="3585210" cy="13970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3F3A33"/>
                </a:solidFill>
              </a:rPr>
              <a:t>ETL</a:t>
            </a:r>
          </a:p>
          <a:p>
            <a:pPr algn="ctr">
              <a:spcBef>
                <a:spcPts val="500"/>
              </a:spcBef>
              <a:buNone/>
            </a:pPr>
            <a:r>
              <a:rPr lang="en-US" sz="1500" b="1" i="1" dirty="0">
                <a:solidFill>
                  <a:srgbClr val="BD582C"/>
                </a:solidFill>
              </a:rPr>
              <a:t>Extract</a:t>
            </a:r>
            <a:r>
              <a:rPr lang="en-US" sz="1500" i="1" dirty="0">
                <a:solidFill>
                  <a:srgbClr val="637052"/>
                </a:solidFill>
              </a:rPr>
              <a:t>, </a:t>
            </a:r>
            <a:r>
              <a:rPr lang="en-US" sz="1500" b="1" i="1" dirty="0">
                <a:solidFill>
                  <a:srgbClr val="BD582C"/>
                </a:solidFill>
              </a:rPr>
              <a:t>Transform</a:t>
            </a:r>
            <a:r>
              <a:rPr lang="en-US" sz="1500" i="1" dirty="0">
                <a:solidFill>
                  <a:srgbClr val="637052"/>
                </a:solidFill>
              </a:rPr>
              <a:t>, </a:t>
            </a:r>
            <a:r>
              <a:rPr lang="en-US" sz="1500" b="1" i="1" dirty="0">
                <a:solidFill>
                  <a:srgbClr val="BD582C"/>
                </a:solidFill>
              </a:rPr>
              <a:t>Load</a:t>
            </a:r>
            <a:r>
              <a:rPr lang="en-US" sz="1500" i="1" dirty="0">
                <a:solidFill>
                  <a:srgbClr val="637052"/>
                </a:solidFill>
              </a:rPr>
              <a:t> — moving data from somewhere into your database.</a:t>
            </a:r>
          </a:p>
        </p:txBody>
      </p:sp>
      <p:sp>
        <p:nvSpPr>
          <p:cNvPr id="10" name="callout-text">
            <a:extLst>
              <a:ext uri="{FF2B5EF4-FFF2-40B4-BE49-F238E27FC236}">
                <a16:creationId xmlns:a16="http://schemas.microsoft.com/office/drawing/2014/main" id="{464B3051-F053-444E-BD98-AE343A80F5CE}"/>
              </a:ext>
            </a:extLst>
          </p:cNvPr>
          <p:cNvSpPr txBox="1"/>
          <p:nvPr/>
        </p:nvSpPr>
        <p:spPr>
          <a:xfrm>
            <a:off x="1016000" y="4165600"/>
            <a:ext cx="7226300" cy="457200"/>
          </a:xfrm>
          <a:prstGeom prst="rect">
            <a:avLst/>
          </a:prstGeom>
          <a:noFill/>
        </p:spPr>
        <p:txBody>
          <a:bodyPr vertOverflow="overflow" vert="horz" wrap="square" rtlCol="0" anchor="ctr" anchorCtr="0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-US" sz="1400" b="1" dirty="0">
                <a:solidFill>
                  <a:srgbClr val="BD582C"/>
                </a:solidFill>
              </a:rPr>
              <a:t>More on both of these later </a:t>
            </a:r>
            <a:r>
              <a:rPr lang="en-US" sz="1400" dirty="0">
                <a:solidFill>
                  <a:srgbClr val="3F3A33"/>
                </a:solidFill>
              </a:rPr>
              <a:t>— for now, just know they exist.</a:t>
            </a:r>
          </a:p>
        </p:txBody>
      </p:sp>
    </p:spTree>
    <p:extLst>
      <p:ext uri="{BB962C8B-B14F-4D97-AF65-F5344CB8AC3E}">
        <p14:creationId xmlns:p14="http://schemas.microsoft.com/office/powerpoint/2010/main" val="4121243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875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70EEDD7A-506A-408C-89DA-A1A547B267A8}">
  <we:reference id="WA200010001" version="1.0.0.1" store="Omex" storeType="OMEX"/>
  <we:alternateReferences>
    <we:reference id="WA200010001" version="1.0.0.1" store="WA200010001" storeType="OMEX"/>
  </we:alternateReferences>
  <we:properties>
    <we:property name="claude.fileId" value="&quot;c3a06a58-52d9-45fb-89d1-4f21de13b412&quot;"/>
  </we:properties>
  <we:bindings/>
  <we:snapshot xmlns:r="http://schemas.openxmlformats.org/officeDocument/2006/relationships"/>
</we:webextension>
</file>

<file path=docMetadata/LabelInfo.xml><?xml version="1.0" encoding="utf-8"?>
<clbl:labelList xmlns:clbl="http://schemas.microsoft.com/office/2020/mipLabelMetadata">
  <clbl:label id="{84437a56-e988-4f0e-b2dc-b624d2f8374e}" enabled="1" method="Standard" siteId="{f9dd8f4f-3b8b-4768-aba7-bbd379e0736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2398</TotalTime>
  <Words>1521</Words>
  <Application>Microsoft Office PowerPoint</Application>
  <PresentationFormat>On-screen Show (16:9)</PresentationFormat>
  <Paragraphs>241</Paragraphs>
  <Slides>18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Calibri</vt:lpstr>
      <vt:lpstr>Consolas</vt:lpstr>
      <vt:lpstr>Calibri Light</vt:lpstr>
      <vt:lpstr>Arial</vt:lpstr>
      <vt:lpstr>Retrospect</vt:lpstr>
      <vt:lpstr>Intro to Relational Databases</vt:lpstr>
      <vt:lpstr>Why Databases?</vt:lpstr>
      <vt:lpstr>ACID properties</vt:lpstr>
      <vt:lpstr>Are CSV files ACID-compliant?</vt:lpstr>
      <vt:lpstr>Why Postgres</vt:lpstr>
      <vt:lpstr>Database terminology</vt:lpstr>
      <vt:lpstr>Some terminology</vt:lpstr>
      <vt:lpstr>More terminology</vt:lpstr>
      <vt:lpstr>Two big concepts</vt:lpstr>
      <vt:lpstr>Column types</vt:lpstr>
      <vt:lpstr>Useful commands in psql</vt:lpstr>
      <vt:lpstr>Make tables: CREATE and DROP</vt:lpstr>
      <vt:lpstr>Adding rows: INSERT</vt:lpstr>
      <vt:lpstr>Reading rows: SELECT and WHERE</vt:lpstr>
      <vt:lpstr>Paginating: LIMIT and OFFSET</vt:lpstr>
      <vt:lpstr>Sorting results: ORDER BY</vt:lpstr>
      <vt:lpstr>DB Calculations: aggregates</vt:lpstr>
      <vt:lpstr>Project expectations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 to Relational Databases</dc:title>
  <cp:lastModifiedBy>Christopher Wake</cp:lastModifiedBy>
  <cp:revision>49</cp:revision>
  <dcterms:modified xsi:type="dcterms:W3CDTF">2026-08-26T23:11:18Z</dcterms:modified>
</cp:coreProperties>
</file>