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75" r:id="rId3"/>
    <p:sldId id="298" r:id="rId4"/>
    <p:sldId id="300" r:id="rId5"/>
    <p:sldId id="302" r:id="rId6"/>
    <p:sldId id="304" r:id="rId7"/>
    <p:sldId id="305" r:id="rId8"/>
    <p:sldId id="306" r:id="rId9"/>
    <p:sldId id="317" r:id="rId10"/>
    <p:sldId id="308" r:id="rId11"/>
    <p:sldId id="309" r:id="rId12"/>
    <p:sldId id="310" r:id="rId13"/>
    <p:sldId id="311" r:id="rId14"/>
    <p:sldId id="313" r:id="rId15"/>
    <p:sldId id="315" r:id="rId16"/>
    <p:sldId id="325" r:id="rId17"/>
    <p:sldId id="318" r:id="rId18"/>
    <p:sldId id="31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99E940-CB07-40C9-B352-AADEF7063626}" v="3" dt="2025-06-03T14:44:06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3" y="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C0A48FA9-47A8-4DD9-8A5D-B375D6A4FD14}"/>
    <pc:docChg chg="undo custSel addSld modSld">
      <pc:chgData name="Kal Rabb" userId="3edf06299a4717ec" providerId="LiveId" clId="{C0A48FA9-47A8-4DD9-8A5D-B375D6A4FD14}" dt="2024-09-10T19:07:01.375" v="272" actId="27636"/>
      <pc:docMkLst>
        <pc:docMk/>
      </pc:docMkLst>
      <pc:sldChg chg="modSp new mod">
        <pc:chgData name="Kal Rabb" userId="3edf06299a4717ec" providerId="LiveId" clId="{C0A48FA9-47A8-4DD9-8A5D-B375D6A4FD14}" dt="2024-09-10T19:07:01.375" v="272" actId="27636"/>
        <pc:sldMkLst>
          <pc:docMk/>
          <pc:sldMk cId="1316120814" sldId="267"/>
        </pc:sldMkLst>
      </pc:sldChg>
    </pc:docChg>
  </pc:docChgLst>
  <pc:docChgLst>
    <pc:chgData name="Kal Rabb" userId="3edf06299a4717ec" providerId="LiveId" clId="{AB7BDCBF-D978-4CE3-A9A9-0637A533DFF9}"/>
    <pc:docChg chg="undo custSel addSld modSld">
      <pc:chgData name="Kal Rabb" userId="3edf06299a4717ec" providerId="LiveId" clId="{AB7BDCBF-D978-4CE3-A9A9-0637A533DFF9}" dt="2023-09-20T01:54:22.410" v="77" actId="1076"/>
      <pc:docMkLst>
        <pc:docMk/>
      </pc:docMkLst>
      <pc:sldChg chg="addSp delSp modSp new mod">
        <pc:chgData name="Kal Rabb" userId="3edf06299a4717ec" providerId="LiveId" clId="{AB7BDCBF-D978-4CE3-A9A9-0637A533DFF9}" dt="2023-09-10T16:34:01.503" v="75" actId="692"/>
        <pc:sldMkLst>
          <pc:docMk/>
          <pc:sldMk cId="1132717545" sldId="265"/>
        </pc:sldMkLst>
      </pc:sldChg>
      <pc:sldChg chg="modSp mod">
        <pc:chgData name="Kal Rabb" userId="3edf06299a4717ec" providerId="LiveId" clId="{AB7BDCBF-D978-4CE3-A9A9-0637A533DFF9}" dt="2023-09-20T01:54:22.410" v="77" actId="1076"/>
        <pc:sldMkLst>
          <pc:docMk/>
          <pc:sldMk cId="2744723709" sldId="266"/>
        </pc:sldMkLst>
      </pc:sldChg>
    </pc:docChg>
  </pc:docChgLst>
  <pc:docChgLst>
    <pc:chgData name="Kal Rabb" userId="3edf06299a4717ec" providerId="LiveId" clId="{8899E940-CB07-40C9-B352-AADEF7063626}"/>
    <pc:docChg chg="custSel addSld modSld sldOrd">
      <pc:chgData name="Kal Rabb" userId="3edf06299a4717ec" providerId="LiveId" clId="{8899E940-CB07-40C9-B352-AADEF7063626}" dt="2025-06-03T14:48:15.203" v="806" actId="313"/>
      <pc:docMkLst>
        <pc:docMk/>
      </pc:docMkLst>
      <pc:sldChg chg="modSp mod ord">
        <pc:chgData name="Kal Rabb" userId="3edf06299a4717ec" providerId="LiveId" clId="{8899E940-CB07-40C9-B352-AADEF7063626}" dt="2025-05-29T13:43:26.392" v="80" actId="313"/>
        <pc:sldMkLst>
          <pc:docMk/>
          <pc:sldMk cId="1316120814" sldId="267"/>
        </pc:sldMkLst>
        <pc:spChg chg="mod">
          <ac:chgData name="Kal Rabb" userId="3edf06299a4717ec" providerId="LiveId" clId="{8899E940-CB07-40C9-B352-AADEF7063626}" dt="2025-05-29T13:43:26.392" v="80" actId="313"/>
          <ac:spMkLst>
            <pc:docMk/>
            <pc:sldMk cId="1316120814" sldId="267"/>
            <ac:spMk id="3" creationId="{76CC8DAD-C5D3-B354-EC22-330DF28CE21E}"/>
          </ac:spMkLst>
        </pc:spChg>
      </pc:sldChg>
      <pc:sldChg chg="modSp new mod">
        <pc:chgData name="Kal Rabb" userId="3edf06299a4717ec" providerId="LiveId" clId="{8899E940-CB07-40C9-B352-AADEF7063626}" dt="2025-06-03T14:48:15.203" v="806" actId="313"/>
        <pc:sldMkLst>
          <pc:docMk/>
          <pc:sldMk cId="2173873283" sldId="268"/>
        </pc:sldMkLst>
        <pc:spChg chg="mod">
          <ac:chgData name="Kal Rabb" userId="3edf06299a4717ec" providerId="LiveId" clId="{8899E940-CB07-40C9-B352-AADEF7063626}" dt="2025-06-03T14:41:28.728" v="117" actId="5793"/>
          <ac:spMkLst>
            <pc:docMk/>
            <pc:sldMk cId="2173873283" sldId="268"/>
            <ac:spMk id="2" creationId="{344A62DB-601E-410D-E8E2-B544FD5C4BD7}"/>
          </ac:spMkLst>
        </pc:spChg>
        <pc:spChg chg="mod">
          <ac:chgData name="Kal Rabb" userId="3edf06299a4717ec" providerId="LiveId" clId="{8899E940-CB07-40C9-B352-AADEF7063626}" dt="2025-06-03T14:48:15.203" v="806" actId="313"/>
          <ac:spMkLst>
            <pc:docMk/>
            <pc:sldMk cId="2173873283" sldId="268"/>
            <ac:spMk id="3" creationId="{2FCF5FF3-DA5E-7E1E-B93A-B2730FE92C80}"/>
          </ac:spMkLst>
        </pc:spChg>
      </pc:sldChg>
    </pc:docChg>
  </pc:docChgLst>
  <pc:docChgLst>
    <pc:chgData name="Kal Rabb" userId="3edf06299a4717ec" providerId="LiveId" clId="{E7CEB067-8119-44AC-9746-083567804E3C}"/>
    <pc:docChg chg="undo custSel addSld modSld">
      <pc:chgData name="Kal Rabb" userId="3edf06299a4717ec" providerId="LiveId" clId="{E7CEB067-8119-44AC-9746-083567804E3C}" dt="2021-09-16T17:41:10.840" v="670" actId="478"/>
      <pc:docMkLst>
        <pc:docMk/>
      </pc:docMkLst>
      <pc:sldChg chg="addSp modSp new mod">
        <pc:chgData name="Kal Rabb" userId="3edf06299a4717ec" providerId="LiveId" clId="{E7CEB067-8119-44AC-9746-083567804E3C}" dt="2021-09-16T17:12:53.708" v="78" actId="20577"/>
        <pc:sldMkLst>
          <pc:docMk/>
          <pc:sldMk cId="1338094203" sldId="260"/>
        </pc:sldMkLst>
      </pc:sldChg>
      <pc:sldChg chg="addSp modSp new mod">
        <pc:chgData name="Kal Rabb" userId="3edf06299a4717ec" providerId="LiveId" clId="{E7CEB067-8119-44AC-9746-083567804E3C}" dt="2021-09-16T17:27:46.111" v="543"/>
        <pc:sldMkLst>
          <pc:docMk/>
          <pc:sldMk cId="4095867682" sldId="261"/>
        </pc:sldMkLst>
      </pc:sldChg>
      <pc:sldChg chg="delSp modSp add mod">
        <pc:chgData name="Kal Rabb" userId="3edf06299a4717ec" providerId="LiveId" clId="{E7CEB067-8119-44AC-9746-083567804E3C}" dt="2021-09-16T17:41:10.840" v="670" actId="478"/>
        <pc:sldMkLst>
          <pc:docMk/>
          <pc:sldMk cId="743351969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CA47F-FAC8-407C-BB1F-61B013F3B945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5F07C-F0AD-46C1-8600-1D723880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b-engines.com/en/rankin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db473d4d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6" name="Google Shape;76;g6db473d4d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https://db-engines.com/en/ranking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py</a:t>
            </a:r>
            <a:r>
              <a:rPr lang="en-US" dirty="0"/>
              <a:t> -m </a:t>
            </a:r>
            <a:r>
              <a:rPr lang="en-US" dirty="0" err="1"/>
              <a:t>unittest</a:t>
            </a:r>
            <a:r>
              <a:rPr lang="en-US" dirty="0"/>
              <a:t> tests.test_generic.</a:t>
            </a:r>
            <a:r>
              <a:rPr lang="en-US" dirty="0" err="1"/>
              <a:t>TestChat</a:t>
            </a:r>
            <a:r>
              <a:rPr lang="en-US" dirty="0"/>
              <a:t>._</a:t>
            </a:r>
            <a:r>
              <a:rPr lang="en-US" dirty="0" err="1"/>
              <a:t>test_simple_query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5F07C-F0AD-46C1-8600-1D72388027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05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5F07C-F0AD-46C1-8600-1D72388027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8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29404-399F-4B8F-A9B9-E218DD93E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7F6584-4848-49FF-8B40-A68D9E2A3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0DFE0-A5A5-45FB-BF2B-36057157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6B37B-2E4B-4A98-931E-45FEB8572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7387A-041C-4743-A820-8EBBEB3D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3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05BAD-72DD-4491-8CA1-E0583DE2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E2444D-2779-4801-81B8-FD9B421FE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2B515-61CA-4CF9-BB18-68B97A21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ABBC2-16E2-4360-B776-2E0DDD90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18BA7-3F76-4AE8-9B90-F6CD79F40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1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B259E-C5FA-4CD9-86C8-7B63E04BD6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D1D0A-FFA3-4B66-A0DF-4993D7730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C83FF-08D7-4E38-B1DF-3828A1CD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780A5-6E7E-44E2-BAA0-6E5F0081A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596A-9ED5-4040-B584-4B761F7B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01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 algn="ctr">
              <a:buNone/>
              <a:defRPr sz="24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3054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92444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726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363661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5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0595214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813181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9574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1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6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6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797846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5C88F-7B12-41A0-AE07-5DAE35A4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CDBEC-18A9-46C0-B939-765213ABB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5262E-15B4-48FB-9A94-DEA73976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AA167-B9A6-4951-A033-5CA91F10C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D8F10-6F34-418D-90CA-E8155E26A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7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1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216731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855309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79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3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5310245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9114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304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0E51A-268B-470A-958C-842E21C17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6EE10-EE4B-4547-8B0C-1D094B025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00725-9D70-464B-93BF-4103FAE0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40BD5-5D81-4FC9-A00E-E0981337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F735-B1F2-481F-955F-E639B996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5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12B9-D109-4C9C-9B55-F1E46BDA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DCAD5-0B1C-4F2B-9C84-BA517C1D4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236DE9-63AB-4402-A6ED-89EE2AB42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6827E-810F-4101-A6B4-74290A21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CFF1D-2DD1-4678-A88F-F03F3DEDD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38CEB2-608B-4B50-9DC5-B2DB8012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8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7B33-9107-465D-8012-7573A0647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A5475-0DBF-4596-92EB-E145D6B04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4B0C9-ED13-4EE3-9E0E-F184D3F1D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6084F-7551-4267-B90C-9983CA50D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DEF51-77B0-4991-B25C-36C1BA24E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775ABE-A5CD-4DA6-A67A-D85073FD2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DD0875-D272-4D22-A2FA-B5385D38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3C189-4FC1-44E2-B725-2F8D465D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9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A70DB-5E17-435D-9AF6-7DB51BC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6F068-E498-4E99-B688-DA73110E1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0113A1-0749-4B79-BBB2-94933506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62533-0127-492F-966F-1F15C099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4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27529B-1032-4578-8758-12F0162B8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276F08-0126-47E6-85A5-16D2B0C17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742DB-5F85-4C37-BEB2-FA07262B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0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20BA6-F6C1-46E3-A0FC-5E7F9B72F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F2B4F-229A-40EF-85F6-9CB0E3EA6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9C8F6-EC79-4CF1-9B8E-0E9DDF805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4C52C-FD90-4F7C-ACA5-5CC5FB64F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D1FB8-0755-4E94-B6E8-900D6812F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27CBE-AEAA-4763-A172-DA4B7228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9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F03AF-8A56-4B63-86E3-17A6BCD1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A0FB9E-9C6C-4B37-AFA0-D894194036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3FA923-B189-4EBF-A87A-C805B32D6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A41EE-1F05-406C-AF99-CBF727B3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D435B-2B25-4682-A800-13A8DF48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A45F2-F1BE-484D-B590-AE6CF09D2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2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7F197B-509D-4E5E-A543-FD0E5A85E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D55C8-5C42-4167-94EF-D4784FCFB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801F-142C-4B56-9DC3-B5A2D978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10A88-97DE-4A8B-82AD-4862C21B623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4DE76-691B-4674-BF0E-93C499138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05B86-D23E-49DA-80E7-3AA4513FB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F03A-B455-4279-AE26-D7BE14DB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4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9" name="Rectangle 8"/>
          <p:cNvSpPr/>
          <p:nvPr/>
        </p:nvSpPr>
        <p:spPr>
          <a:xfrm>
            <a:off x="1" y="6334317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5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6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6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70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3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14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6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7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6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6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5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ycopg.org/docs/usage.html#the-problem-with-the-query-parameters" TargetMode="External"/><Relationship Id="rId2" Type="http://schemas.openxmlformats.org/officeDocument/2006/relationships/hyperlink" Target="https://cwe.mitre.org/data/definitions/89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-rule">
            <a:extLst>
              <a:ext uri="{FF2B5EF4-FFF2-40B4-BE49-F238E27FC236}">
                <a16:creationId xmlns:a16="http://schemas.microsoft.com/office/drawing/2014/main" id="{2F38FB6E-E6C4-4454-B888-9654C1E58DDD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footer-stripe">
            <a:extLst>
              <a:ext uri="{FF2B5EF4-FFF2-40B4-BE49-F238E27FC236}">
                <a16:creationId xmlns:a16="http://schemas.microsoft.com/office/drawing/2014/main" id="{E8DA0DC0-5EBF-4C97-8D80-8A622768855B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b="1" i="1" dirty="0">
                <a:solidFill>
                  <a:srgbClr val="BD582C"/>
                </a:solidFill>
              </a:rPr>
              <a:t>SQL </a:t>
            </a:r>
            <a:r>
              <a:rPr lang="en-US" dirty="0">
                <a:solidFill>
                  <a:srgbClr val="3F3A33"/>
                </a:solidFill>
              </a:rPr>
              <a:t>and </a:t>
            </a:r>
            <a:r>
              <a:rPr lang="en-US" b="1" i="1" dirty="0">
                <a:solidFill>
                  <a:srgbClr val="BD582C"/>
                </a:solidFill>
              </a:rPr>
              <a:t>git </a:t>
            </a:r>
            <a:r>
              <a:rPr lang="en-US" dirty="0">
                <a:solidFill>
                  <a:srgbClr val="3F3A33"/>
                </a:solidFill>
              </a:rPr>
              <a:t>tips</a:t>
            </a:r>
            <a:endParaRPr lang="en-US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dirty="0"/>
              <a:t>SWEN-344 Web Engineering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578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-rule">
            <a:extLst>
              <a:ext uri="{FF2B5EF4-FFF2-40B4-BE49-F238E27FC236}">
                <a16:creationId xmlns:a16="http://schemas.microsoft.com/office/drawing/2014/main" id="{560AE86D-BB11-4770-ABBB-A5A7AD3ADD03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footer-rule">
            <a:extLst>
              <a:ext uri="{FF2B5EF4-FFF2-40B4-BE49-F238E27FC236}">
                <a16:creationId xmlns:a16="http://schemas.microsoft.com/office/drawing/2014/main" id="{BE72B1EA-EDAD-4A1C-9A0D-8CF9F1DF5E5A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F680ED62-F926-4128-8A04-C669F13DFB69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C8254E-4D7C-4CDB-9855-A812A307F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Merge </a:t>
            </a:r>
            <a:r>
              <a:rPr lang="en-US" sz="3600" b="1" i="1" dirty="0">
                <a:solidFill>
                  <a:srgbClr val="BD582C"/>
                </a:solidFill>
              </a:rPr>
              <a:t>requests</a:t>
            </a:r>
          </a:p>
        </p:txBody>
      </p:sp>
      <p:sp>
        <p:nvSpPr>
          <p:cNvPr id="7" name="intro-card">
            <a:extLst>
              <a:ext uri="{FF2B5EF4-FFF2-40B4-BE49-F238E27FC236}">
                <a16:creationId xmlns:a16="http://schemas.microsoft.com/office/drawing/2014/main" id="{8A032E8E-C8E7-4C12-BA89-4FFFEF3E1B12}"/>
              </a:ext>
            </a:extLst>
          </p:cNvPr>
          <p:cNvSpPr/>
          <p:nvPr/>
        </p:nvSpPr>
        <p:spPr>
          <a:xfrm>
            <a:off x="1193800" y="2235200"/>
            <a:ext cx="9969500" cy="1574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52400" rIns="228600" bIns="152400" rtlCol="0" anchor="ctr"/>
          <a:lstStyle/>
          <a:p>
            <a:pPr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Two ways to open one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b="1" dirty="0">
                <a:solidFill>
                  <a:srgbClr val="BD582C"/>
                </a:solidFill>
              </a:rPr>
              <a:t>GitLab GUI</a:t>
            </a:r>
            <a:r>
              <a:rPr lang="en-US" sz="1500" dirty="0">
                <a:solidFill>
                  <a:srgbClr val="3F3A33"/>
                </a:solidFill>
              </a:rPr>
              <a:t> — point, click, write a description. </a:t>
            </a:r>
            <a:r>
              <a:rPr lang="en-US" sz="1500" i="1" dirty="0">
                <a:solidFill>
                  <a:srgbClr val="637052"/>
                </a:solidFill>
              </a:rPr>
              <a:t>My pick — it's faster and the diff view is right there.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500" b="1" dirty="0">
                <a:solidFill>
                  <a:srgbClr val="BD582C"/>
                </a:solidFill>
              </a:rPr>
              <a:t>Command line</a:t>
            </a:r>
            <a:r>
              <a:rPr lang="en-US" sz="1500" dirty="0">
                <a:solidFill>
                  <a:srgbClr val="3F3A33"/>
                </a:solidFill>
              </a:rPr>
              <a:t> — after </a:t>
            </a:r>
            <a:r>
              <a:rPr lang="en-US" sz="1500" dirty="0">
                <a:solidFill>
                  <a:srgbClr val="3F3A33"/>
                </a:solidFill>
                <a:latin typeface="Consolas"/>
              </a:rPr>
              <a:t>git push</a:t>
            </a:r>
            <a:r>
              <a:rPr lang="en-US" sz="1500" dirty="0">
                <a:solidFill>
                  <a:srgbClr val="3F3A33"/>
                </a:solidFill>
              </a:rPr>
              <a:t>, GitLab prints a one-line URL — just paste it in your browser.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2A390A-8A2A-4ABE-9A0B-E9FAA2D32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962400"/>
            <a:ext cx="91440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07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8F63545-B5FF-0C77-1748-2984948E4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0" y="2159000"/>
            <a:ext cx="3073400" cy="1651000"/>
          </a:xfrm>
          <a:prstGeom prst="rect">
            <a:avLst/>
          </a:prstGeom>
          <a:ln w="44450">
            <a:solidFill>
              <a:schemeClr val="tx1"/>
            </a:solidFill>
          </a:ln>
        </p:spPr>
      </p:pic>
      <p:sp>
        <p:nvSpPr>
          <p:cNvPr id="3" name="title-rule">
            <a:extLst>
              <a:ext uri="{FF2B5EF4-FFF2-40B4-BE49-F238E27FC236}">
                <a16:creationId xmlns:a16="http://schemas.microsoft.com/office/drawing/2014/main" id="{3BC0B0DF-EFBF-4FD3-AB77-C49736A7E9A6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footer-rule">
            <a:extLst>
              <a:ext uri="{FF2B5EF4-FFF2-40B4-BE49-F238E27FC236}">
                <a16:creationId xmlns:a16="http://schemas.microsoft.com/office/drawing/2014/main" id="{88B02E19-24DF-49E9-8604-356928F8392B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footer-stripe">
            <a:extLst>
              <a:ext uri="{FF2B5EF4-FFF2-40B4-BE49-F238E27FC236}">
                <a16:creationId xmlns:a16="http://schemas.microsoft.com/office/drawing/2014/main" id="{848D6E78-BC5B-4B6C-A2B3-12B5A0D84566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5EFB70-89DA-E824-860D-CC1A08E4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GitLab GUI for </a:t>
            </a:r>
            <a:r>
              <a:rPr lang="en-US" sz="3600" b="1" i="1" dirty="0">
                <a:solidFill>
                  <a:srgbClr val="BD582C"/>
                </a:solidFill>
              </a:rPr>
              <a:t>commenting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46260A-72F7-B0AF-1BE2-D165ACDCC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043" y="2159000"/>
            <a:ext cx="2235200" cy="16510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917BE8A-AFBA-B827-8D45-AB6ECCF44F9E}"/>
              </a:ext>
            </a:extLst>
          </p:cNvPr>
          <p:cNvSpPr/>
          <p:nvPr/>
        </p:nvSpPr>
        <p:spPr>
          <a:xfrm>
            <a:off x="1248043" y="2639402"/>
            <a:ext cx="652399" cy="166065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F8E387-9158-4A28-6EA3-D064FE6A6CF8}"/>
              </a:ext>
            </a:extLst>
          </p:cNvPr>
          <p:cNvSpPr/>
          <p:nvPr/>
        </p:nvSpPr>
        <p:spPr>
          <a:xfrm>
            <a:off x="6187414" y="2458212"/>
            <a:ext cx="568502" cy="329133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2ACF43-6CF1-8886-EC96-08A1B3C14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343400"/>
            <a:ext cx="4089400" cy="2032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step-1">
            <a:extLst>
              <a:ext uri="{FF2B5EF4-FFF2-40B4-BE49-F238E27FC236}">
                <a16:creationId xmlns:a16="http://schemas.microsoft.com/office/drawing/2014/main" id="{6348FD5D-4D77-4C63-BC9C-ECA7F4C757CD}"/>
              </a:ext>
            </a:extLst>
          </p:cNvPr>
          <p:cNvSpPr/>
          <p:nvPr/>
        </p:nvSpPr>
        <p:spPr>
          <a:xfrm>
            <a:off x="1248043" y="1828800"/>
            <a:ext cx="279400" cy="279400"/>
          </a:xfrm>
          <a:prstGeom prst="ellipse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step-2">
            <a:extLst>
              <a:ext uri="{FF2B5EF4-FFF2-40B4-BE49-F238E27FC236}">
                <a16:creationId xmlns:a16="http://schemas.microsoft.com/office/drawing/2014/main" id="{B7D6C4E2-030B-4279-8C87-2F147B0872A6}"/>
              </a:ext>
            </a:extLst>
          </p:cNvPr>
          <p:cNvSpPr/>
          <p:nvPr/>
        </p:nvSpPr>
        <p:spPr>
          <a:xfrm>
            <a:off x="4826000" y="1828800"/>
            <a:ext cx="279400" cy="279400"/>
          </a:xfrm>
          <a:prstGeom prst="ellipse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step-3">
            <a:extLst>
              <a:ext uri="{FF2B5EF4-FFF2-40B4-BE49-F238E27FC236}">
                <a16:creationId xmlns:a16="http://schemas.microsoft.com/office/drawing/2014/main" id="{D8DBE652-CA79-4CDA-A9B1-F4559E6CA171}"/>
              </a:ext>
            </a:extLst>
          </p:cNvPr>
          <p:cNvSpPr/>
          <p:nvPr/>
        </p:nvSpPr>
        <p:spPr>
          <a:xfrm>
            <a:off x="4038600" y="4013200"/>
            <a:ext cx="279400" cy="279400"/>
          </a:xfrm>
          <a:prstGeom prst="ellipse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cap-1">
            <a:extLst>
              <a:ext uri="{FF2B5EF4-FFF2-40B4-BE49-F238E27FC236}">
                <a16:creationId xmlns:a16="http://schemas.microsoft.com/office/drawing/2014/main" id="{55351C60-ED14-4F31-9DBF-1F9A8B76803F}"/>
              </a:ext>
            </a:extLst>
          </p:cNvPr>
          <p:cNvSpPr txBox="1"/>
          <p:nvPr/>
        </p:nvSpPr>
        <p:spPr>
          <a:xfrm>
            <a:off x="1578243" y="1814612"/>
            <a:ext cx="2540000" cy="307777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1400" b="1" dirty="0">
                <a:solidFill>
                  <a:srgbClr val="3F3A33"/>
                </a:solidFill>
              </a:rPr>
              <a:t>Find the Merge Request</a:t>
            </a:r>
          </a:p>
        </p:txBody>
      </p:sp>
      <p:sp>
        <p:nvSpPr>
          <p:cNvPr id="15" name="cap-2">
            <a:extLst>
              <a:ext uri="{FF2B5EF4-FFF2-40B4-BE49-F238E27FC236}">
                <a16:creationId xmlns:a16="http://schemas.microsoft.com/office/drawing/2014/main" id="{6C97C0B8-01E5-43DC-A11D-0B8A278AD8FD}"/>
              </a:ext>
            </a:extLst>
          </p:cNvPr>
          <p:cNvSpPr txBox="1"/>
          <p:nvPr/>
        </p:nvSpPr>
        <p:spPr>
          <a:xfrm>
            <a:off x="5156200" y="1828800"/>
            <a:ext cx="3048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1400" b="1" dirty="0">
                <a:solidFill>
                  <a:srgbClr val="3F3A33"/>
                </a:solidFill>
              </a:rPr>
              <a:t>Open Changes tab</a:t>
            </a:r>
          </a:p>
        </p:txBody>
      </p:sp>
      <p:sp>
        <p:nvSpPr>
          <p:cNvPr id="16" name="cap-3">
            <a:extLst>
              <a:ext uri="{FF2B5EF4-FFF2-40B4-BE49-F238E27FC236}">
                <a16:creationId xmlns:a16="http://schemas.microsoft.com/office/drawing/2014/main" id="{AA6033F1-20AE-4285-A1C9-36A634168B95}"/>
              </a:ext>
            </a:extLst>
          </p:cNvPr>
          <p:cNvSpPr txBox="1"/>
          <p:nvPr/>
        </p:nvSpPr>
        <p:spPr>
          <a:xfrm>
            <a:off x="4368800" y="40132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1400" b="1" dirty="0">
                <a:solidFill>
                  <a:srgbClr val="3F3A33"/>
                </a:solidFill>
              </a:rPr>
              <a:t>Hover a line and comment</a:t>
            </a:r>
          </a:p>
        </p:txBody>
      </p:sp>
    </p:spTree>
    <p:extLst>
      <p:ext uri="{BB962C8B-B14F-4D97-AF65-F5344CB8AC3E}">
        <p14:creationId xmlns:p14="http://schemas.microsoft.com/office/powerpoint/2010/main" val="46254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-rule">
            <a:extLst>
              <a:ext uri="{FF2B5EF4-FFF2-40B4-BE49-F238E27FC236}">
                <a16:creationId xmlns:a16="http://schemas.microsoft.com/office/drawing/2014/main" id="{6CDD2573-8C33-4960-BB24-2D783FFC6AB4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footer-stripe">
            <a:extLst>
              <a:ext uri="{FF2B5EF4-FFF2-40B4-BE49-F238E27FC236}">
                <a16:creationId xmlns:a16="http://schemas.microsoft.com/office/drawing/2014/main" id="{6147D67A-C955-45E8-B899-4E93C368FF33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E478F1-ED72-A783-AA0D-12548F39D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SERIAL PKs and the </a:t>
            </a:r>
            <a:r>
              <a:rPr lang="en-US" sz="3600" b="1" i="1" dirty="0">
                <a:solidFill>
                  <a:srgbClr val="BD582C"/>
                </a:solidFill>
              </a:rPr>
              <a:t>sequence trap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F84DD-955A-428C-AEE1-148DFEAAC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752600"/>
            <a:ext cx="9969500" cy="355600"/>
          </a:xfrm>
        </p:spPr>
        <p:txBody>
          <a:bodyPr lIns="0" tIns="0" rIns="0" bIns="0" anchor="t"/>
          <a:lstStyle/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If your auto-incrementing PKs start colliding, it's almost always this.</a:t>
            </a:r>
          </a:p>
        </p:txBody>
      </p:sp>
      <p:sp>
        <p:nvSpPr>
          <p:cNvPr id="11" name="title-rule">
            <a:extLst>
              <a:ext uri="{FF2B5EF4-FFF2-40B4-BE49-F238E27FC236}">
                <a16:creationId xmlns:a16="http://schemas.microsoft.com/office/drawing/2014/main" id="{8B7452D8-8D08-4A87-B73B-268ECCD3F522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2" name="problem-card">
            <a:extLst>
              <a:ext uri="{FF2B5EF4-FFF2-40B4-BE49-F238E27FC236}">
                <a16:creationId xmlns:a16="http://schemas.microsoft.com/office/drawing/2014/main" id="{4CE233EB-9724-4B5A-81D5-0E14AAE27E1E}"/>
              </a:ext>
            </a:extLst>
          </p:cNvPr>
          <p:cNvSpPr/>
          <p:nvPr/>
        </p:nvSpPr>
        <p:spPr>
          <a:xfrm>
            <a:off x="1193800" y="2286000"/>
            <a:ext cx="4883150" cy="2812942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The problem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dirty="0">
                <a:solidFill>
                  <a:srgbClr val="3F3A33"/>
                </a:solidFill>
              </a:rPr>
              <a:t>You declared a column 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SERIAL PRIMARY KEY</a:t>
            </a:r>
            <a:r>
              <a:rPr lang="en-US" sz="1400" dirty="0">
                <a:solidFill>
                  <a:srgbClr val="3F3A33"/>
                </a:solidFill>
              </a:rPr>
              <a:t> so Postgres assigns the next id for you.</a:t>
            </a:r>
          </a:p>
          <a:p>
            <a:pPr marL="228600" indent="-228600" algn="l">
              <a:spcBef>
                <a:spcPts val="500"/>
              </a:spcBef>
              <a:buFont typeface="Arial"/>
              <a:buChar char="•"/>
            </a:pPr>
            <a:r>
              <a:rPr lang="en-US" sz="1400" dirty="0">
                <a:solidFill>
                  <a:srgbClr val="3F3A33"/>
                </a:solidFill>
              </a:rPr>
              <a:t>Then you run a manual INSERT and supply the id yourself:</a:t>
            </a:r>
          </a:p>
          <a:p>
            <a:pPr marL="228600" indent="0" algn="l">
              <a:spcBef>
                <a:spcPts val="2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INSERT INTO my_table (id, data)</a:t>
            </a:r>
          </a:p>
          <a:p>
            <a:pPr marL="228600" indent="0" algn="l"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VALUES (1, 'something');</a:t>
            </a:r>
          </a:p>
          <a:p>
            <a:pPr marL="228600" indent="-228600" algn="l">
              <a:spcBef>
                <a:spcPts val="500"/>
              </a:spcBef>
              <a:buFont typeface="Arial"/>
              <a:buChar char="•"/>
            </a:pPr>
            <a:r>
              <a:rPr lang="en-US" sz="1400" dirty="0">
                <a:solidFill>
                  <a:srgbClr val="3F3A33"/>
                </a:solidFill>
              </a:rPr>
              <a:t>The sequence didn't move — so the next auto-insert tries id=1 again and </a:t>
            </a:r>
            <a:r>
              <a:rPr lang="en-US" sz="1400" b="1" dirty="0">
                <a:solidFill>
                  <a:srgbClr val="BD582C"/>
                </a:solidFill>
              </a:rPr>
              <a:t>collides</a:t>
            </a:r>
            <a:r>
              <a:rPr lang="en-US" sz="1400" dirty="0">
                <a:solidFill>
                  <a:srgbClr val="3F3A33"/>
                </a:solidFill>
              </a:rPr>
              <a:t>.</a:t>
            </a:r>
          </a:p>
        </p:txBody>
      </p:sp>
      <p:sp>
        <p:nvSpPr>
          <p:cNvPr id="13" name="fix-card">
            <a:extLst>
              <a:ext uri="{FF2B5EF4-FFF2-40B4-BE49-F238E27FC236}">
                <a16:creationId xmlns:a16="http://schemas.microsoft.com/office/drawing/2014/main" id="{E7F668E9-A933-44DC-AF22-16D192A45793}"/>
              </a:ext>
            </a:extLst>
          </p:cNvPr>
          <p:cNvSpPr/>
          <p:nvPr/>
        </p:nvSpPr>
        <p:spPr>
          <a:xfrm>
            <a:off x="6280150" y="2286000"/>
            <a:ext cx="4883150" cy="2847598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The fix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dirty="0">
                <a:solidFill>
                  <a:srgbClr val="3F3A33"/>
                </a:solidFill>
              </a:rPr>
              <a:t>Reset the sequence so the next id is what you expect: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b="1" dirty="0">
                <a:solidFill>
                  <a:srgbClr val="BD582C"/>
                </a:solidFill>
                <a:latin typeface="Consolas"/>
              </a:rPr>
              <a:t>ALTER SEQUENCE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 my_table_id_seq 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RESTART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 2;</a:t>
            </a:r>
          </a:p>
          <a:p>
            <a:pPr algn="l">
              <a:spcBef>
                <a:spcPts val="600"/>
              </a:spcBef>
              <a:buNone/>
            </a:pPr>
            <a:endParaRPr lang="en-US" sz="1400" b="1" dirty="0">
              <a:solidFill>
                <a:srgbClr val="3F3A33"/>
              </a:solidFill>
            </a:endParaRPr>
          </a:p>
          <a:p>
            <a:pPr algn="l">
              <a:spcBef>
                <a:spcPts val="60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Sequence naming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Postgres names it for you:</a:t>
            </a:r>
          </a:p>
          <a:p>
            <a:pPr algn="l">
              <a:spcBef>
                <a:spcPts val="300"/>
              </a:spcBef>
              <a:buNone/>
            </a:pPr>
            <a:r>
              <a:rPr lang="en-US" sz="1500" b="1" dirty="0">
                <a:solidFill>
                  <a:srgbClr val="3F3A33"/>
                </a:solidFill>
                <a:latin typeface="Consolas"/>
              </a:rPr>
              <a:t>&lt;table&gt;_&lt;column&gt;_seq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So a </a:t>
            </a:r>
            <a:r>
              <a:rPr lang="en-US" sz="1300" b="1" i="1" dirty="0">
                <a:solidFill>
                  <a:srgbClr val="637052"/>
                </a:solidFill>
                <a:latin typeface="Consolas"/>
              </a:rPr>
              <a:t>users</a:t>
            </a:r>
            <a:r>
              <a:rPr lang="en-US" sz="1300" i="1" dirty="0">
                <a:solidFill>
                  <a:srgbClr val="637052"/>
                </a:solidFill>
              </a:rPr>
              <a:t> table with PK </a:t>
            </a:r>
            <a:r>
              <a:rPr lang="en-US" sz="1300" b="1" i="1" dirty="0">
                <a:solidFill>
                  <a:srgbClr val="637052"/>
                </a:solidFill>
                <a:latin typeface="Consolas"/>
              </a:rPr>
              <a:t>id</a:t>
            </a:r>
            <a:r>
              <a:rPr lang="en-US" sz="1300" i="1" dirty="0">
                <a:solidFill>
                  <a:srgbClr val="637052"/>
                </a:solidFill>
              </a:rPr>
              <a:t> → </a:t>
            </a:r>
            <a:r>
              <a:rPr lang="en-US" sz="1300" b="1" i="1" dirty="0">
                <a:solidFill>
                  <a:srgbClr val="637052"/>
                </a:solidFill>
                <a:latin typeface="Consolas"/>
              </a:rPr>
              <a:t>users_id_seq</a:t>
            </a:r>
            <a:r>
              <a:rPr lang="en-US" sz="1300" i="1" dirty="0">
                <a:solidFill>
                  <a:srgbClr val="63705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8634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-rule">
            <a:extLst>
              <a:ext uri="{FF2B5EF4-FFF2-40B4-BE49-F238E27FC236}">
                <a16:creationId xmlns:a16="http://schemas.microsoft.com/office/drawing/2014/main" id="{FE7BB1FE-70AE-4DCF-A45C-0F25F6BD9703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30C2E49B-548E-468C-ABE7-984485DD2A8D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D69A02-DA95-934B-B40C-DBE76B773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Never </a:t>
            </a:r>
            <a:r>
              <a:rPr lang="en-US" sz="3600" b="1" i="1" dirty="0">
                <a:solidFill>
                  <a:srgbClr val="BD582C"/>
                </a:solidFill>
              </a:rPr>
              <a:t>concatenate</a:t>
            </a:r>
            <a:r>
              <a:rPr lang="en-US" sz="3600" b="1" dirty="0">
                <a:solidFill>
                  <a:srgbClr val="3F3A33"/>
                </a:solidFill>
              </a:rPr>
              <a:t> user input into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C8DAD-C5D3-B354-EC22-330DF28C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752600"/>
            <a:ext cx="9969500" cy="457200"/>
          </a:xfrm>
        </p:spPr>
        <p:txBody>
          <a:bodyPr lIns="0" tIns="0" rIns="0" bIns="0" anchor="t">
            <a:normAutofit/>
          </a:bodyPr>
          <a:lstStyle/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String-glued SQL is a </a:t>
            </a:r>
            <a:r>
              <a:rPr lang="en-US" sz="1600" b="1" i="1" dirty="0">
                <a:solidFill>
                  <a:srgbClr val="BD582C"/>
                </a:solidFill>
                <a:hlinkClick r:id="rId2"/>
              </a:rPr>
              <a:t>SQL injection</a:t>
            </a:r>
            <a:r>
              <a:rPr lang="en-US" sz="1600" i="1" dirty="0">
                <a:solidFill>
                  <a:srgbClr val="637052"/>
                </a:solidFill>
                <a:hlinkClick r:id="rId2"/>
              </a:rPr>
              <a:t> vulnerability</a:t>
            </a:r>
            <a:r>
              <a:rPr lang="en-US" sz="1600" i="1" dirty="0">
                <a:solidFill>
                  <a:srgbClr val="637052"/>
                </a:solidFill>
              </a:rPr>
              <a:t>. Use binding variables instead.</a:t>
            </a:r>
          </a:p>
        </p:txBody>
      </p:sp>
      <p:sp>
        <p:nvSpPr>
          <p:cNvPr id="6" name="title-rule">
            <a:extLst>
              <a:ext uri="{FF2B5EF4-FFF2-40B4-BE49-F238E27FC236}">
                <a16:creationId xmlns:a16="http://schemas.microsoft.com/office/drawing/2014/main" id="{4CA44B12-9755-48AA-A61D-3E6D9A00CA68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dont-a">
            <a:extLst>
              <a:ext uri="{FF2B5EF4-FFF2-40B4-BE49-F238E27FC236}">
                <a16:creationId xmlns:a16="http://schemas.microsoft.com/office/drawing/2014/main" id="{CF5C2D8C-2934-4D20-BF08-1E20B4FF7167}"/>
              </a:ext>
            </a:extLst>
          </p:cNvPr>
          <p:cNvSpPr/>
          <p:nvPr/>
        </p:nvSpPr>
        <p:spPr>
          <a:xfrm>
            <a:off x="1193800" y="2286000"/>
            <a:ext cx="4883150" cy="922149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82880" tIns="152400" rIns="182880" bIns="15240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BD582C"/>
                </a:solidFill>
              </a:rPr>
              <a:t>DON'T USE  </a:t>
            </a:r>
            <a:r>
              <a:rPr lang="en-US" sz="1300" i="1" dirty="0">
                <a:solidFill>
                  <a:srgbClr val="637052"/>
                </a:solidFill>
              </a:rPr>
              <a:t>string concatenation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query = "GET * FROM table WHERE col=" + </a:t>
            </a:r>
            <a:r>
              <a:rPr lang="en-US" sz="1300" dirty="0" err="1">
                <a:solidFill>
                  <a:srgbClr val="3F3A33"/>
                </a:solidFill>
                <a:latin typeface="Consolas"/>
              </a:rPr>
              <a:t>myVar</a:t>
            </a:r>
            <a:endParaRPr lang="en-US" sz="1300" dirty="0">
              <a:solidFill>
                <a:srgbClr val="3F3A33"/>
              </a:solidFill>
              <a:latin typeface="Consolas"/>
            </a:endParaRPr>
          </a:p>
        </p:txBody>
      </p:sp>
      <p:sp>
        <p:nvSpPr>
          <p:cNvPr id="8" name="dont-b">
            <a:extLst>
              <a:ext uri="{FF2B5EF4-FFF2-40B4-BE49-F238E27FC236}">
                <a16:creationId xmlns:a16="http://schemas.microsoft.com/office/drawing/2014/main" id="{8DA2BF6B-55F3-465C-82EE-3C80AC809357}"/>
              </a:ext>
            </a:extLst>
          </p:cNvPr>
          <p:cNvSpPr/>
          <p:nvPr/>
        </p:nvSpPr>
        <p:spPr>
          <a:xfrm>
            <a:off x="1212850" y="3439817"/>
            <a:ext cx="4883150" cy="922149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82880" tIns="152400" rIns="182880" bIns="15240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BD582C"/>
                </a:solidFill>
              </a:rPr>
              <a:t>DON'T USE  </a:t>
            </a:r>
            <a:r>
              <a:rPr lang="en-US" sz="1300" i="1" dirty="0">
                <a:solidFill>
                  <a:srgbClr val="637052"/>
                </a:solidFill>
              </a:rPr>
              <a:t>f-strings either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query = f"GET * FROM table WHERE col={</a:t>
            </a:r>
            <a:r>
              <a:rPr lang="en-US" sz="1300" dirty="0" err="1">
                <a:solidFill>
                  <a:srgbClr val="3F3A33"/>
                </a:solidFill>
                <a:latin typeface="Consolas"/>
              </a:rPr>
              <a:t>myVar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}"</a:t>
            </a:r>
          </a:p>
        </p:txBody>
      </p:sp>
      <p:sp>
        <p:nvSpPr>
          <p:cNvPr id="10" name="dont-b">
            <a:extLst>
              <a:ext uri="{FF2B5EF4-FFF2-40B4-BE49-F238E27FC236}">
                <a16:creationId xmlns:a16="http://schemas.microsoft.com/office/drawing/2014/main" id="{F432C6D3-E86B-2C17-4022-2909CEDAD721}"/>
              </a:ext>
            </a:extLst>
          </p:cNvPr>
          <p:cNvSpPr/>
          <p:nvPr/>
        </p:nvSpPr>
        <p:spPr>
          <a:xfrm>
            <a:off x="1212850" y="4593633"/>
            <a:ext cx="4883150" cy="510583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82880" tIns="152400" rIns="182880" bIns="152400" rtlCol="0" anchor="ctr"/>
          <a:lstStyle/>
          <a:p>
            <a:pPr algn="l">
              <a:buNone/>
            </a:pPr>
            <a:r>
              <a:rPr lang="en-US" b="1" dirty="0">
                <a:solidFill>
                  <a:srgbClr val="BD582C"/>
                </a:solidFill>
              </a:rPr>
              <a:t>Seriously, don't do either of the above!</a:t>
            </a:r>
            <a:endParaRPr lang="en-US" dirty="0">
              <a:solidFill>
                <a:srgbClr val="3F3A33"/>
              </a:solidFill>
              <a:latin typeface="Consolas"/>
            </a:endParaRPr>
          </a:p>
        </p:txBody>
      </p:sp>
      <p:sp>
        <p:nvSpPr>
          <p:cNvPr id="9" name="do-card">
            <a:extLst>
              <a:ext uri="{FF2B5EF4-FFF2-40B4-BE49-F238E27FC236}">
                <a16:creationId xmlns:a16="http://schemas.microsoft.com/office/drawing/2014/main" id="{8B23CEE6-DF40-43A1-8260-D6DB0E7014BC}"/>
              </a:ext>
            </a:extLst>
          </p:cNvPr>
          <p:cNvSpPr/>
          <p:nvPr/>
        </p:nvSpPr>
        <p:spPr>
          <a:xfrm>
            <a:off x="6824419" y="2285999"/>
            <a:ext cx="4385375" cy="3856496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DO  </a:t>
            </a:r>
            <a:r>
              <a:rPr lang="en-US" sz="1400" i="1" dirty="0">
                <a:solidFill>
                  <a:srgbClr val="637052"/>
                </a:solidFill>
              </a:rPr>
              <a:t>use binding variables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query = """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   GET *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   FROM pets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   WHERE name=%s" AND age=%s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"""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 err="1">
                <a:solidFill>
                  <a:srgbClr val="3F3A33"/>
                </a:solidFill>
                <a:latin typeface="Consolas"/>
              </a:rPr>
              <a:t>args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 = (</a:t>
            </a:r>
            <a:r>
              <a:rPr lang="en-US" sz="1300" dirty="0" err="1">
                <a:solidFill>
                  <a:srgbClr val="3F3A33"/>
                </a:solidFill>
                <a:latin typeface="Consolas"/>
              </a:rPr>
              <a:t>pet_name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, 5)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300" dirty="0">
                <a:solidFill>
                  <a:srgbClr val="3F3A33"/>
                </a:solidFill>
                <a:latin typeface="Consolas"/>
              </a:rPr>
              <a:t>exec_get_all(sqlString, </a:t>
            </a:r>
            <a:r>
              <a:rPr lang="en-US" sz="1300" dirty="0" err="1">
                <a:solidFill>
                  <a:srgbClr val="3F3A33"/>
                </a:solidFill>
                <a:latin typeface="Consolas"/>
              </a:rPr>
              <a:t>args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)</a:t>
            </a:r>
          </a:p>
          <a:p>
            <a:pPr algn="l">
              <a:spcBef>
                <a:spcPts val="80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Why this works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The driver escapes the value for you, so a malicious string can't break out and become SQL.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300" i="1" u="sng" dirty="0">
                <a:solidFill>
                  <a:srgbClr val="BD582C"/>
                </a:solidFill>
                <a:hlinkClick r:id="rId3"/>
              </a:rPr>
              <a:t>Psycopg2 docs — how to bind variables</a:t>
            </a:r>
          </a:p>
        </p:txBody>
      </p:sp>
    </p:spTree>
    <p:extLst>
      <p:ext uri="{BB962C8B-B14F-4D97-AF65-F5344CB8AC3E}">
        <p14:creationId xmlns:p14="http://schemas.microsoft.com/office/powerpoint/2010/main" val="2247107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-rule">
            <a:extLst>
              <a:ext uri="{FF2B5EF4-FFF2-40B4-BE49-F238E27FC236}">
                <a16:creationId xmlns:a16="http://schemas.microsoft.com/office/drawing/2014/main" id="{99605589-D48A-48FC-AE85-503CAAAF285A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5B03C30A-82BE-4942-8345-B664998BE253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A62DB-601E-410D-E8E2-B544FD5C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Apostrophes in </a:t>
            </a:r>
            <a:r>
              <a:rPr lang="en-US" sz="3600" b="1" i="1" dirty="0">
                <a:solidFill>
                  <a:srgbClr val="BD582C"/>
                </a:solidFill>
              </a:rPr>
              <a:t>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F5FF3-DA5E-7E1E-B93A-B2730FE92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752600"/>
            <a:ext cx="9969500" cy="457200"/>
          </a:xfrm>
        </p:spPr>
        <p:txBody>
          <a:bodyPr lIns="0" tIns="0" rIns="0" bIns="0" anchor="t">
            <a:normAutofit fontScale="92500" lnSpcReduction="20000"/>
          </a:bodyPr>
          <a:lstStyle/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Same string, two different escape rules — make sure you use the right one for the language.</a:t>
            </a:r>
          </a:p>
          <a:p>
            <a:pPr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Example: </a:t>
            </a:r>
            <a:r>
              <a:rPr lang="en-US" sz="1400" b="1" dirty="0">
                <a:solidFill>
                  <a:srgbClr val="3F3A33"/>
                </a:solidFill>
              </a:rPr>
              <a:t>"Huey, Dewey, and Louie's uncle Donald"</a:t>
            </a:r>
          </a:p>
        </p:txBody>
      </p:sp>
      <p:sp>
        <p:nvSpPr>
          <p:cNvPr id="6" name="title-rule">
            <a:extLst>
              <a:ext uri="{FF2B5EF4-FFF2-40B4-BE49-F238E27FC236}">
                <a16:creationId xmlns:a16="http://schemas.microsoft.com/office/drawing/2014/main" id="{07B2B00F-B5CF-4079-A2A9-D8E44E439468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python-card">
            <a:extLst>
              <a:ext uri="{FF2B5EF4-FFF2-40B4-BE49-F238E27FC236}">
                <a16:creationId xmlns:a16="http://schemas.microsoft.com/office/drawing/2014/main" id="{3A760C69-94C8-47A3-BCD8-A136FF4C6964}"/>
              </a:ext>
            </a:extLst>
          </p:cNvPr>
          <p:cNvSpPr/>
          <p:nvPr/>
        </p:nvSpPr>
        <p:spPr>
          <a:xfrm>
            <a:off x="1193800" y="2286000"/>
            <a:ext cx="4883150" cy="1837894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Python — escape with </a:t>
            </a:r>
            <a:r>
              <a:rPr lang="en-US" sz="2000" b="1" dirty="0">
                <a:solidFill>
                  <a:srgbClr val="BD582C"/>
                </a:solidFill>
                <a:latin typeface="Consolas"/>
              </a:rPr>
              <a:t>\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One backslash in front of the apostrophe.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myString = 'Huey, Dewey,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  and Louie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\'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s uncle Donald'</a:t>
            </a:r>
          </a:p>
        </p:txBody>
      </p:sp>
      <p:sp>
        <p:nvSpPr>
          <p:cNvPr id="8" name="postgres-card">
            <a:extLst>
              <a:ext uri="{FF2B5EF4-FFF2-40B4-BE49-F238E27FC236}">
                <a16:creationId xmlns:a16="http://schemas.microsoft.com/office/drawing/2014/main" id="{2F7939B2-5DB2-4836-94DB-99285D22C0D6}"/>
              </a:ext>
            </a:extLst>
          </p:cNvPr>
          <p:cNvSpPr/>
          <p:nvPr/>
        </p:nvSpPr>
        <p:spPr>
          <a:xfrm>
            <a:off x="6280150" y="2286000"/>
            <a:ext cx="4883150" cy="1837894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Postgres — double the </a:t>
            </a:r>
            <a:r>
              <a:rPr lang="en-US" sz="2000" b="1" dirty="0">
                <a:solidFill>
                  <a:srgbClr val="BD582C"/>
                </a:solidFill>
                <a:latin typeface="Consolas"/>
              </a:rPr>
              <a:t>'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Two single quotes — </a:t>
            </a:r>
            <a:r>
              <a:rPr lang="en-US" sz="1400" b="1" dirty="0">
                <a:solidFill>
                  <a:srgbClr val="BD582C"/>
                </a:solidFill>
              </a:rPr>
              <a:t>not</a:t>
            </a:r>
            <a:r>
              <a:rPr lang="en-US" sz="1400" i="1" dirty="0">
                <a:solidFill>
                  <a:srgbClr val="637052"/>
                </a:solidFill>
              </a:rPr>
              <a:t> a double quote.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INSERT INTO myTable (sentence)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VALUES ('Huey, Dewey,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  and Louie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''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s uncle Donald');</a:t>
            </a:r>
          </a:p>
        </p:txBody>
      </p:sp>
      <p:sp>
        <p:nvSpPr>
          <p:cNvPr id="9" name="callback-band">
            <a:extLst>
              <a:ext uri="{FF2B5EF4-FFF2-40B4-BE49-F238E27FC236}">
                <a16:creationId xmlns:a16="http://schemas.microsoft.com/office/drawing/2014/main" id="{4C00A003-5CFA-4181-8A75-1E35D965B62A}"/>
              </a:ext>
            </a:extLst>
          </p:cNvPr>
          <p:cNvSpPr/>
          <p:nvPr/>
        </p:nvSpPr>
        <p:spPr>
          <a:xfrm>
            <a:off x="1193800" y="5080000"/>
            <a:ext cx="9969500" cy="1016000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52400" rIns="228600" bIns="152400" rtlCol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BD582C"/>
                </a:solidFill>
              </a:rPr>
              <a:t>Better still: don't escape — use bind variables.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The driver handles escaping (and SQL injection) for you. See the previous slide.</a:t>
            </a:r>
          </a:p>
        </p:txBody>
      </p:sp>
    </p:spTree>
    <p:extLst>
      <p:ext uri="{BB962C8B-B14F-4D97-AF65-F5344CB8AC3E}">
        <p14:creationId xmlns:p14="http://schemas.microsoft.com/office/powerpoint/2010/main" val="1870017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-rule">
            <a:extLst>
              <a:ext uri="{FF2B5EF4-FFF2-40B4-BE49-F238E27FC236}">
                <a16:creationId xmlns:a16="http://schemas.microsoft.com/office/drawing/2014/main" id="{99605589-D48A-48FC-AE85-503CAAAF285A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5B03C30A-82BE-4942-8345-B664998BE253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A62DB-601E-410D-E8E2-B544FD5C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r>
              <a:rPr lang="en-US" sz="3600" b="1" i="1" dirty="0">
                <a:solidFill>
                  <a:srgbClr val="3F3A33"/>
                </a:solidFill>
              </a:rPr>
              <a:t>Psycopg2 query </a:t>
            </a:r>
            <a:r>
              <a:rPr lang="en-US" sz="3600" b="1" i="1" dirty="0">
                <a:solidFill>
                  <a:srgbClr val="BD582C"/>
                </a:solidFill>
              </a:rPr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F5FF3-DA5E-7E1E-B93A-B2730FE92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752600"/>
            <a:ext cx="9969500" cy="620848"/>
          </a:xfrm>
        </p:spPr>
        <p:txBody>
          <a:bodyPr lIns="0" tIns="0" rIns="0" bIns="0" anchor="t">
            <a:normAutofit/>
          </a:bodyPr>
          <a:lstStyle/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Results are returned in different data structures depending on if you ask for one row or all rows</a:t>
            </a:r>
          </a:p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Each element in a tuple positionally aligns with the SELECT's field list</a:t>
            </a:r>
          </a:p>
        </p:txBody>
      </p:sp>
      <p:sp>
        <p:nvSpPr>
          <p:cNvPr id="6" name="title-rule">
            <a:extLst>
              <a:ext uri="{FF2B5EF4-FFF2-40B4-BE49-F238E27FC236}">
                <a16:creationId xmlns:a16="http://schemas.microsoft.com/office/drawing/2014/main" id="{07B2B00F-B5CF-4079-A2A9-D8E44E439468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python-card">
            <a:extLst>
              <a:ext uri="{FF2B5EF4-FFF2-40B4-BE49-F238E27FC236}">
                <a16:creationId xmlns:a16="http://schemas.microsoft.com/office/drawing/2014/main" id="{3A760C69-94C8-47A3-BCD8-A136FF4C6964}"/>
              </a:ext>
            </a:extLst>
          </p:cNvPr>
          <p:cNvSpPr/>
          <p:nvPr/>
        </p:nvSpPr>
        <p:spPr>
          <a:xfrm>
            <a:off x="1193800" y="2436948"/>
            <a:ext cx="4718051" cy="2754984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exec_get_one() — a single </a:t>
            </a:r>
            <a:r>
              <a:rPr lang="en-US" sz="2000" b="1" dirty="0">
                <a:solidFill>
                  <a:srgbClr val="BD582C"/>
                </a:solidFill>
                <a:latin typeface="Consolas"/>
              </a:rPr>
              <a:t>tuple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One row back, or </a:t>
            </a:r>
            <a:r>
              <a:rPr lang="en-US" sz="1400" b="1" i="1" dirty="0">
                <a:solidFill>
                  <a:srgbClr val="BD582C"/>
                </a:solidFill>
              </a:rPr>
              <a:t>None</a:t>
            </a:r>
            <a:r>
              <a:rPr lang="en-US" sz="1400" i="1" dirty="0">
                <a:solidFill>
                  <a:srgbClr val="637052"/>
                </a:solidFill>
              </a:rPr>
              <a:t> if nothing matched.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query = """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   SELECT name, species FROM pets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   WHERE age = %s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"""</a:t>
            </a:r>
          </a:p>
          <a:p>
            <a:pPr algn="l">
              <a:buNone/>
            </a:pPr>
            <a:r>
              <a:rPr lang="en-US" sz="1400" dirty="0" err="1">
                <a:solidFill>
                  <a:srgbClr val="3F3A33"/>
                </a:solidFill>
                <a:latin typeface="Consolas"/>
              </a:rPr>
              <a:t>args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 = 5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row = </a:t>
            </a:r>
            <a:r>
              <a:rPr lang="en-US" sz="1400" dirty="0" err="1">
                <a:solidFill>
                  <a:srgbClr val="3F3A33"/>
                </a:solidFill>
                <a:latin typeface="Consolas"/>
              </a:rPr>
              <a:t>exec_get_one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(query, </a:t>
            </a:r>
            <a:r>
              <a:rPr lang="en-US" sz="1400" dirty="0" err="1">
                <a:solidFill>
                  <a:srgbClr val="3F3A33"/>
                </a:solidFill>
                <a:latin typeface="Consolas"/>
              </a:rPr>
              <a:t>args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)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row 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-&gt; ('Fido', 'dog')</a:t>
            </a:r>
          </a:p>
        </p:txBody>
      </p:sp>
      <p:sp>
        <p:nvSpPr>
          <p:cNvPr id="8" name="postgres-card">
            <a:extLst>
              <a:ext uri="{FF2B5EF4-FFF2-40B4-BE49-F238E27FC236}">
                <a16:creationId xmlns:a16="http://schemas.microsoft.com/office/drawing/2014/main" id="{2F7939B2-5DB2-4836-94DB-99285D22C0D6}"/>
              </a:ext>
            </a:extLst>
          </p:cNvPr>
          <p:cNvSpPr/>
          <p:nvPr/>
        </p:nvSpPr>
        <p:spPr>
          <a:xfrm>
            <a:off x="6157993" y="2477846"/>
            <a:ext cx="5005307" cy="2714086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exec_get_all() — a </a:t>
            </a:r>
            <a:r>
              <a:rPr lang="en-US" sz="2000" b="1" dirty="0">
                <a:solidFill>
                  <a:srgbClr val="BD582C"/>
                </a:solidFill>
                <a:latin typeface="Consolas"/>
              </a:rPr>
              <a:t>list</a:t>
            </a:r>
            <a:r>
              <a:rPr lang="en-US" sz="2000" b="1" dirty="0">
                <a:solidFill>
                  <a:srgbClr val="3F3A33"/>
                </a:solidFill>
              </a:rPr>
              <a:t> of tuples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Always a list — </a:t>
            </a:r>
            <a:r>
              <a:rPr lang="en-US" sz="1400" b="1" i="1" dirty="0">
                <a:solidFill>
                  <a:srgbClr val="BD582C"/>
                </a:solidFill>
              </a:rPr>
              <a:t>even if 0 or 1 row are returned.</a:t>
            </a:r>
            <a:endParaRPr lang="en-US" sz="1400" i="1" dirty="0">
              <a:solidFill>
                <a:srgbClr val="637052"/>
              </a:solidFill>
            </a:endParaRPr>
          </a:p>
          <a:p>
            <a:r>
              <a:rPr lang="en-US" sz="1400" dirty="0">
                <a:solidFill>
                  <a:srgbClr val="3F3A33"/>
                </a:solidFill>
                <a:latin typeface="Consolas"/>
              </a:rPr>
              <a:t>query = """</a:t>
            </a:r>
          </a:p>
          <a:p>
            <a:r>
              <a:rPr lang="en-US" sz="1400" dirty="0">
                <a:solidFill>
                  <a:srgbClr val="3F3A33"/>
                </a:solidFill>
                <a:latin typeface="Consolas"/>
              </a:rPr>
              <a:t>   SELECT age, species, name FROM pets</a:t>
            </a:r>
          </a:p>
          <a:p>
            <a:r>
              <a:rPr lang="en-US" sz="1400" dirty="0">
                <a:solidFill>
                  <a:srgbClr val="3F3A33"/>
                </a:solidFill>
                <a:latin typeface="Consolas"/>
              </a:rPr>
              <a:t>   WHERE age = %s</a:t>
            </a:r>
          </a:p>
          <a:p>
            <a:r>
              <a:rPr lang="en-US" sz="1400" dirty="0">
                <a:solidFill>
                  <a:srgbClr val="3F3A33"/>
                </a:solidFill>
                <a:latin typeface="Consolas"/>
              </a:rPr>
              <a:t>"""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rows = exec_get_all(sql)</a:t>
            </a:r>
          </a:p>
          <a:p>
            <a:pPr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rows 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-&gt; [(5,'dog','Fido'), (2,'cat','Gus')]</a:t>
            </a:r>
          </a:p>
        </p:txBody>
      </p:sp>
      <p:sp>
        <p:nvSpPr>
          <p:cNvPr id="9" name="callback-band">
            <a:extLst>
              <a:ext uri="{FF2B5EF4-FFF2-40B4-BE49-F238E27FC236}">
                <a16:creationId xmlns:a16="http://schemas.microsoft.com/office/drawing/2014/main" id="{4C00A003-5CFA-4181-8A75-1E35D965B62A}"/>
              </a:ext>
            </a:extLst>
          </p:cNvPr>
          <p:cNvSpPr/>
          <p:nvPr/>
        </p:nvSpPr>
        <p:spPr>
          <a:xfrm>
            <a:off x="1193800" y="5369302"/>
            <a:ext cx="9969500" cy="1016000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52400" rIns="228600" bIns="152400" rtlCol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BD582C"/>
                </a:solidFill>
              </a:rPr>
              <a:t>Common bug: treating a list result as one row, or a single row as a list.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Check which function you called before you index into the result.</a:t>
            </a:r>
          </a:p>
        </p:txBody>
      </p:sp>
    </p:spTree>
    <p:extLst>
      <p:ext uri="{BB962C8B-B14F-4D97-AF65-F5344CB8AC3E}">
        <p14:creationId xmlns:p14="http://schemas.microsoft.com/office/powerpoint/2010/main" val="3938149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-rule">
            <a:extLst>
              <a:ext uri="{FF2B5EF4-FFF2-40B4-BE49-F238E27FC236}">
                <a16:creationId xmlns:a16="http://schemas.microsoft.com/office/drawing/2014/main" id="{04434873-8049-4382-BB41-6A53636E3943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footer-rule">
            <a:extLst>
              <a:ext uri="{FF2B5EF4-FFF2-40B4-BE49-F238E27FC236}">
                <a16:creationId xmlns:a16="http://schemas.microsoft.com/office/drawing/2014/main" id="{8F0B3116-ACC0-47B0-94F1-54205E62F3B0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AE0F72B9-8994-40CC-A855-C57A7A3E595D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8D4ACE-A0F8-44C4-A686-E1F7245A4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Forcing a </a:t>
            </a:r>
            <a:r>
              <a:rPr lang="en-US" sz="3600" b="1" i="1" dirty="0">
                <a:solidFill>
                  <a:srgbClr val="BD582C"/>
                </a:solidFill>
              </a:rPr>
              <a:t>table reference</a:t>
            </a:r>
          </a:p>
        </p:txBody>
      </p:sp>
      <p:sp>
        <p:nvSpPr>
          <p:cNvPr id="9" name="code-card">
            <a:extLst>
              <a:ext uri="{FF2B5EF4-FFF2-40B4-BE49-F238E27FC236}">
                <a16:creationId xmlns:a16="http://schemas.microsoft.com/office/drawing/2014/main" id="{18E25C10-9D5F-4306-B310-F66A2F94AAD9}"/>
              </a:ext>
            </a:extLst>
          </p:cNvPr>
          <p:cNvSpPr/>
          <p:nvPr/>
        </p:nvSpPr>
        <p:spPr>
          <a:xfrm>
            <a:off x="1193800" y="1930400"/>
            <a:ext cx="6858000" cy="3411349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0" name="try-1">
            <a:extLst>
              <a:ext uri="{FF2B5EF4-FFF2-40B4-BE49-F238E27FC236}">
                <a16:creationId xmlns:a16="http://schemas.microsoft.com/office/drawing/2014/main" id="{B50B649E-5B38-4CAE-B198-0DC86CC1912B}"/>
              </a:ext>
            </a:extLst>
          </p:cNvPr>
          <p:cNvSpPr/>
          <p:nvPr/>
        </p:nvSpPr>
        <p:spPr>
          <a:xfrm>
            <a:off x="8356600" y="1930400"/>
            <a:ext cx="2806700" cy="1211397"/>
          </a:xfrm>
          <a:prstGeom prst="roundRect">
            <a:avLst/>
          </a:prstGeom>
          <a:solidFill>
            <a:srgbClr val="BD58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152400" rIns="152400" bIns="15240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FFFFFF"/>
                </a:solidFill>
              </a:rPr>
              <a:t>Now try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Consolas"/>
              </a:rPr>
              <a:t>DROP TABLE T_ITEMS;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i="1" dirty="0">
                <a:solidFill>
                  <a:srgbClr val="FFFFFF"/>
                </a:solidFill>
              </a:rPr>
              <a:t>Fails — T_TRACK still references it.</a:t>
            </a:r>
          </a:p>
        </p:txBody>
      </p:sp>
      <p:sp>
        <p:nvSpPr>
          <p:cNvPr id="11" name="try-2">
            <a:extLst>
              <a:ext uri="{FF2B5EF4-FFF2-40B4-BE49-F238E27FC236}">
                <a16:creationId xmlns:a16="http://schemas.microsoft.com/office/drawing/2014/main" id="{6F777D1E-B6E7-4BFB-96AC-053F10155856}"/>
              </a:ext>
            </a:extLst>
          </p:cNvPr>
          <p:cNvSpPr/>
          <p:nvPr/>
        </p:nvSpPr>
        <p:spPr>
          <a:xfrm>
            <a:off x="8356600" y="3787613"/>
            <a:ext cx="2806700" cy="1554136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52400" tIns="152400" rIns="152400" bIns="15240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3F3A33"/>
                </a:solidFill>
              </a:rPr>
              <a:t>Then try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b="1" dirty="0">
                <a:solidFill>
                  <a:srgbClr val="3F3A33"/>
                </a:solidFill>
                <a:latin typeface="Consolas"/>
              </a:rPr>
              <a:t>DROP TABLE T_ITEMS </a:t>
            </a:r>
            <a:r>
              <a:rPr lang="en-US" sz="1400" b="1" dirty="0">
                <a:solidFill>
                  <a:srgbClr val="BD582C"/>
                </a:solidFill>
                <a:latin typeface="Consolas"/>
              </a:rPr>
              <a:t>CASCADE</a:t>
            </a:r>
            <a:r>
              <a:rPr lang="en-US" sz="1400" b="1" dirty="0">
                <a:solidFill>
                  <a:srgbClr val="3F3A33"/>
                </a:solidFill>
                <a:latin typeface="Consolas"/>
              </a:rPr>
              <a:t>;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Drops the dependents too. Powerful — use carefully.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46062-790C-4453-8D55-B0DD08F7B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0" y="2133600"/>
            <a:ext cx="6477000" cy="3848100"/>
          </a:xfrm>
        </p:spPr>
        <p:txBody>
          <a:bodyPr lIns="182880" tIns="91440" rIns="182880" bIns="9144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CREATE TABLE T_ITEMS 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ID SERIAL PRIMARY KEY,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ITEM_CODE CHAR(6) NOT NULL,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ITEM_DESC VARCHAR(128)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CREATE TABLE T_TRACK 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ID SERIAL PRIMARY KEY,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NUM DECIMAL(6,0) NOT NULL,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ITEM_ID INTEGER NOT NULL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REFERENCES T_ITEMS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T_ITEMS (ITEM_CODE, ITEM_DESC)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VALUES ('AA', 'AA DESC');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T_TRACK (NUM, ITEM_ID)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VALUES (2.0, 1);</a:t>
            </a:r>
          </a:p>
        </p:txBody>
      </p:sp>
    </p:spTree>
    <p:extLst>
      <p:ext uri="{BB962C8B-B14F-4D97-AF65-F5344CB8AC3E}">
        <p14:creationId xmlns:p14="http://schemas.microsoft.com/office/powerpoint/2010/main" val="9622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-rule">
            <a:extLst>
              <a:ext uri="{FF2B5EF4-FFF2-40B4-BE49-F238E27FC236}">
                <a16:creationId xmlns:a16="http://schemas.microsoft.com/office/drawing/2014/main" id="{8B27FE6D-4994-45B6-A876-1079AD89C2BD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DCEBA0BB-3FD2-4BA3-B6FC-5AB064DAEAA7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8D4ACE-A0F8-44C4-A686-E1F7245A4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ON DELETE </a:t>
            </a:r>
            <a:r>
              <a:rPr lang="en-US" sz="3600" b="1" i="1" dirty="0">
                <a:solidFill>
                  <a:srgbClr val="BD582C"/>
                </a:solidFill>
              </a:rPr>
              <a:t>CASCADE</a:t>
            </a:r>
          </a:p>
        </p:txBody>
      </p:sp>
      <p:sp>
        <p:nvSpPr>
          <p:cNvPr id="8" name="code-card">
            <a:extLst>
              <a:ext uri="{FF2B5EF4-FFF2-40B4-BE49-F238E27FC236}">
                <a16:creationId xmlns:a16="http://schemas.microsoft.com/office/drawing/2014/main" id="{4D5339B4-A48C-45A8-A475-6EFD3AE10746}"/>
              </a:ext>
            </a:extLst>
          </p:cNvPr>
          <p:cNvSpPr/>
          <p:nvPr/>
        </p:nvSpPr>
        <p:spPr>
          <a:xfrm>
            <a:off x="1193800" y="1930400"/>
            <a:ext cx="6858000" cy="38481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title-rule">
            <a:extLst>
              <a:ext uri="{FF2B5EF4-FFF2-40B4-BE49-F238E27FC236}">
                <a16:creationId xmlns:a16="http://schemas.microsoft.com/office/drawing/2014/main" id="{85DFDF17-CEEE-43F3-A248-E6522344078A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prompt-card">
            <a:extLst>
              <a:ext uri="{FF2B5EF4-FFF2-40B4-BE49-F238E27FC236}">
                <a16:creationId xmlns:a16="http://schemas.microsoft.com/office/drawing/2014/main" id="{9F323B3A-C5D3-4532-9A73-450FEC916696}"/>
              </a:ext>
            </a:extLst>
          </p:cNvPr>
          <p:cNvSpPr/>
          <p:nvPr/>
        </p:nvSpPr>
        <p:spPr>
          <a:xfrm>
            <a:off x="8356600" y="1930400"/>
            <a:ext cx="2806700" cy="1968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82880" tIns="182880" rIns="182880" bIns="18288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3F3A33"/>
                </a:solidFill>
              </a:rPr>
              <a:t>Now try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b="1" dirty="0">
                <a:solidFill>
                  <a:srgbClr val="BD582C"/>
                </a:solidFill>
                <a:latin typeface="Consolas"/>
              </a:rPr>
              <a:t>DELETE FROM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 T_ITEMS </a:t>
            </a:r>
          </a:p>
          <a:p>
            <a:pPr algn="l">
              <a:buNone/>
            </a:pPr>
            <a:r>
              <a:rPr lang="en-US" sz="1300" b="1" dirty="0">
                <a:solidFill>
                  <a:srgbClr val="BD582C"/>
                </a:solidFill>
                <a:latin typeface="Consolas"/>
              </a:rPr>
              <a:t>WHERE</a:t>
            </a:r>
            <a:r>
              <a:rPr lang="en-US" sz="1300" dirty="0">
                <a:solidFill>
                  <a:srgbClr val="3F3A33"/>
                </a:solidFill>
                <a:latin typeface="Consolas"/>
              </a:rPr>
              <a:t> ID=1;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The delete succeeds — no FK error.</a:t>
            </a:r>
          </a:p>
        </p:txBody>
      </p:sp>
      <p:sp>
        <p:nvSpPr>
          <p:cNvPr id="10" name="result-card">
            <a:extLst>
              <a:ext uri="{FF2B5EF4-FFF2-40B4-BE49-F238E27FC236}">
                <a16:creationId xmlns:a16="http://schemas.microsoft.com/office/drawing/2014/main" id="{AA7C2912-1F1C-4A2C-B262-FDF67A5B6DC7}"/>
              </a:ext>
            </a:extLst>
          </p:cNvPr>
          <p:cNvSpPr/>
          <p:nvPr/>
        </p:nvSpPr>
        <p:spPr>
          <a:xfrm>
            <a:off x="8356600" y="4216400"/>
            <a:ext cx="2806700" cy="1968500"/>
          </a:xfrm>
          <a:prstGeom prst="round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182880" tIns="182880" rIns="182880" bIns="182880" rtlCol="0" anchor="t"/>
          <a:lstStyle/>
          <a:p>
            <a:pPr algn="l">
              <a:buNone/>
            </a:pPr>
            <a:r>
              <a:rPr lang="en-US" sz="1500" b="1" dirty="0">
                <a:solidFill>
                  <a:srgbClr val="FFFFFF"/>
                </a:solidFill>
              </a:rPr>
              <a:t>And the catch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300" dirty="0">
                <a:solidFill>
                  <a:srgbClr val="FFFFFF"/>
                </a:solidFill>
              </a:rPr>
              <a:t>The matching row in </a:t>
            </a:r>
            <a:r>
              <a:rPr lang="en-US" sz="1300" b="1" dirty="0">
                <a:solidFill>
                  <a:srgbClr val="FFFFFF"/>
                </a:solidFill>
                <a:latin typeface="Consolas"/>
              </a:rPr>
              <a:t>T_TRACK</a:t>
            </a:r>
            <a:r>
              <a:rPr lang="en-US" sz="1300" dirty="0">
                <a:solidFill>
                  <a:srgbClr val="FFFFFF"/>
                </a:solidFill>
              </a:rPr>
              <a:t> disappears too — silently.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FFFFFF"/>
                </a:solidFill>
              </a:rPr>
              <a:t>Powerful — but use only when cascading deletes are exactly what you want.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46062-790C-4453-8D55-B0DD08F7B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0" y="2133600"/>
            <a:ext cx="6477000" cy="3848100"/>
          </a:xfrm>
        </p:spPr>
        <p:txBody>
          <a:bodyPr wrap="square" lIns="0" tIns="0" rIns="0" bIns="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200" dirty="0">
              <a:solidFill>
                <a:srgbClr val="3F3A33"/>
              </a:solidFill>
              <a:latin typeface="Consola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CREATE TABLE T_ITEMS 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ID SERIAL PRIMARY KEY,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ITEM_CODE CHAR(6) NOT NULL,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ITEM_DESC VARCHAR(128)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CREATE TABLE T_TRACK 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ID SERIAL PRIMARY KEY,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NUM DECIMAL(6,0) NOT NULL,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ITEM_ID INTEGER NOT NULL REFERENCES T_ITEMS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ON DELETE CASCADE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T_ITEMS (ITEM_CODE, ITEM_DESC)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VALUES ('AA', 'AA DESC');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T_ITEMS (ITEM_CODE, ITEM_DESC)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VALUES ('BB', 'BB DESC');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T_TRACK (NUM, ITEM_ID) VALUES (2.0, 1);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INSERT INTO T_TRACK (NUM, ITEM_ID) VALUES (3.0, 2);</a:t>
            </a:r>
          </a:p>
        </p:txBody>
      </p:sp>
    </p:spTree>
    <p:extLst>
      <p:ext uri="{BB962C8B-B14F-4D97-AF65-F5344CB8AC3E}">
        <p14:creationId xmlns:p14="http://schemas.microsoft.com/office/powerpoint/2010/main" val="147735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1193800" y="592667"/>
            <a:ext cx="9966960" cy="101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>
              <a:buNone/>
            </a:pPr>
            <a:r>
              <a:rPr lang="en-US" b="1" dirty="0">
                <a:solidFill>
                  <a:srgbClr val="3F3A33"/>
                </a:solidFill>
              </a:rPr>
              <a:t>Why </a:t>
            </a:r>
            <a:r>
              <a:rPr lang="en-US" b="1" i="1" dirty="0">
                <a:solidFill>
                  <a:srgbClr val="BD582C"/>
                </a:solidFill>
              </a:rPr>
              <a:t>Postgres</a:t>
            </a:r>
          </a:p>
        </p:txBody>
      </p:sp>
      <p:sp>
        <p:nvSpPr>
          <p:cNvPr id="2" name="card-tl">
            <a:extLst>
              <a:ext uri="{FF2B5EF4-FFF2-40B4-BE49-F238E27FC236}">
                <a16:creationId xmlns:a16="http://schemas.microsoft.com/office/drawing/2014/main" id="{DFCF5CDE-26FF-43CD-AA22-F71C88BF8361}"/>
              </a:ext>
            </a:extLst>
          </p:cNvPr>
          <p:cNvSpPr/>
          <p:nvPr/>
        </p:nvSpPr>
        <p:spPr>
          <a:xfrm>
            <a:off x="1193800" y="1862667"/>
            <a:ext cx="4848013" cy="1896533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sz="2400"/>
          </a:p>
        </p:txBody>
      </p:sp>
      <p:sp>
        <p:nvSpPr>
          <p:cNvPr id="3" name="card-tr">
            <a:extLst>
              <a:ext uri="{FF2B5EF4-FFF2-40B4-BE49-F238E27FC236}">
                <a16:creationId xmlns:a16="http://schemas.microsoft.com/office/drawing/2014/main" id="{7AC2E57E-E0E0-496D-861B-BB4DFFA35259}"/>
              </a:ext>
            </a:extLst>
          </p:cNvPr>
          <p:cNvSpPr/>
          <p:nvPr/>
        </p:nvSpPr>
        <p:spPr>
          <a:xfrm>
            <a:off x="6312747" y="1862667"/>
            <a:ext cx="4848013" cy="1896533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sz="2400"/>
          </a:p>
        </p:txBody>
      </p:sp>
      <p:sp>
        <p:nvSpPr>
          <p:cNvPr id="4" name="card-bl">
            <a:extLst>
              <a:ext uri="{FF2B5EF4-FFF2-40B4-BE49-F238E27FC236}">
                <a16:creationId xmlns:a16="http://schemas.microsoft.com/office/drawing/2014/main" id="{DACBBFA9-8F6A-4FDC-A824-5CF1D623703F}"/>
              </a:ext>
            </a:extLst>
          </p:cNvPr>
          <p:cNvSpPr/>
          <p:nvPr/>
        </p:nvSpPr>
        <p:spPr>
          <a:xfrm>
            <a:off x="1193800" y="3894667"/>
            <a:ext cx="4848013" cy="1490133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sz="2400"/>
          </a:p>
        </p:txBody>
      </p:sp>
      <p:sp>
        <p:nvSpPr>
          <p:cNvPr id="5" name="card-br">
            <a:extLst>
              <a:ext uri="{FF2B5EF4-FFF2-40B4-BE49-F238E27FC236}">
                <a16:creationId xmlns:a16="http://schemas.microsoft.com/office/drawing/2014/main" id="{D5E26A2D-8D56-41C3-AEA4-DD9222D5AFC6}"/>
              </a:ext>
            </a:extLst>
          </p:cNvPr>
          <p:cNvSpPr/>
          <p:nvPr/>
        </p:nvSpPr>
        <p:spPr>
          <a:xfrm>
            <a:off x="6312747" y="3894667"/>
            <a:ext cx="4848013" cy="1490133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sz="2400"/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BBD16F27-3FC4-4E6E-8E0F-38C9B2491896}"/>
              </a:ext>
            </a:extLst>
          </p:cNvPr>
          <p:cNvSpPr/>
          <p:nvPr/>
        </p:nvSpPr>
        <p:spPr>
          <a:xfrm>
            <a:off x="1193800" y="5520267"/>
            <a:ext cx="9966960" cy="745067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sz="2400"/>
          </a:p>
        </p:txBody>
      </p:sp>
      <p:pic>
        <p:nvPicPr>
          <p:cNvPr id="79" name="Graphic 79" descr="Trophy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8533" y="2082800"/>
            <a:ext cx="541867" cy="541867"/>
          </a:xfrm>
          <a:prstGeom prst="rect">
            <a:avLst/>
          </a:prstGeom>
        </p:spPr>
      </p:pic>
      <p:pic>
        <p:nvPicPr>
          <p:cNvPr id="80" name="Graphic 80" descr="Databas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2400" y="2082800"/>
            <a:ext cx="541867" cy="541867"/>
          </a:xfrm>
          <a:prstGeom prst="rect">
            <a:avLst/>
          </a:prstGeom>
        </p:spPr>
      </p:pic>
      <p:pic>
        <p:nvPicPr>
          <p:cNvPr id="81" name="Graphic 81" descr="Lightni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8533" y="4114800"/>
            <a:ext cx="541867" cy="541867"/>
          </a:xfrm>
          <a:prstGeom prst="rect">
            <a:avLst/>
          </a:prstGeom>
        </p:spPr>
      </p:pic>
      <p:pic>
        <p:nvPicPr>
          <p:cNvPr id="82" name="Graphic 82" descr="Layer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02400" y="4114800"/>
            <a:ext cx="541867" cy="541867"/>
          </a:xfrm>
          <a:prstGeom prst="rect">
            <a:avLst/>
          </a:prstGeom>
        </p:spPr>
      </p:pic>
      <p:sp>
        <p:nvSpPr>
          <p:cNvPr id="7" name="label-tl">
            <a:extLst>
              <a:ext uri="{FF2B5EF4-FFF2-40B4-BE49-F238E27FC236}">
                <a16:creationId xmlns:a16="http://schemas.microsoft.com/office/drawing/2014/main" id="{59188178-0B7F-4015-B2E4-77B7471819E4}"/>
              </a:ext>
            </a:extLst>
          </p:cNvPr>
          <p:cNvSpPr txBox="1"/>
          <p:nvPr/>
        </p:nvSpPr>
        <p:spPr>
          <a:xfrm>
            <a:off x="2099734" y="2065867"/>
            <a:ext cx="4131733" cy="1625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r>
              <a:rPr lang="en-US" sz="2267" b="1" dirty="0">
                <a:solidFill>
                  <a:srgbClr val="3F3A33"/>
                </a:solidFill>
              </a:rPr>
              <a:t>Top 4 worldwide</a:t>
            </a:r>
          </a:p>
          <a:p>
            <a:pPr>
              <a:spcBef>
                <a:spcPts val="533"/>
              </a:spcBef>
            </a:pPr>
            <a:r>
              <a:rPr lang="en-US" sz="1867" i="1" dirty="0">
                <a:solidFill>
                  <a:srgbClr val="637052"/>
                </a:solidFill>
              </a:rPr>
              <a:t>Oracle, MySQL, SQL Server, Postgres (and Snowflake gets an honorable mention)</a:t>
            </a:r>
          </a:p>
        </p:txBody>
      </p:sp>
      <p:sp>
        <p:nvSpPr>
          <p:cNvPr id="8" name="label-tr">
            <a:extLst>
              <a:ext uri="{FF2B5EF4-FFF2-40B4-BE49-F238E27FC236}">
                <a16:creationId xmlns:a16="http://schemas.microsoft.com/office/drawing/2014/main" id="{2AED2428-A0C0-4C62-9AC3-A16412173C52}"/>
              </a:ext>
            </a:extLst>
          </p:cNvPr>
          <p:cNvSpPr txBox="1"/>
          <p:nvPr/>
        </p:nvSpPr>
        <p:spPr>
          <a:xfrm>
            <a:off x="7213600" y="2065867"/>
            <a:ext cx="4131733" cy="1625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r>
              <a:rPr lang="en-US" sz="2267" b="1" dirty="0">
                <a:solidFill>
                  <a:srgbClr val="3F3A33"/>
                </a:solidFill>
              </a:rPr>
              <a:t>Scales like crazy</a:t>
            </a:r>
          </a:p>
          <a:p>
            <a:pPr>
              <a:spcBef>
                <a:spcPts val="533"/>
              </a:spcBef>
            </a:pPr>
            <a:r>
              <a:rPr lang="en-US" sz="1867" i="1" dirty="0">
                <a:solidFill>
                  <a:srgbClr val="637052"/>
                </a:solidFill>
              </a:rPr>
              <a:t>Millions of rows? No sweat. It grows with you.</a:t>
            </a:r>
          </a:p>
        </p:txBody>
      </p:sp>
      <p:sp>
        <p:nvSpPr>
          <p:cNvPr id="9" name="label-bl">
            <a:extLst>
              <a:ext uri="{FF2B5EF4-FFF2-40B4-BE49-F238E27FC236}">
                <a16:creationId xmlns:a16="http://schemas.microsoft.com/office/drawing/2014/main" id="{F91B2DDE-5465-4B43-B32E-49DE2519A09F}"/>
              </a:ext>
            </a:extLst>
          </p:cNvPr>
          <p:cNvSpPr txBox="1"/>
          <p:nvPr/>
        </p:nvSpPr>
        <p:spPr>
          <a:xfrm>
            <a:off x="2099734" y="4097867"/>
            <a:ext cx="4131733" cy="1219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r>
              <a:rPr lang="en-US" sz="2267" b="1" dirty="0">
                <a:solidFill>
                  <a:srgbClr val="3F3A33"/>
                </a:solidFill>
              </a:rPr>
              <a:t>Fast — and honest about it</a:t>
            </a:r>
          </a:p>
          <a:p>
            <a:pPr>
              <a:spcBef>
                <a:spcPts val="533"/>
              </a:spcBef>
            </a:pPr>
            <a:r>
              <a:rPr lang="en-US" sz="1867" i="1" dirty="0">
                <a:solidFill>
                  <a:srgbClr val="637052"/>
                </a:solidFill>
              </a:rPr>
              <a:t>When it's slow, it tells you </a:t>
            </a:r>
            <a:r>
              <a:rPr lang="en-US" sz="1867" b="1" i="1" dirty="0">
                <a:solidFill>
                  <a:srgbClr val="BD582C"/>
                </a:solidFill>
              </a:rPr>
              <a:t>why</a:t>
            </a:r>
            <a:r>
              <a:rPr lang="en-US" sz="1867" i="1" dirty="0">
                <a:solidFill>
                  <a:srgbClr val="637052"/>
                </a:solidFill>
              </a:rPr>
              <a:t>.</a:t>
            </a:r>
          </a:p>
        </p:txBody>
      </p:sp>
      <p:sp>
        <p:nvSpPr>
          <p:cNvPr id="10" name="label-br">
            <a:extLst>
              <a:ext uri="{FF2B5EF4-FFF2-40B4-BE49-F238E27FC236}">
                <a16:creationId xmlns:a16="http://schemas.microsoft.com/office/drawing/2014/main" id="{E8ECF52B-6E5B-4252-B481-0FD88BDC43F6}"/>
              </a:ext>
            </a:extLst>
          </p:cNvPr>
          <p:cNvSpPr txBox="1"/>
          <p:nvPr/>
        </p:nvSpPr>
        <p:spPr>
          <a:xfrm>
            <a:off x="7213600" y="4097867"/>
            <a:ext cx="4131733" cy="1219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r>
              <a:rPr lang="en-US" sz="2267" b="1" dirty="0">
                <a:solidFill>
                  <a:srgbClr val="3F3A33"/>
                </a:solidFill>
              </a:rPr>
              <a:t>More than just tables</a:t>
            </a:r>
          </a:p>
          <a:p>
            <a:pPr>
              <a:spcBef>
                <a:spcPts val="533"/>
              </a:spcBef>
            </a:pPr>
            <a:r>
              <a:rPr lang="en-US" sz="1867" i="1" dirty="0">
                <a:solidFill>
                  <a:srgbClr val="637052"/>
                </a:solidFill>
              </a:rPr>
              <a:t>Relational and non-relational both live happily here.</a:t>
            </a:r>
          </a:p>
        </p:txBody>
      </p:sp>
      <p:sp>
        <p:nvSpPr>
          <p:cNvPr id="11" name="callout-text">
            <a:extLst>
              <a:ext uri="{FF2B5EF4-FFF2-40B4-BE49-F238E27FC236}">
                <a16:creationId xmlns:a16="http://schemas.microsoft.com/office/drawing/2014/main" id="{9FBD1B96-4C62-48B7-AD73-E2FC7D316267}"/>
              </a:ext>
            </a:extLst>
          </p:cNvPr>
          <p:cNvSpPr txBox="1"/>
          <p:nvPr/>
        </p:nvSpPr>
        <p:spPr>
          <a:xfrm>
            <a:off x="1354667" y="5588000"/>
            <a:ext cx="9635067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en-US" sz="1867" b="1" dirty="0">
                <a:solidFill>
                  <a:srgbClr val="BD582C"/>
                </a:solidFill>
              </a:rPr>
              <a:t>Why we picked it for class: </a:t>
            </a:r>
            <a:r>
              <a:rPr lang="en-US" sz="1867" dirty="0">
                <a:solidFill>
                  <a:srgbClr val="3F3A33"/>
                </a:solidFill>
              </a:rPr>
              <a:t>industrial-strength, </a:t>
            </a:r>
            <a:r>
              <a:rPr lang="en-US" sz="1867" b="1" dirty="0">
                <a:solidFill>
                  <a:srgbClr val="BD582C"/>
                </a:solidFill>
              </a:rPr>
              <a:t>free</a:t>
            </a:r>
            <a:r>
              <a:rPr lang="en-US" sz="1867" dirty="0">
                <a:solidFill>
                  <a:srgbClr val="3F3A33"/>
                </a:solidFill>
              </a:rPr>
              <a:t>, used last year, and great docs.</a:t>
            </a:r>
          </a:p>
        </p:txBody>
      </p:sp>
    </p:spTree>
    <p:extLst>
      <p:ext uri="{BB962C8B-B14F-4D97-AF65-F5344CB8AC3E}">
        <p14:creationId xmlns:p14="http://schemas.microsoft.com/office/powerpoint/2010/main" val="2275198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-stripe">
            <a:extLst>
              <a:ext uri="{FF2B5EF4-FFF2-40B4-BE49-F238E27FC236}">
                <a16:creationId xmlns:a16="http://schemas.microsoft.com/office/drawing/2014/main" id="{428065D0-173E-419B-9EE0-C0994E8749F5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0" name="footer-rule">
            <a:extLst>
              <a:ext uri="{FF2B5EF4-FFF2-40B4-BE49-F238E27FC236}">
                <a16:creationId xmlns:a16="http://schemas.microsoft.com/office/drawing/2014/main" id="{B12F749E-EA07-4B7E-8DCC-488F89FE5639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331534-DEDD-433F-BF4C-2B46FCDE6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4800" b="1" dirty="0">
                <a:solidFill>
                  <a:srgbClr val="3F3A33"/>
                </a:solidFill>
              </a:rPr>
              <a:t>What is </a:t>
            </a:r>
            <a:r>
              <a:rPr lang="en-US" sz="4800" b="1" i="1" dirty="0">
                <a:solidFill>
                  <a:srgbClr val="BD582C"/>
                </a:solidFill>
                <a:latin typeface="Consolas"/>
              </a:rPr>
              <a:t>psql</a:t>
            </a:r>
            <a:r>
              <a:rPr lang="en-US" sz="4800" b="1" dirty="0">
                <a:solidFill>
                  <a:srgbClr val="3F3A33"/>
                </a:solidFill>
              </a:rPr>
              <a:t>?</a:t>
            </a:r>
          </a:p>
        </p:txBody>
      </p:sp>
      <p:sp>
        <p:nvSpPr>
          <p:cNvPr id="2" name="card-intro">
            <a:extLst>
              <a:ext uri="{FF2B5EF4-FFF2-40B4-BE49-F238E27FC236}">
                <a16:creationId xmlns:a16="http://schemas.microsoft.com/office/drawing/2014/main" id="{F39C7F92-3093-434E-9DE5-20857BAA68FD}"/>
              </a:ext>
            </a:extLst>
          </p:cNvPr>
          <p:cNvSpPr/>
          <p:nvPr/>
        </p:nvSpPr>
        <p:spPr>
          <a:xfrm>
            <a:off x="1193800" y="1828800"/>
            <a:ext cx="9969500" cy="1016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intro-text">
            <a:extLst>
              <a:ext uri="{FF2B5EF4-FFF2-40B4-BE49-F238E27FC236}">
                <a16:creationId xmlns:a16="http://schemas.microsoft.com/office/drawing/2014/main" id="{C21CD6C0-6108-4396-A255-E674771500DC}"/>
              </a:ext>
            </a:extLst>
          </p:cNvPr>
          <p:cNvSpPr txBox="1"/>
          <p:nvPr/>
        </p:nvSpPr>
        <p:spPr>
          <a:xfrm>
            <a:off x="1371600" y="1854200"/>
            <a:ext cx="96139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BD582C"/>
                </a:solidFill>
              </a:rPr>
              <a:t>The Postgres command line.</a:t>
            </a:r>
            <a:r>
              <a:rPr lang="en-US" sz="1700" dirty="0">
                <a:solidFill>
                  <a:srgbClr val="3F3A33"/>
                </a:solidFill>
              </a:rPr>
              <a:t>  Two rules: psql commands start with </a:t>
            </a:r>
            <a:r>
              <a:rPr lang="en-US" sz="1700" b="1" dirty="0">
                <a:solidFill>
                  <a:srgbClr val="3F3A33"/>
                </a:solidFill>
                <a:latin typeface="Consolas"/>
              </a:rPr>
              <a:t>\</a:t>
            </a:r>
            <a:r>
              <a:rPr lang="en-US" sz="1700" dirty="0">
                <a:solidFill>
                  <a:srgbClr val="3F3A33"/>
                </a:solidFill>
              </a:rPr>
              <a:t>, SQL statements end with </a:t>
            </a:r>
            <a:r>
              <a:rPr lang="en-US" sz="1700" b="1" dirty="0">
                <a:solidFill>
                  <a:srgbClr val="3F3A33"/>
                </a:solidFill>
                <a:latin typeface="Consolas"/>
              </a:rPr>
              <a:t>;</a:t>
            </a:r>
            <a:r>
              <a:rPr lang="en-US" sz="1700" dirty="0">
                <a:solidFill>
                  <a:srgbClr val="3F3A33"/>
                </a:solidFill>
              </a:rPr>
              <a:t>.</a:t>
            </a:r>
          </a:p>
        </p:txBody>
      </p:sp>
      <p:sp>
        <p:nvSpPr>
          <p:cNvPr id="6" name="card-login">
            <a:extLst>
              <a:ext uri="{FF2B5EF4-FFF2-40B4-BE49-F238E27FC236}">
                <a16:creationId xmlns:a16="http://schemas.microsoft.com/office/drawing/2014/main" id="{996C4046-2711-427A-BFD8-3F1D5810DF6B}"/>
              </a:ext>
            </a:extLst>
          </p:cNvPr>
          <p:cNvSpPr/>
          <p:nvPr/>
        </p:nvSpPr>
        <p:spPr>
          <a:xfrm>
            <a:off x="1193800" y="299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label-login">
            <a:extLst>
              <a:ext uri="{FF2B5EF4-FFF2-40B4-BE49-F238E27FC236}">
                <a16:creationId xmlns:a16="http://schemas.microsoft.com/office/drawing/2014/main" id="{156DC16B-4CA2-42CD-81E1-3CD5B9281115}"/>
              </a:ext>
            </a:extLst>
          </p:cNvPr>
          <p:cNvSpPr txBox="1"/>
          <p:nvPr/>
        </p:nvSpPr>
        <p:spPr>
          <a:xfrm>
            <a:off x="1371600" y="309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psql -U &lt;user&gt;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Log in as that user</a:t>
            </a:r>
          </a:p>
        </p:txBody>
      </p:sp>
      <p:sp>
        <p:nvSpPr>
          <p:cNvPr id="8" name="card-help">
            <a:extLst>
              <a:ext uri="{FF2B5EF4-FFF2-40B4-BE49-F238E27FC236}">
                <a16:creationId xmlns:a16="http://schemas.microsoft.com/office/drawing/2014/main" id="{6BCAA260-3146-427A-A273-79951A35C353}"/>
              </a:ext>
            </a:extLst>
          </p:cNvPr>
          <p:cNvSpPr/>
          <p:nvPr/>
        </p:nvSpPr>
        <p:spPr>
          <a:xfrm>
            <a:off x="4584700" y="299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label-help">
            <a:extLst>
              <a:ext uri="{FF2B5EF4-FFF2-40B4-BE49-F238E27FC236}">
                <a16:creationId xmlns:a16="http://schemas.microsoft.com/office/drawing/2014/main" id="{D3C8DD9B-A4D9-48D5-B09E-7D17898952CB}"/>
              </a:ext>
            </a:extLst>
          </p:cNvPr>
          <p:cNvSpPr txBox="1"/>
          <p:nvPr/>
        </p:nvSpPr>
        <p:spPr>
          <a:xfrm>
            <a:off x="4762500" y="309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\?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Show every psql command</a:t>
            </a:r>
          </a:p>
        </p:txBody>
      </p:sp>
      <p:sp>
        <p:nvSpPr>
          <p:cNvPr id="10" name="card-list">
            <a:extLst>
              <a:ext uri="{FF2B5EF4-FFF2-40B4-BE49-F238E27FC236}">
                <a16:creationId xmlns:a16="http://schemas.microsoft.com/office/drawing/2014/main" id="{E5AC72E5-DB96-46B0-8E84-DC17941C963A}"/>
              </a:ext>
            </a:extLst>
          </p:cNvPr>
          <p:cNvSpPr/>
          <p:nvPr/>
        </p:nvSpPr>
        <p:spPr>
          <a:xfrm>
            <a:off x="7975600" y="299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label-list">
            <a:extLst>
              <a:ext uri="{FF2B5EF4-FFF2-40B4-BE49-F238E27FC236}">
                <a16:creationId xmlns:a16="http://schemas.microsoft.com/office/drawing/2014/main" id="{A86BEEA0-91B8-4793-AFC6-8E10CBDDE838}"/>
              </a:ext>
            </a:extLst>
          </p:cNvPr>
          <p:cNvSpPr txBox="1"/>
          <p:nvPr/>
        </p:nvSpPr>
        <p:spPr>
          <a:xfrm>
            <a:off x="8153400" y="309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\dt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List the tables in this DB</a:t>
            </a:r>
          </a:p>
        </p:txBody>
      </p:sp>
      <p:sp>
        <p:nvSpPr>
          <p:cNvPr id="12" name="card-quit">
            <a:extLst>
              <a:ext uri="{FF2B5EF4-FFF2-40B4-BE49-F238E27FC236}">
                <a16:creationId xmlns:a16="http://schemas.microsoft.com/office/drawing/2014/main" id="{41639A97-CBB3-4FCD-BB3B-2E8EA1B134E4}"/>
              </a:ext>
            </a:extLst>
          </p:cNvPr>
          <p:cNvSpPr/>
          <p:nvPr/>
        </p:nvSpPr>
        <p:spPr>
          <a:xfrm>
            <a:off x="1193800" y="426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3" name="label-quit">
            <a:extLst>
              <a:ext uri="{FF2B5EF4-FFF2-40B4-BE49-F238E27FC236}">
                <a16:creationId xmlns:a16="http://schemas.microsoft.com/office/drawing/2014/main" id="{71F6AA87-C121-457B-BAF4-ED0C578EB53E}"/>
              </a:ext>
            </a:extLst>
          </p:cNvPr>
          <p:cNvSpPr txBox="1"/>
          <p:nvPr/>
        </p:nvSpPr>
        <p:spPr>
          <a:xfrm>
            <a:off x="1371600" y="436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\q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Quit psql</a:t>
            </a:r>
          </a:p>
        </p:txBody>
      </p:sp>
      <p:sp>
        <p:nvSpPr>
          <p:cNvPr id="14" name="card-run">
            <a:extLst>
              <a:ext uri="{FF2B5EF4-FFF2-40B4-BE49-F238E27FC236}">
                <a16:creationId xmlns:a16="http://schemas.microsoft.com/office/drawing/2014/main" id="{11DAF084-ADFC-48A8-9439-3BE3E4B125D1}"/>
              </a:ext>
            </a:extLst>
          </p:cNvPr>
          <p:cNvSpPr/>
          <p:nvPr/>
        </p:nvSpPr>
        <p:spPr>
          <a:xfrm>
            <a:off x="4584700" y="426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5" name="label-run">
            <a:extLst>
              <a:ext uri="{FF2B5EF4-FFF2-40B4-BE49-F238E27FC236}">
                <a16:creationId xmlns:a16="http://schemas.microsoft.com/office/drawing/2014/main" id="{83334E41-B81E-4A44-8560-C13509BBA805}"/>
              </a:ext>
            </a:extLst>
          </p:cNvPr>
          <p:cNvSpPr txBox="1"/>
          <p:nvPr/>
        </p:nvSpPr>
        <p:spPr>
          <a:xfrm>
            <a:off x="4762500" y="436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\i &lt;file.sql&gt;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Run all SQL in a file</a:t>
            </a:r>
          </a:p>
        </p:txBody>
      </p:sp>
      <p:sp>
        <p:nvSpPr>
          <p:cNvPr id="16" name="card-select">
            <a:extLst>
              <a:ext uri="{FF2B5EF4-FFF2-40B4-BE49-F238E27FC236}">
                <a16:creationId xmlns:a16="http://schemas.microsoft.com/office/drawing/2014/main" id="{1F6A7056-FCF7-4AFA-A2C5-E97996537117}"/>
              </a:ext>
            </a:extLst>
          </p:cNvPr>
          <p:cNvSpPr/>
          <p:nvPr/>
        </p:nvSpPr>
        <p:spPr>
          <a:xfrm>
            <a:off x="7975600" y="4267200"/>
            <a:ext cx="3187700" cy="1168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7" name="label-select">
            <a:extLst>
              <a:ext uri="{FF2B5EF4-FFF2-40B4-BE49-F238E27FC236}">
                <a16:creationId xmlns:a16="http://schemas.microsoft.com/office/drawing/2014/main" id="{3A751B05-76EB-4986-A123-90A3886E043C}"/>
              </a:ext>
            </a:extLst>
          </p:cNvPr>
          <p:cNvSpPr txBox="1"/>
          <p:nvPr/>
        </p:nvSpPr>
        <p:spPr>
          <a:xfrm>
            <a:off x="8153400" y="4368800"/>
            <a:ext cx="2832100" cy="965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SELECT * FROM t;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Read every row in a table</a:t>
            </a:r>
          </a:p>
        </p:txBody>
      </p:sp>
      <p:sp>
        <p:nvSpPr>
          <p:cNvPr id="18" name="callout-band">
            <a:extLst>
              <a:ext uri="{FF2B5EF4-FFF2-40B4-BE49-F238E27FC236}">
                <a16:creationId xmlns:a16="http://schemas.microsoft.com/office/drawing/2014/main" id="{A915F1BE-249A-4E72-AAFA-A6896F60B137}"/>
              </a:ext>
            </a:extLst>
          </p:cNvPr>
          <p:cNvSpPr/>
          <p:nvPr/>
        </p:nvSpPr>
        <p:spPr>
          <a:xfrm>
            <a:off x="1193800" y="5689600"/>
            <a:ext cx="9969500" cy="7366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9" name="callout-text">
            <a:extLst>
              <a:ext uri="{FF2B5EF4-FFF2-40B4-BE49-F238E27FC236}">
                <a16:creationId xmlns:a16="http://schemas.microsoft.com/office/drawing/2014/main" id="{F6FE5010-C6B2-4DA9-878B-976E213B485E}"/>
              </a:ext>
            </a:extLst>
          </p:cNvPr>
          <p:cNvSpPr txBox="1"/>
          <p:nvPr/>
        </p:nvSpPr>
        <p:spPr>
          <a:xfrm>
            <a:off x="1320800" y="5765800"/>
            <a:ext cx="9715500" cy="584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Pro tip: </a:t>
            </a:r>
            <a:r>
              <a:rPr lang="en-US" sz="1500" dirty="0">
                <a:solidFill>
                  <a:srgbClr val="3F3A33"/>
                </a:solidFill>
              </a:rPr>
              <a:t>forget a command? Type </a:t>
            </a:r>
            <a:r>
              <a:rPr lang="en-US" sz="1500" b="1" dirty="0">
                <a:solidFill>
                  <a:srgbClr val="3F3A33"/>
                </a:solidFill>
                <a:latin typeface="Consolas"/>
              </a:rPr>
              <a:t>\?</a:t>
            </a:r>
            <a:r>
              <a:rPr lang="en-US" sz="1500" dirty="0">
                <a:solidFill>
                  <a:srgbClr val="3F3A33"/>
                </a:solidFill>
              </a:rPr>
              <a:t> — your built-in cheat sheet.</a:t>
            </a:r>
          </a:p>
        </p:txBody>
      </p:sp>
      <p:sp>
        <p:nvSpPr>
          <p:cNvPr id="5" name="title-rule">
            <a:extLst>
              <a:ext uri="{FF2B5EF4-FFF2-40B4-BE49-F238E27FC236}">
                <a16:creationId xmlns:a16="http://schemas.microsoft.com/office/drawing/2014/main" id="{F4844225-971B-4D71-A5B9-1581D4D670D2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6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5E898F-7714-A6F3-0745-4FBC658A2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50" y="2692400"/>
            <a:ext cx="8693258" cy="3597210"/>
          </a:xfrm>
          <a:prstGeom prst="rect">
            <a:avLst/>
          </a:prstGeom>
        </p:spPr>
      </p:pic>
      <p:sp>
        <p:nvSpPr>
          <p:cNvPr id="7" name="footer-rule">
            <a:extLst>
              <a:ext uri="{FF2B5EF4-FFF2-40B4-BE49-F238E27FC236}">
                <a16:creationId xmlns:a16="http://schemas.microsoft.com/office/drawing/2014/main" id="{183B2325-5275-4AD9-AECF-19583E4EE2FE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B727367E-CF56-4EFF-926C-F537231885BA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E5B4F1-91B5-4838-9E38-C1CEE674E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4800" b="1" dirty="0">
                <a:solidFill>
                  <a:srgbClr val="3F3A33"/>
                </a:solidFill>
              </a:rPr>
              <a:t>Meet </a:t>
            </a:r>
            <a:r>
              <a:rPr lang="en-US" sz="4800" b="1" i="1" dirty="0">
                <a:solidFill>
                  <a:srgbClr val="BD582C"/>
                </a:solidFill>
                <a:latin typeface="Consolas"/>
              </a:rPr>
              <a:t>pgAdmin</a:t>
            </a:r>
          </a:p>
        </p:txBody>
      </p:sp>
      <p:sp>
        <p:nvSpPr>
          <p:cNvPr id="6" name="Callout: Left Arrow 5">
            <a:extLst>
              <a:ext uri="{FF2B5EF4-FFF2-40B4-BE49-F238E27FC236}">
                <a16:creationId xmlns:a16="http://schemas.microsoft.com/office/drawing/2014/main" id="{B85C0EE8-2805-4F0D-890F-8365B9ED541B}"/>
              </a:ext>
            </a:extLst>
          </p:cNvPr>
          <p:cNvSpPr/>
          <p:nvPr/>
        </p:nvSpPr>
        <p:spPr>
          <a:xfrm>
            <a:off x="3368375" y="3073400"/>
            <a:ext cx="4029923" cy="1257300"/>
          </a:xfrm>
          <a:prstGeom prst="leftArrowCallou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Your PostgreSQL server lives here</a:t>
            </a:r>
          </a:p>
        </p:txBody>
      </p:sp>
      <p:sp>
        <p:nvSpPr>
          <p:cNvPr id="12" name="title-rule">
            <a:extLst>
              <a:ext uri="{FF2B5EF4-FFF2-40B4-BE49-F238E27FC236}">
                <a16:creationId xmlns:a16="http://schemas.microsoft.com/office/drawing/2014/main" id="{D5EDCDAF-7A21-41CD-A94E-FA0D6C4149F0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intro">
            <a:extLst>
              <a:ext uri="{FF2B5EF4-FFF2-40B4-BE49-F238E27FC236}">
                <a16:creationId xmlns:a16="http://schemas.microsoft.com/office/drawing/2014/main" id="{A9A5D259-E18C-4E09-A0B4-99D56DF043A5}"/>
              </a:ext>
            </a:extLst>
          </p:cNvPr>
          <p:cNvSpPr/>
          <p:nvPr/>
        </p:nvSpPr>
        <p:spPr>
          <a:xfrm>
            <a:off x="1193800" y="1828800"/>
            <a:ext cx="9969500" cy="711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intro-text">
            <a:extLst>
              <a:ext uri="{FF2B5EF4-FFF2-40B4-BE49-F238E27FC236}">
                <a16:creationId xmlns:a16="http://schemas.microsoft.com/office/drawing/2014/main" id="{1AA674A2-1B5B-4BE8-B24D-04220FAA14FF}"/>
              </a:ext>
            </a:extLst>
          </p:cNvPr>
          <p:cNvSpPr txBox="1"/>
          <p:nvPr/>
        </p:nvSpPr>
        <p:spPr>
          <a:xfrm>
            <a:off x="1371600" y="1854200"/>
            <a:ext cx="9613900" cy="660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BD582C"/>
                </a:solidFill>
              </a:rPr>
              <a:t>The GUI for Postgres.</a:t>
            </a:r>
            <a:r>
              <a:rPr lang="en-US" sz="1700" dirty="0">
                <a:solidFill>
                  <a:srgbClr val="3F3A33"/>
                </a:solidFill>
              </a:rPr>
              <a:t>  Handy for one-time setup — creating databases, adding users, poking around.</a:t>
            </a:r>
          </a:p>
        </p:txBody>
      </p:sp>
    </p:spTree>
    <p:extLst>
      <p:ext uri="{BB962C8B-B14F-4D97-AF65-F5344CB8AC3E}">
        <p14:creationId xmlns:p14="http://schemas.microsoft.com/office/powerpoint/2010/main" val="15325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048DF0-50C1-ABD8-ECFB-53A5803A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2032000"/>
            <a:ext cx="9969500" cy="2539401"/>
          </a:xfrm>
          <a:prstGeom prst="rect">
            <a:avLst/>
          </a:prstGeom>
        </p:spPr>
      </p:pic>
      <p:sp>
        <p:nvSpPr>
          <p:cNvPr id="4" name="footer-rule">
            <a:extLst>
              <a:ext uri="{FF2B5EF4-FFF2-40B4-BE49-F238E27FC236}">
                <a16:creationId xmlns:a16="http://schemas.microsoft.com/office/drawing/2014/main" id="{E0C84CC4-0DBC-4460-BF4E-8C57041FB860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footer-stripe">
            <a:extLst>
              <a:ext uri="{FF2B5EF4-FFF2-40B4-BE49-F238E27FC236}">
                <a16:creationId xmlns:a16="http://schemas.microsoft.com/office/drawing/2014/main" id="{9B08D61E-E55C-4F34-9773-F72A882885B9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Callout: Left Arrow 5">
            <a:extLst>
              <a:ext uri="{FF2B5EF4-FFF2-40B4-BE49-F238E27FC236}">
                <a16:creationId xmlns:a16="http://schemas.microsoft.com/office/drawing/2014/main" id="{AA83C2E0-6823-4C8B-A366-73C132E7EE5D}"/>
              </a:ext>
            </a:extLst>
          </p:cNvPr>
          <p:cNvSpPr/>
          <p:nvPr/>
        </p:nvSpPr>
        <p:spPr>
          <a:xfrm>
            <a:off x="2815099" y="3138213"/>
            <a:ext cx="3699355" cy="58157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8626"/>
            </a:avLst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Expand the server</a:t>
            </a:r>
            <a:r>
              <a:rPr lang="en-US" sz="1500" dirty="0">
                <a:solidFill>
                  <a:srgbClr val="3F3A33"/>
                </a:solidFill>
              </a:rPr>
              <a:t> to see its databases</a:t>
            </a:r>
          </a:p>
        </p:txBody>
      </p:sp>
      <p:sp>
        <p:nvSpPr>
          <p:cNvPr id="9" name="title-rule">
            <a:extLst>
              <a:ext uri="{FF2B5EF4-FFF2-40B4-BE49-F238E27FC236}">
                <a16:creationId xmlns:a16="http://schemas.microsoft.com/office/drawing/2014/main" id="{C1A89116-373F-4B6C-8C1E-8FB11893FA3E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ECFD8F80-B9AE-4E0A-9395-A0B6C99E0AAB}"/>
              </a:ext>
            </a:extLst>
          </p:cNvPr>
          <p:cNvSpPr txBox="1"/>
          <p:nvPr/>
        </p:nvSpPr>
        <p:spPr>
          <a:xfrm>
            <a:off x="1193800" y="596900"/>
            <a:ext cx="9969500" cy="1016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buNone/>
            </a:pPr>
            <a:r>
              <a:rPr lang="en-US" sz="4800" b="1" dirty="0">
                <a:solidFill>
                  <a:srgbClr val="3F3A33"/>
                </a:solidFill>
              </a:rPr>
              <a:t>Drilling in: </a:t>
            </a:r>
            <a:r>
              <a:rPr lang="en-US" sz="4800" b="1" i="1" dirty="0">
                <a:solidFill>
                  <a:srgbClr val="BD582C"/>
                </a:solidFill>
                <a:latin typeface="Consolas"/>
              </a:rPr>
              <a:t>databases</a:t>
            </a:r>
          </a:p>
        </p:txBody>
      </p:sp>
    </p:spTree>
    <p:extLst>
      <p:ext uri="{BB962C8B-B14F-4D97-AF65-F5344CB8AC3E}">
        <p14:creationId xmlns:p14="http://schemas.microsoft.com/office/powerpoint/2010/main" val="2297087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-rule">
            <a:extLst>
              <a:ext uri="{FF2B5EF4-FFF2-40B4-BE49-F238E27FC236}">
                <a16:creationId xmlns:a16="http://schemas.microsoft.com/office/drawing/2014/main" id="{BDE7A772-355A-4F98-9878-F3B8D992101A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EBE895-7632-F0DD-41C9-480DAA0CE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980" y="1828800"/>
            <a:ext cx="2502039" cy="4572000"/>
          </a:xfrm>
          <a:prstGeom prst="rect">
            <a:avLst/>
          </a:prstGeom>
        </p:spPr>
      </p:pic>
      <p:sp>
        <p:nvSpPr>
          <p:cNvPr id="3" name="footer-rule">
            <a:extLst>
              <a:ext uri="{FF2B5EF4-FFF2-40B4-BE49-F238E27FC236}">
                <a16:creationId xmlns:a16="http://schemas.microsoft.com/office/drawing/2014/main" id="{09AC5E98-9FAB-428C-9FAE-196F78F6117D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footer-stripe">
            <a:extLst>
              <a:ext uri="{FF2B5EF4-FFF2-40B4-BE49-F238E27FC236}">
                <a16:creationId xmlns:a16="http://schemas.microsoft.com/office/drawing/2014/main" id="{BAB58685-0F02-4A7D-BEA4-F9E7781852D9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Callout: Left Arrow 5">
            <a:extLst>
              <a:ext uri="{FF2B5EF4-FFF2-40B4-BE49-F238E27FC236}">
                <a16:creationId xmlns:a16="http://schemas.microsoft.com/office/drawing/2014/main" id="{8723EFF0-4A9E-4F2C-B341-3B63BC39E1F4}"/>
              </a:ext>
            </a:extLst>
          </p:cNvPr>
          <p:cNvSpPr/>
          <p:nvPr/>
        </p:nvSpPr>
        <p:spPr>
          <a:xfrm>
            <a:off x="6139590" y="5090616"/>
            <a:ext cx="2766770" cy="89778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3486"/>
            </a:avLst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Tables are way down here</a:t>
            </a:r>
          </a:p>
          <a:p>
            <a:pPr algn="ctr">
              <a:buNone/>
            </a:pPr>
            <a:r>
              <a:rPr lang="en-US" sz="1400" i="1" dirty="0">
                <a:solidFill>
                  <a:srgbClr val="FFFFFF"/>
                </a:solidFill>
              </a:rPr>
              <a:t>(or use </a:t>
            </a:r>
            <a:r>
              <a:rPr lang="en-US" sz="1400" i="1" dirty="0">
                <a:solidFill>
                  <a:srgbClr val="FFFFFF"/>
                </a:solidFill>
                <a:latin typeface="Consolas"/>
              </a:rPr>
              <a:t>psql</a:t>
            </a:r>
            <a:r>
              <a:rPr lang="en-US" sz="1400" i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9" name="Callout: Left Arrow 8">
            <a:extLst>
              <a:ext uri="{FF2B5EF4-FFF2-40B4-BE49-F238E27FC236}">
                <a16:creationId xmlns:a16="http://schemas.microsoft.com/office/drawing/2014/main" id="{6B6D2D9B-D311-403B-9400-D0C20279CDB2}"/>
              </a:ext>
            </a:extLst>
          </p:cNvPr>
          <p:cNvSpPr/>
          <p:nvPr/>
        </p:nvSpPr>
        <p:spPr>
          <a:xfrm rot="612564" flipH="1">
            <a:off x="1996698" y="5533899"/>
            <a:ext cx="3048000" cy="762000"/>
          </a:xfrm>
          <a:prstGeom prst="leftArrowCallou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Logins and users?</a:t>
            </a:r>
          </a:p>
          <a:p>
            <a:pPr algn="ctr">
              <a:buNone/>
            </a:pPr>
            <a:r>
              <a:rPr lang="en-US" sz="1400" i="1" dirty="0">
                <a:solidFill>
                  <a:srgbClr val="FFFFFF"/>
                </a:solidFill>
              </a:rPr>
              <a:t>Way down here…</a:t>
            </a:r>
          </a:p>
        </p:txBody>
      </p:sp>
      <p:sp>
        <p:nvSpPr>
          <p:cNvPr id="4" name="title-344">
            <a:extLst>
              <a:ext uri="{FF2B5EF4-FFF2-40B4-BE49-F238E27FC236}">
                <a16:creationId xmlns:a16="http://schemas.microsoft.com/office/drawing/2014/main" id="{6E055D00-3E42-4E36-8B20-FA4D4151630E}"/>
              </a:ext>
            </a:extLst>
          </p:cNvPr>
          <p:cNvSpPr txBox="1"/>
          <p:nvPr/>
        </p:nvSpPr>
        <p:spPr>
          <a:xfrm>
            <a:off x="1193800" y="596900"/>
            <a:ext cx="9969500" cy="1016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Finding things in </a:t>
            </a:r>
            <a:r>
              <a:rPr lang="en-US" sz="3600" b="1" i="1" dirty="0">
                <a:solidFill>
                  <a:srgbClr val="BD582C"/>
                </a:solidFill>
              </a:rPr>
              <a:t>pgAdmin</a:t>
            </a:r>
          </a:p>
        </p:txBody>
      </p:sp>
    </p:spTree>
    <p:extLst>
      <p:ext uri="{BB962C8B-B14F-4D97-AF65-F5344CB8AC3E}">
        <p14:creationId xmlns:p14="http://schemas.microsoft.com/office/powerpoint/2010/main" val="105805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de-card">
            <a:extLst>
              <a:ext uri="{FF2B5EF4-FFF2-40B4-BE49-F238E27FC236}">
                <a16:creationId xmlns:a16="http://schemas.microsoft.com/office/drawing/2014/main" id="{3B5F6DDF-29E7-4A44-9F3D-4C9CCAF5A9E6}"/>
              </a:ext>
            </a:extLst>
          </p:cNvPr>
          <p:cNvSpPr/>
          <p:nvPr/>
        </p:nvSpPr>
        <p:spPr>
          <a:xfrm>
            <a:off x="1193800" y="2133600"/>
            <a:ext cx="9969500" cy="914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B3A49-0FD1-47E1-B486-55DC8D74D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2133600"/>
            <a:ext cx="9969500" cy="914400"/>
          </a:xfrm>
        </p:spPr>
        <p:txBody>
          <a:bodyPr anchor="ctr"/>
          <a:lstStyle/>
          <a:p>
            <a:pPr algn="ctr">
              <a:buNone/>
            </a:pPr>
            <a:r>
              <a:rPr lang="en-US" sz="1800" dirty="0">
                <a:solidFill>
                  <a:srgbClr val="3F3A33"/>
                </a:solidFill>
                <a:latin typeface="Consolas"/>
              </a:rPr>
              <a:t>python -m unittest </a:t>
            </a:r>
            <a:r>
              <a:rPr lang="en-US" sz="1800" b="1" dirty="0">
                <a:solidFill>
                  <a:srgbClr val="BD582C"/>
                </a:solidFill>
                <a:latin typeface="Consolas"/>
              </a:rPr>
              <a:t>tests</a:t>
            </a:r>
            <a:r>
              <a:rPr lang="en-US" sz="1800" dirty="0">
                <a:solidFill>
                  <a:srgbClr val="3F3A33"/>
                </a:solidFill>
                <a:latin typeface="Consolas"/>
              </a:rPr>
              <a:t>.</a:t>
            </a:r>
            <a:r>
              <a:rPr lang="en-US" sz="1800" b="1" dirty="0">
                <a:solidFill>
                  <a:srgbClr val="BD582C"/>
                </a:solidFill>
                <a:latin typeface="Consolas"/>
              </a:rPr>
              <a:t>test_generic</a:t>
            </a:r>
            <a:r>
              <a:rPr lang="en-US" sz="1800" dirty="0">
                <a:solidFill>
                  <a:srgbClr val="3F3A33"/>
                </a:solidFill>
                <a:latin typeface="Consolas"/>
              </a:rPr>
              <a:t>.</a:t>
            </a:r>
            <a:r>
              <a:rPr lang="en-US" sz="1800" b="1" dirty="0">
                <a:solidFill>
                  <a:srgbClr val="BD582C"/>
                </a:solidFill>
                <a:latin typeface="Consolas"/>
              </a:rPr>
              <a:t>TestChat</a:t>
            </a:r>
            <a:r>
              <a:rPr lang="en-US" sz="1800" dirty="0">
                <a:solidFill>
                  <a:srgbClr val="3F3A33"/>
                </a:solidFill>
                <a:latin typeface="Consolas"/>
              </a:rPr>
              <a:t>.</a:t>
            </a:r>
            <a:r>
              <a:rPr lang="en-US" sz="1800" b="1" dirty="0">
                <a:solidFill>
                  <a:srgbClr val="BD582C"/>
                </a:solidFill>
                <a:latin typeface="Consolas"/>
              </a:rPr>
              <a:t>test_loading</a:t>
            </a:r>
          </a:p>
        </p:txBody>
      </p:sp>
      <p:sp>
        <p:nvSpPr>
          <p:cNvPr id="10" name="title-rule">
            <a:extLst>
              <a:ext uri="{FF2B5EF4-FFF2-40B4-BE49-F238E27FC236}">
                <a16:creationId xmlns:a16="http://schemas.microsoft.com/office/drawing/2014/main" id="{CAC3C8DA-A2DF-4E2C-BA7B-007A7EE0E1D9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footer-rule">
            <a:extLst>
              <a:ext uri="{FF2B5EF4-FFF2-40B4-BE49-F238E27FC236}">
                <a16:creationId xmlns:a16="http://schemas.microsoft.com/office/drawing/2014/main" id="{74C39705-B1E7-4DC3-98BC-28C6F64FDF69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footer-stripe">
            <a:extLst>
              <a:ext uri="{FF2B5EF4-FFF2-40B4-BE49-F238E27FC236}">
                <a16:creationId xmlns:a16="http://schemas.microsoft.com/office/drawing/2014/main" id="{F0E73104-74EB-4A5B-AC52-8DFD57988E1F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A8D0F-BBDC-4A94-82AF-F30DE3198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Running a single </a:t>
            </a:r>
            <a:r>
              <a:rPr lang="en-US" sz="3600" b="1" i="1" dirty="0">
                <a:solidFill>
                  <a:srgbClr val="BD582C"/>
                </a:solidFill>
              </a:rPr>
              <a:t>unittest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ABF0D1B8-8229-4BC1-9325-8C1FB68F73E9}"/>
              </a:ext>
            </a:extLst>
          </p:cNvPr>
          <p:cNvSpPr/>
          <p:nvPr/>
        </p:nvSpPr>
        <p:spPr>
          <a:xfrm>
            <a:off x="4568190" y="3302000"/>
            <a:ext cx="889000" cy="558800"/>
          </a:xfrm>
          <a:prstGeom prst="wedgeRectCallout">
            <a:avLst>
              <a:gd name="adj1" fmla="val 13331"/>
              <a:gd name="adj2" fmla="val -164057"/>
            </a:avLst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path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22A0307D-B99F-44DD-AAB5-56C47F622115}"/>
              </a:ext>
            </a:extLst>
          </p:cNvPr>
          <p:cNvSpPr/>
          <p:nvPr/>
        </p:nvSpPr>
        <p:spPr>
          <a:xfrm>
            <a:off x="5701877" y="3302000"/>
            <a:ext cx="1270000" cy="558800"/>
          </a:xfrm>
          <a:prstGeom prst="wedgeRectCallout">
            <a:avLst>
              <a:gd name="adj1" fmla="val 3568"/>
              <a:gd name="adj2" fmla="val -159435"/>
            </a:avLst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module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50C7EE0-BC8C-46B1-95A8-B254E24C3440}"/>
              </a:ext>
            </a:extLst>
          </p:cNvPr>
          <p:cNvSpPr/>
          <p:nvPr/>
        </p:nvSpPr>
        <p:spPr>
          <a:xfrm>
            <a:off x="7216564" y="3302000"/>
            <a:ext cx="1168400" cy="558800"/>
          </a:xfrm>
          <a:prstGeom prst="wedgeRectCallout">
            <a:avLst>
              <a:gd name="adj1" fmla="val 8290"/>
              <a:gd name="adj2" fmla="val -163133"/>
            </a:avLst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class</a:t>
            </a:r>
          </a:p>
        </p:txBody>
      </p:sp>
      <p:sp>
        <p:nvSpPr>
          <p:cNvPr id="12" name="explain-card">
            <a:extLst>
              <a:ext uri="{FF2B5EF4-FFF2-40B4-BE49-F238E27FC236}">
                <a16:creationId xmlns:a16="http://schemas.microsoft.com/office/drawing/2014/main" id="{6D2FD8FD-12BF-4C4F-A39B-E47BF31320DE}"/>
              </a:ext>
            </a:extLst>
          </p:cNvPr>
          <p:cNvSpPr/>
          <p:nvPr/>
        </p:nvSpPr>
        <p:spPr>
          <a:xfrm>
            <a:off x="1193800" y="4064000"/>
            <a:ext cx="9969500" cy="1427566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ctr"/>
          <a:lstStyle/>
          <a:p>
            <a:pPr algn="ctr">
              <a:buNone/>
            </a:pPr>
            <a:r>
              <a:rPr lang="en-US" sz="2000" b="1" dirty="0">
                <a:solidFill>
                  <a:srgbClr val="3F3A33"/>
                </a:solidFill>
              </a:rPr>
              <a:t>Why run just one test?</a:t>
            </a:r>
          </a:p>
          <a:p>
            <a:pPr algn="ctr">
              <a:buNone/>
            </a:pPr>
            <a:r>
              <a:rPr lang="en-US" sz="1600" i="1" dirty="0">
                <a:solidFill>
                  <a:srgbClr val="637052"/>
                </a:solidFill>
              </a:rPr>
              <a:t>When you're hunting a single failure, running the whole suite is slow.</a:t>
            </a:r>
          </a:p>
          <a:p>
            <a:pPr algn="ctr">
              <a:buNone/>
            </a:pPr>
            <a:r>
              <a:rPr lang="en-US" sz="1600" i="1" dirty="0">
                <a:solidFill>
                  <a:srgbClr val="637052"/>
                </a:solidFill>
              </a:rPr>
              <a:t>Drop any segment from the right to widen the scope — keep </a:t>
            </a:r>
            <a:r>
              <a:rPr lang="en-US" sz="1600" i="1" dirty="0">
                <a:solidFill>
                  <a:srgbClr val="637052"/>
                </a:solidFill>
                <a:latin typeface="Consolas"/>
              </a:rPr>
              <a:t>tests</a:t>
            </a:r>
            <a:r>
              <a:rPr lang="en-US" sz="1600" i="1" dirty="0">
                <a:solidFill>
                  <a:srgbClr val="637052"/>
                </a:solidFill>
              </a:rPr>
              <a:t> to run them all.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28219A28-F2F3-42CF-A397-F8F9DC1D98E2}"/>
              </a:ext>
            </a:extLst>
          </p:cNvPr>
          <p:cNvSpPr/>
          <p:nvPr/>
        </p:nvSpPr>
        <p:spPr>
          <a:xfrm>
            <a:off x="8629650" y="3302000"/>
            <a:ext cx="1270000" cy="558800"/>
          </a:xfrm>
          <a:prstGeom prst="wedgeRectCallout">
            <a:avLst>
              <a:gd name="adj1" fmla="val -9394"/>
              <a:gd name="adj2" fmla="val -154711"/>
            </a:avLst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612180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-rule">
            <a:extLst>
              <a:ext uri="{FF2B5EF4-FFF2-40B4-BE49-F238E27FC236}">
                <a16:creationId xmlns:a16="http://schemas.microsoft.com/office/drawing/2014/main" id="{99605589-D48A-48FC-AE85-503CAAAF285A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footer-stripe">
            <a:extLst>
              <a:ext uri="{FF2B5EF4-FFF2-40B4-BE49-F238E27FC236}">
                <a16:creationId xmlns:a16="http://schemas.microsoft.com/office/drawing/2014/main" id="{5B03C30A-82BE-4942-8345-B664998BE253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A62DB-601E-410D-E8E2-B544FD5C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unittest doesn't run in </a:t>
            </a:r>
            <a:r>
              <a:rPr lang="en-US" sz="3600" b="1" i="1" dirty="0">
                <a:solidFill>
                  <a:srgbClr val="BD582C"/>
                </a:solidFill>
              </a:rPr>
              <a:t>your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F5FF3-DA5E-7E1E-B93A-B2730FE92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752600"/>
            <a:ext cx="9969500" cy="457200"/>
          </a:xfrm>
        </p:spPr>
        <p:txBody>
          <a:bodyPr lIns="0" tIns="0" rIns="0" bIns="0" anchor="t">
            <a:normAutofit/>
          </a:bodyPr>
          <a:lstStyle/>
          <a:p>
            <a:pPr algn="l">
              <a:buNone/>
            </a:pPr>
            <a:r>
              <a:rPr lang="en-US" sz="1600" i="1" dirty="0">
                <a:solidFill>
                  <a:srgbClr val="637052"/>
                </a:solidFill>
              </a:rPr>
              <a:t>Tests don't run top-to-bottom — write each one so it stands on its own.</a:t>
            </a:r>
          </a:p>
        </p:txBody>
      </p:sp>
      <p:sp>
        <p:nvSpPr>
          <p:cNvPr id="6" name="title-rule">
            <a:extLst>
              <a:ext uri="{FF2B5EF4-FFF2-40B4-BE49-F238E27FC236}">
                <a16:creationId xmlns:a16="http://schemas.microsoft.com/office/drawing/2014/main" id="{07B2B00F-B5CF-4079-A2A9-D8E44E439468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python-card">
            <a:extLst>
              <a:ext uri="{FF2B5EF4-FFF2-40B4-BE49-F238E27FC236}">
                <a16:creationId xmlns:a16="http://schemas.microsoft.com/office/drawing/2014/main" id="{3A760C69-94C8-47A3-BCD8-A136FF4C6964}"/>
              </a:ext>
            </a:extLst>
          </p:cNvPr>
          <p:cNvSpPr/>
          <p:nvPr/>
        </p:nvSpPr>
        <p:spPr>
          <a:xfrm>
            <a:off x="1193800" y="2286000"/>
            <a:ext cx="9969500" cy="1970868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What actually happens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Python runs tests in </a:t>
            </a:r>
            <a:r>
              <a:rPr lang="en-US" sz="1500" b="1" dirty="0">
                <a:solidFill>
                  <a:srgbClr val="BD582C"/>
                </a:solidFill>
              </a:rPr>
              <a:t>roughly alphabetical</a:t>
            </a:r>
            <a:r>
              <a:rPr lang="en-US" sz="1500" dirty="0">
                <a:solidFill>
                  <a:srgbClr val="3F3A33"/>
                </a:solidFill>
              </a:rPr>
              <a:t> order by method name — and that's not even consistent across operating systems.</a:t>
            </a:r>
          </a:p>
          <a:p>
            <a:pPr marL="228600" indent="-228600" algn="l">
              <a:spcBef>
                <a:spcPts val="3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Each </a:t>
            </a:r>
            <a:r>
              <a:rPr lang="en-US" sz="1500" dirty="0">
                <a:solidFill>
                  <a:srgbClr val="3F3A33"/>
                </a:solidFill>
                <a:latin typeface="Consolas"/>
              </a:rPr>
              <a:t>test_*</a:t>
            </a:r>
            <a:r>
              <a:rPr lang="en-US" sz="1500" dirty="0">
                <a:solidFill>
                  <a:srgbClr val="3F3A33"/>
                </a:solidFill>
              </a:rPr>
              <a:t> method is supposed to be </a:t>
            </a:r>
            <a:r>
              <a:rPr lang="en-US" sz="1500" b="1" dirty="0">
                <a:solidFill>
                  <a:srgbClr val="BD582C"/>
                </a:solidFill>
              </a:rPr>
              <a:t>self-contained</a:t>
            </a:r>
            <a:r>
              <a:rPr lang="en-US" sz="1500" dirty="0">
                <a:solidFill>
                  <a:srgbClr val="3F3A33"/>
                </a:solidFill>
              </a:rPr>
              <a:t> — set up its own state, assert, tear down.</a:t>
            </a:r>
          </a:p>
          <a:p>
            <a:pPr marL="228600" indent="-228600" algn="l">
              <a:spcBef>
                <a:spcPts val="3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If steps genuinely depend on each other, group them inside </a:t>
            </a:r>
            <a:r>
              <a:rPr lang="en-US" sz="1500" dirty="0">
                <a:solidFill>
                  <a:srgbClr val="3F3A33"/>
                </a:solidFill>
                <a:latin typeface="Consolas"/>
              </a:rPr>
              <a:t>one</a:t>
            </a:r>
            <a:r>
              <a:rPr lang="en-US" sz="1500" dirty="0">
                <a:solidFill>
                  <a:srgbClr val="3F3A33"/>
                </a:solidFill>
              </a:rPr>
              <a:t> test method, or factor shared setup into a helper.</a:t>
            </a:r>
          </a:p>
        </p:txBody>
      </p:sp>
      <p:sp>
        <p:nvSpPr>
          <p:cNvPr id="9" name="callback-band">
            <a:extLst>
              <a:ext uri="{FF2B5EF4-FFF2-40B4-BE49-F238E27FC236}">
                <a16:creationId xmlns:a16="http://schemas.microsoft.com/office/drawing/2014/main" id="{4C00A003-5CFA-4181-8A75-1E35D965B62A}"/>
              </a:ext>
            </a:extLst>
          </p:cNvPr>
          <p:cNvSpPr/>
          <p:nvPr/>
        </p:nvSpPr>
        <p:spPr>
          <a:xfrm>
            <a:off x="1193800" y="5080000"/>
            <a:ext cx="9969500" cy="1016000"/>
          </a:xfrm>
          <a:prstGeom prst="roundRect">
            <a:avLst/>
          </a:prstGeom>
          <a:solidFill>
            <a:srgbClr val="FBEDE4"/>
          </a:solidFill>
          <a:ln w="19050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52400" rIns="228600" bIns="152400" rtlCol="0" anchor="ctr"/>
          <a:lstStyle/>
          <a:p>
            <a:pPr algn="ctr">
              <a:buNone/>
            </a:pPr>
            <a:r>
              <a:rPr lang="en-US" sz="1600" b="1" dirty="0">
                <a:solidFill>
                  <a:srgbClr val="BD582C"/>
                </a:solidFill>
              </a:rPr>
              <a:t>DO NOT rely on test order.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A test that only passes when another one ran first is a flaky test waiting to happen.</a:t>
            </a:r>
          </a:p>
        </p:txBody>
      </p:sp>
    </p:spTree>
    <p:extLst>
      <p:ext uri="{BB962C8B-B14F-4D97-AF65-F5344CB8AC3E}">
        <p14:creationId xmlns:p14="http://schemas.microsoft.com/office/powerpoint/2010/main" val="2148043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-rule">
            <a:extLst>
              <a:ext uri="{FF2B5EF4-FFF2-40B4-BE49-F238E27FC236}">
                <a16:creationId xmlns:a16="http://schemas.microsoft.com/office/drawing/2014/main" id="{18378652-5B01-4484-A554-11D0005A3AFB}"/>
              </a:ext>
            </a:extLst>
          </p:cNvPr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BD582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footer-stripe">
            <a:extLst>
              <a:ext uri="{FF2B5EF4-FFF2-40B4-BE49-F238E27FC236}">
                <a16:creationId xmlns:a16="http://schemas.microsoft.com/office/drawing/2014/main" id="{6549A791-5ED5-4EAD-A60B-89C988B1E6DB}"/>
              </a:ext>
            </a:extLst>
          </p:cNvPr>
          <p:cNvSpPr/>
          <p:nvPr/>
        </p:nvSpPr>
        <p:spPr>
          <a:xfrm>
            <a:off x="0" y="6489700"/>
            <a:ext cx="12192000" cy="63500"/>
          </a:xfrm>
          <a:prstGeom prst="rect">
            <a:avLst/>
          </a:prstGeom>
          <a:solidFill>
            <a:srgbClr val="E4831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C8254E-4D7C-4CDB-9855-A812A307F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596900"/>
            <a:ext cx="9969500" cy="1016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git and </a:t>
            </a:r>
            <a:r>
              <a:rPr lang="en-US" sz="3600" b="1" i="1" dirty="0">
                <a:solidFill>
                  <a:srgbClr val="BD582C"/>
                </a:solidFill>
              </a:rPr>
              <a:t>branching</a:t>
            </a:r>
          </a:p>
        </p:txBody>
      </p:sp>
      <p:sp>
        <p:nvSpPr>
          <p:cNvPr id="7" name="title-rule">
            <a:extLst>
              <a:ext uri="{FF2B5EF4-FFF2-40B4-BE49-F238E27FC236}">
                <a16:creationId xmlns:a16="http://schemas.microsoft.com/office/drawing/2014/main" id="{0CA7AC7A-CFC9-4CDF-A819-4197EEAC11C7}"/>
              </a:ext>
            </a:extLst>
          </p:cNvPr>
          <p:cNvSpPr/>
          <p:nvPr/>
        </p:nvSpPr>
        <p:spPr>
          <a:xfrm>
            <a:off x="1193800" y="1612900"/>
            <a:ext cx="9969500" cy="9525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card-create">
            <a:extLst>
              <a:ext uri="{FF2B5EF4-FFF2-40B4-BE49-F238E27FC236}">
                <a16:creationId xmlns:a16="http://schemas.microsoft.com/office/drawing/2014/main" id="{7191A84A-DB84-4F11-BCAB-070EA39BE275}"/>
              </a:ext>
            </a:extLst>
          </p:cNvPr>
          <p:cNvSpPr/>
          <p:nvPr/>
        </p:nvSpPr>
        <p:spPr>
          <a:xfrm>
            <a:off x="1193800" y="1828800"/>
            <a:ext cx="4883150" cy="3860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Creating a branch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500" i="1" dirty="0">
                <a:solidFill>
                  <a:srgbClr val="637052"/>
                </a:solidFill>
              </a:rPr>
              <a:t>GitLab GUI, VS Code, or command line — pick one</a:t>
            </a:r>
            <a:r>
              <a:rPr lang="en-US" sz="1600" i="1" dirty="0">
                <a:solidFill>
                  <a:srgbClr val="637052"/>
                </a:solidFill>
              </a:rPr>
              <a:t>.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Local first → push to remote</a:t>
            </a:r>
          </a:p>
          <a:p>
            <a:pPr>
              <a:spcBef>
                <a:spcPts val="100"/>
              </a:spcBef>
            </a:pPr>
            <a:r>
              <a:rPr lang="en-US" sz="1400" i="1" dirty="0">
                <a:solidFill>
                  <a:srgbClr val="637052"/>
                </a:solidFill>
              </a:rPr>
              <a:t># create and switch locally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checkout -b &lt;new-branch&gt;</a:t>
            </a:r>
          </a:p>
          <a:p>
            <a:pPr>
              <a:spcBef>
                <a:spcPts val="100"/>
              </a:spcBef>
            </a:pPr>
            <a:r>
              <a:rPr lang="en-US" sz="1400" i="1" dirty="0">
                <a:solidFill>
                  <a:srgbClr val="637052"/>
                </a:solidFill>
              </a:rPr>
              <a:t># push to the remote</a:t>
            </a:r>
            <a:endParaRPr lang="en-US" sz="1400" dirty="0">
              <a:solidFill>
                <a:srgbClr val="3F3A33"/>
              </a:solidFill>
              <a:latin typeface="Consolas"/>
            </a:endParaRP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push -u origin &lt;new-branch&gt;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Remote first → fetch to local</a:t>
            </a:r>
          </a:p>
          <a:p>
            <a:pPr>
              <a:spcBef>
                <a:spcPts val="100"/>
              </a:spcBef>
            </a:pPr>
            <a:r>
              <a:rPr lang="en-US" sz="1400" i="1" dirty="0">
                <a:solidFill>
                  <a:srgbClr val="637052"/>
                </a:solidFill>
              </a:rPr>
              <a:t># update local copy of remote branches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fetch origin</a:t>
            </a:r>
          </a:p>
          <a:p>
            <a:pPr>
              <a:spcBef>
                <a:spcPts val="100"/>
              </a:spcBef>
            </a:pPr>
            <a:r>
              <a:rPr lang="en-US" sz="1400" i="1" dirty="0">
                <a:solidFill>
                  <a:srgbClr val="637052"/>
                </a:solidFill>
              </a:rPr>
              <a:t># check out the branch you fetched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checkout &lt;new-branch&gt;</a:t>
            </a:r>
          </a:p>
        </p:txBody>
      </p:sp>
      <p:sp>
        <p:nvSpPr>
          <p:cNvPr id="9" name="card-switch">
            <a:extLst>
              <a:ext uri="{FF2B5EF4-FFF2-40B4-BE49-F238E27FC236}">
                <a16:creationId xmlns:a16="http://schemas.microsoft.com/office/drawing/2014/main" id="{B4733FA7-19BF-4E2E-B053-1C15658F72E8}"/>
              </a:ext>
            </a:extLst>
          </p:cNvPr>
          <p:cNvSpPr/>
          <p:nvPr/>
        </p:nvSpPr>
        <p:spPr>
          <a:xfrm>
            <a:off x="6280150" y="1828800"/>
            <a:ext cx="4883150" cy="3860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182880" rIns="228600" bIns="182880" rtlCol="0" anchor="t"/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Switching branches</a:t>
            </a:r>
          </a:p>
          <a:p>
            <a:pPr algn="l">
              <a:spcBef>
                <a:spcPts val="200"/>
              </a:spcBef>
              <a:buNone/>
            </a:pPr>
            <a:r>
              <a:rPr lang="en-US" sz="1500" i="1" dirty="0">
                <a:solidFill>
                  <a:srgbClr val="637052"/>
                </a:solidFill>
              </a:rPr>
              <a:t>The </a:t>
            </a:r>
            <a:r>
              <a:rPr lang="en-US" sz="1500" b="1" dirty="0">
                <a:solidFill>
                  <a:srgbClr val="BD582C"/>
                </a:solidFill>
                <a:latin typeface="Consolas"/>
              </a:rPr>
              <a:t>*</a:t>
            </a:r>
            <a:r>
              <a:rPr lang="en-US" sz="1500" i="1" dirty="0">
                <a:solidFill>
                  <a:srgbClr val="637052"/>
                </a:solidFill>
              </a:rPr>
              <a:t> marks the active branch</a:t>
            </a:r>
            <a:r>
              <a:rPr lang="en-US" sz="1600" i="1" dirty="0">
                <a:solidFill>
                  <a:srgbClr val="637052"/>
                </a:solidFill>
              </a:rPr>
              <a:t>.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List your branches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branch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  db-utils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BD582C"/>
                </a:solidFill>
                <a:latin typeface="Consolas"/>
              </a:rPr>
              <a:t>* main</a:t>
            </a:r>
          </a:p>
          <a:p>
            <a:pPr algn="l">
              <a:spcBef>
                <a:spcPts val="50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Jump to another branch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&gt; git checkout </a:t>
            </a:r>
            <a:r>
              <a:rPr lang="en-US" sz="1400" dirty="0" err="1">
                <a:solidFill>
                  <a:srgbClr val="3F3A33"/>
                </a:solidFill>
                <a:latin typeface="Consolas"/>
              </a:rPr>
              <a:t>db</a:t>
            </a:r>
            <a:r>
              <a:rPr lang="en-US" sz="1400" dirty="0">
                <a:solidFill>
                  <a:srgbClr val="3F3A33"/>
                </a:solidFill>
                <a:latin typeface="Consolas"/>
              </a:rPr>
              <a:t>-utils</a:t>
            </a:r>
          </a:p>
          <a:p>
            <a:pPr>
              <a:spcBef>
                <a:spcPts val="100"/>
              </a:spcBef>
            </a:pPr>
            <a:r>
              <a:rPr lang="en-US" sz="1400" i="1" dirty="0">
                <a:solidFill>
                  <a:srgbClr val="637052"/>
                </a:solidFill>
              </a:rPr>
              <a:t># now on </a:t>
            </a:r>
            <a:r>
              <a:rPr lang="en-US" sz="1400" i="1" dirty="0" err="1">
                <a:solidFill>
                  <a:srgbClr val="637052"/>
                </a:solidFill>
              </a:rPr>
              <a:t>db</a:t>
            </a:r>
            <a:r>
              <a:rPr lang="en-US" sz="1400" i="1" dirty="0">
                <a:solidFill>
                  <a:srgbClr val="637052"/>
                </a:solidFill>
              </a:rPr>
              <a:t>-utils</a:t>
            </a:r>
          </a:p>
          <a:p>
            <a:pPr marL="0" indent="0" algn="l">
              <a:spcBef>
                <a:spcPts val="100"/>
              </a:spcBef>
              <a:buNone/>
            </a:pPr>
            <a:endParaRPr lang="en-US" sz="1400" dirty="0">
              <a:solidFill>
                <a:srgbClr val="3F3A33"/>
              </a:solidFill>
              <a:latin typeface="Consolas"/>
            </a:endParaRPr>
          </a:p>
          <a:p>
            <a:pPr algn="l">
              <a:spcBef>
                <a:spcPts val="500"/>
              </a:spcBef>
              <a:buNone/>
            </a:pPr>
            <a:r>
              <a:rPr lang="en-US" sz="1600" i="1" dirty="0">
                <a:solidFill>
                  <a:srgbClr val="637052"/>
                </a:solidFill>
              </a:rPr>
              <a:t>VS Code shows the current branch in the bottom-left corner — handy sanity check.</a:t>
            </a:r>
          </a:p>
        </p:txBody>
      </p:sp>
      <p:sp>
        <p:nvSpPr>
          <p:cNvPr id="10" name="callout-band">
            <a:extLst>
              <a:ext uri="{FF2B5EF4-FFF2-40B4-BE49-F238E27FC236}">
                <a16:creationId xmlns:a16="http://schemas.microsoft.com/office/drawing/2014/main" id="{1C001ED3-6F92-47A6-A3D5-E056ABB3198B}"/>
              </a:ext>
            </a:extLst>
          </p:cNvPr>
          <p:cNvSpPr/>
          <p:nvPr/>
        </p:nvSpPr>
        <p:spPr>
          <a:xfrm>
            <a:off x="1193800" y="5842000"/>
            <a:ext cx="996950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228600" tIns="45720" rIns="228600" bIns="45720" rtlCol="0" anchor="ctr"/>
          <a:lstStyle/>
          <a:p>
            <a:pPr algn="ctr">
              <a:buNone/>
            </a:pPr>
            <a:r>
              <a:rPr lang="en-US" sz="1500" b="1" dirty="0">
                <a:solidFill>
                  <a:srgbClr val="BD582C"/>
                </a:solidFill>
              </a:rPr>
              <a:t>Heads-up: </a:t>
            </a:r>
            <a:r>
              <a:rPr lang="en-US" sz="1500" i="1" dirty="0">
                <a:solidFill>
                  <a:srgbClr val="3F3A33"/>
                </a:solidFill>
              </a:rPr>
              <a:t>keep local and remote branches in sync — a stale local will bite you</a:t>
            </a:r>
            <a:r>
              <a:rPr lang="en-US" sz="1400" i="1" dirty="0">
                <a:solidFill>
                  <a:srgbClr val="3F3A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607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DB9002-F08A-4F52-B032-71DB0F6F162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8f93df95-c4d0-484f-a676-6c31039b60b3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1581</Words>
  <Application>Microsoft Office PowerPoint</Application>
  <PresentationFormat>Widescreen</PresentationFormat>
  <Paragraphs>216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Consolas</vt:lpstr>
      <vt:lpstr>Office Theme</vt:lpstr>
      <vt:lpstr>Retrospect</vt:lpstr>
      <vt:lpstr>SQL and git tips</vt:lpstr>
      <vt:lpstr>Why Postgres</vt:lpstr>
      <vt:lpstr>What is psql?</vt:lpstr>
      <vt:lpstr>Meet pgAdmin</vt:lpstr>
      <vt:lpstr>PowerPoint Presentation</vt:lpstr>
      <vt:lpstr>PowerPoint Presentation</vt:lpstr>
      <vt:lpstr>Running a single unittest</vt:lpstr>
      <vt:lpstr>unittest doesn't run in your order</vt:lpstr>
      <vt:lpstr>git and branching</vt:lpstr>
      <vt:lpstr>Merge requests</vt:lpstr>
      <vt:lpstr>GitLab GUI for commenting</vt:lpstr>
      <vt:lpstr>SERIAL PKs and the sequence trap</vt:lpstr>
      <vt:lpstr>Never concatenate user input into SQL</vt:lpstr>
      <vt:lpstr>Apostrophes in strings</vt:lpstr>
      <vt:lpstr>Psycopg2 query results</vt:lpstr>
      <vt:lpstr>Forcing a table reference</vt:lpstr>
      <vt:lpstr>ON DELETE CASCADE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psql</dc:title>
  <dc:creator>Kal Rabb</dc:creator>
  <cp:lastModifiedBy>Christopher Wake</cp:lastModifiedBy>
  <cp:revision>48</cp:revision>
  <dcterms:created xsi:type="dcterms:W3CDTF">2021-08-25T12:16:00Z</dcterms:created>
  <dcterms:modified xsi:type="dcterms:W3CDTF">2026-09-02T03:14:55Z</dcterms:modified>
</cp:coreProperties>
</file>