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8"/>
  </p:notesMasterIdLst>
  <p:sldIdLst>
    <p:sldId id="256" r:id="rId2"/>
    <p:sldId id="350" r:id="rId3"/>
    <p:sldId id="302" r:id="rId4"/>
    <p:sldId id="351" r:id="rId5"/>
    <p:sldId id="352" r:id="rId6"/>
    <p:sldId id="301" r:id="rId7"/>
    <p:sldId id="353" r:id="rId8"/>
    <p:sldId id="313" r:id="rId9"/>
    <p:sldId id="356" r:id="rId10"/>
    <p:sldId id="357" r:id="rId11"/>
    <p:sldId id="327" r:id="rId12"/>
    <p:sldId id="326" r:id="rId13"/>
    <p:sldId id="349" r:id="rId14"/>
    <p:sldId id="336" r:id="rId15"/>
    <p:sldId id="348" r:id="rId16"/>
    <p:sldId id="338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000"/>
    <a:srgbClr val="E48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23B073-D519-4B0F-BB70-FD2ADE699E0E}" v="3" dt="2024-01-23T16:21:02.540"/>
  </p1510:revLst>
</p1510:revInfo>
</file>

<file path=ppt/tableStyles.xml><?xml version="1.0" encoding="utf-8"?>
<a:tblStyleLst xmlns:a="http://schemas.openxmlformats.org/drawingml/2006/main" def="{64F91C94-2183-4B2C-912E-7094C6ED03A8}">
  <a:tblStyle styleId="{64F91C94-2183-4B2C-912E-7094C6ED03A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01" y="19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6E23B073-D519-4B0F-BB70-FD2ADE699E0E}"/>
    <pc:docChg chg="custSel addSld delSld modSld">
      <pc:chgData name="Kal Rabb" userId="3edf06299a4717ec" providerId="LiveId" clId="{6E23B073-D519-4B0F-BB70-FD2ADE699E0E}" dt="2024-01-23T16:21:39.891" v="195" actId="20577"/>
      <pc:docMkLst>
        <pc:docMk/>
      </pc:docMkLst>
      <pc:sldChg chg="new del">
        <pc:chgData name="Kal Rabb" userId="3edf06299a4717ec" providerId="LiveId" clId="{6E23B073-D519-4B0F-BB70-FD2ADE699E0E}" dt="2024-01-23T16:18:21.460" v="116" actId="47"/>
        <pc:sldMkLst>
          <pc:docMk/>
          <pc:sldMk cId="4140252694" sldId="273"/>
        </pc:sldMkLst>
      </pc:sldChg>
      <pc:sldChg chg="addSp delSp modSp add mod">
        <pc:chgData name="Kal Rabb" userId="3edf06299a4717ec" providerId="LiveId" clId="{6E23B073-D519-4B0F-BB70-FD2ADE699E0E}" dt="2024-01-23T16:21:39.891" v="195" actId="20577"/>
        <pc:sldMkLst>
          <pc:docMk/>
          <pc:sldMk cId="2804812470" sldId="274"/>
        </pc:sldMkLst>
        <pc:spChg chg="add mod">
          <ac:chgData name="Kal Rabb" userId="3edf06299a4717ec" providerId="LiveId" clId="{6E23B073-D519-4B0F-BB70-FD2ADE699E0E}" dt="2024-01-23T16:21:39.891" v="195" actId="20577"/>
          <ac:spMkLst>
            <pc:docMk/>
            <pc:sldMk cId="2804812470" sldId="274"/>
            <ac:spMk id="6" creationId="{4AB54BE6-1268-592A-97AF-28B23E61BC75}"/>
          </ac:spMkLst>
        </pc:spChg>
        <pc:spChg chg="mod">
          <ac:chgData name="Kal Rabb" userId="3edf06299a4717ec" providerId="LiveId" clId="{6E23B073-D519-4B0F-BB70-FD2ADE699E0E}" dt="2024-01-23T16:16:22.177" v="17" actId="20577"/>
          <ac:spMkLst>
            <pc:docMk/>
            <pc:sldMk cId="2804812470" sldId="274"/>
            <ac:spMk id="84" creationId="{00000000-0000-0000-0000-000000000000}"/>
          </ac:spMkLst>
        </pc:spChg>
        <pc:spChg chg="del mod">
          <ac:chgData name="Kal Rabb" userId="3edf06299a4717ec" providerId="LiveId" clId="{6E23B073-D519-4B0F-BB70-FD2ADE699E0E}" dt="2024-01-23T16:16:39.029" v="33" actId="478"/>
          <ac:spMkLst>
            <pc:docMk/>
            <pc:sldMk cId="2804812470" sldId="274"/>
            <ac:spMk id="85" creationId="{00000000-0000-0000-0000-000000000000}"/>
          </ac:spMkLst>
        </pc:spChg>
        <pc:spChg chg="del">
          <ac:chgData name="Kal Rabb" userId="3edf06299a4717ec" providerId="LiveId" clId="{6E23B073-D519-4B0F-BB70-FD2ADE699E0E}" dt="2024-01-23T16:17:08.017" v="47" actId="478"/>
          <ac:spMkLst>
            <pc:docMk/>
            <pc:sldMk cId="2804812470" sldId="274"/>
            <ac:spMk id="88" creationId="{00000000-0000-0000-0000-000000000000}"/>
          </ac:spMkLst>
        </pc:spChg>
        <pc:spChg chg="mod">
          <ac:chgData name="Kal Rabb" userId="3edf06299a4717ec" providerId="LiveId" clId="{6E23B073-D519-4B0F-BB70-FD2ADE699E0E}" dt="2024-01-23T16:17:45.262" v="96" actId="20577"/>
          <ac:spMkLst>
            <pc:docMk/>
            <pc:sldMk cId="2804812470" sldId="274"/>
            <ac:spMk id="92" creationId="{00000000-0000-0000-0000-000000000000}"/>
          </ac:spMkLst>
        </pc:spChg>
        <pc:spChg chg="mod">
          <ac:chgData name="Kal Rabb" userId="3edf06299a4717ec" providerId="LiveId" clId="{6E23B073-D519-4B0F-BB70-FD2ADE699E0E}" dt="2024-01-23T16:17:25.808" v="64" actId="20577"/>
          <ac:spMkLst>
            <pc:docMk/>
            <pc:sldMk cId="2804812470" sldId="274"/>
            <ac:spMk id="93" creationId="{00000000-0000-0000-0000-000000000000}"/>
          </ac:spMkLst>
        </pc:spChg>
        <pc:graphicFrameChg chg="mod modGraphic">
          <ac:chgData name="Kal Rabb" userId="3edf06299a4717ec" providerId="LiveId" clId="{6E23B073-D519-4B0F-BB70-FD2ADE699E0E}" dt="2024-01-23T16:18:52.476" v="118" actId="20577"/>
          <ac:graphicFrameMkLst>
            <pc:docMk/>
            <pc:sldMk cId="2804812470" sldId="274"/>
            <ac:graphicFrameMk id="86" creationId="{00000000-0000-0000-0000-000000000000}"/>
          </ac:graphicFrameMkLst>
        </pc:graphicFrameChg>
        <pc:graphicFrameChg chg="mod modGraphic">
          <ac:chgData name="Kal Rabb" userId="3edf06299a4717ec" providerId="LiveId" clId="{6E23B073-D519-4B0F-BB70-FD2ADE699E0E}" dt="2024-01-23T16:17:33.970" v="78" actId="20577"/>
          <ac:graphicFrameMkLst>
            <pc:docMk/>
            <pc:sldMk cId="2804812470" sldId="274"/>
            <ac:graphicFrameMk id="87" creationId="{00000000-0000-0000-0000-000000000000}"/>
          </ac:graphicFrameMkLst>
        </pc:graphicFrameChg>
        <pc:cxnChg chg="add mod">
          <ac:chgData name="Kal Rabb" userId="3edf06299a4717ec" providerId="LiveId" clId="{6E23B073-D519-4B0F-BB70-FD2ADE699E0E}" dt="2024-01-23T16:20:38.550" v="151" actId="1035"/>
          <ac:cxnSpMkLst>
            <pc:docMk/>
            <pc:sldMk cId="2804812470" sldId="274"/>
            <ac:cxnSpMk id="3" creationId="{B653CA9A-DFBA-A99B-E811-DB25EC284104}"/>
          </ac:cxnSpMkLst>
        </pc:cxnChg>
        <pc:cxnChg chg="add mod">
          <ac:chgData name="Kal Rabb" userId="3edf06299a4717ec" providerId="LiveId" clId="{6E23B073-D519-4B0F-BB70-FD2ADE699E0E}" dt="2024-01-23T16:20:49.524" v="155" actId="1076"/>
          <ac:cxnSpMkLst>
            <pc:docMk/>
            <pc:sldMk cId="2804812470" sldId="274"/>
            <ac:cxnSpMk id="4" creationId="{9690099F-F2F0-FEFC-5430-4A6B8766F1D5}"/>
          </ac:cxnSpMkLst>
        </pc:cxnChg>
        <pc:cxnChg chg="add mod">
          <ac:chgData name="Kal Rabb" userId="3edf06299a4717ec" providerId="LiveId" clId="{6E23B073-D519-4B0F-BB70-FD2ADE699E0E}" dt="2024-01-23T16:20:46.673" v="154" actId="1076"/>
          <ac:cxnSpMkLst>
            <pc:docMk/>
            <pc:sldMk cId="2804812470" sldId="274"/>
            <ac:cxnSpMk id="5" creationId="{EB232B91-59CB-5DCB-4E55-3D0BF5F742DD}"/>
          </ac:cxnSpMkLst>
        </pc:cxnChg>
        <pc:cxnChg chg="add mod">
          <ac:chgData name="Kal Rabb" userId="3edf06299a4717ec" providerId="LiveId" clId="{6E23B073-D519-4B0F-BB70-FD2ADE699E0E}" dt="2024-01-23T16:21:19.447" v="178" actId="1076"/>
          <ac:cxnSpMkLst>
            <pc:docMk/>
            <pc:sldMk cId="2804812470" sldId="274"/>
            <ac:cxnSpMk id="8" creationId="{B1BC2B17-BFD0-5770-FF56-9351B1E8812C}"/>
          </ac:cxnSpMkLst>
        </pc:cxnChg>
        <pc:cxnChg chg="del">
          <ac:chgData name="Kal Rabb" userId="3edf06299a4717ec" providerId="LiveId" clId="{6E23B073-D519-4B0F-BB70-FD2ADE699E0E}" dt="2024-01-23T16:17:09.323" v="48" actId="478"/>
          <ac:cxnSpMkLst>
            <pc:docMk/>
            <pc:sldMk cId="2804812470" sldId="274"/>
            <ac:cxnSpMk id="89" creationId="{00000000-0000-0000-0000-000000000000}"/>
          </ac:cxnSpMkLst>
        </pc:cxnChg>
        <pc:cxnChg chg="del">
          <ac:chgData name="Kal Rabb" userId="3edf06299a4717ec" providerId="LiveId" clId="{6E23B073-D519-4B0F-BB70-FD2ADE699E0E}" dt="2024-01-23T16:17:10.112" v="49" actId="478"/>
          <ac:cxnSpMkLst>
            <pc:docMk/>
            <pc:sldMk cId="2804812470" sldId="274"/>
            <ac:cxnSpMk id="90" creationId="{00000000-0000-0000-0000-000000000000}"/>
          </ac:cxnSpMkLst>
        </pc:cxnChg>
        <pc:cxnChg chg="del">
          <ac:chgData name="Kal Rabb" userId="3edf06299a4717ec" providerId="LiveId" clId="{6E23B073-D519-4B0F-BB70-FD2ADE699E0E}" dt="2024-01-23T16:17:11.902" v="50" actId="478"/>
          <ac:cxnSpMkLst>
            <pc:docMk/>
            <pc:sldMk cId="2804812470" sldId="274"/>
            <ac:cxnSpMk id="91" creationId="{00000000-0000-0000-0000-000000000000}"/>
          </ac:cxnSpMkLst>
        </pc:cxnChg>
      </pc:sldChg>
    </pc:docChg>
  </pc:docChgLst>
  <pc:docChgLst>
    <pc:chgData name="Kal Rabb" userId="3edf06299a4717ec" providerId="LiveId" clId="{7E87A87D-EB09-4F77-A01B-A11A6C2401CC}"/>
    <pc:docChg chg="undo custSel addSld modSld">
      <pc:chgData name="Kal Rabb" userId="3edf06299a4717ec" providerId="LiveId" clId="{7E87A87D-EB09-4F77-A01B-A11A6C2401CC}" dt="2020-08-25T23:48:18.211" v="1045" actId="20577"/>
      <pc:docMkLst>
        <pc:docMk/>
      </pc:docMkLst>
      <pc:sldChg chg="modSp modNotes">
        <pc:chgData name="Kal Rabb" userId="3edf06299a4717ec" providerId="LiveId" clId="{7E87A87D-EB09-4F77-A01B-A11A6C2401CC}" dt="2020-08-14T16:38:11.209" v="0"/>
        <pc:sldMkLst>
          <pc:docMk/>
          <pc:sldMk cId="0" sldId="256"/>
        </pc:sldMkLst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56"/>
            <ac:spMk id="54" creationId="{00000000-0000-0000-0000-000000000000}"/>
          </ac:spMkLst>
        </pc:spChg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56"/>
            <ac:spMk id="55" creationId="{00000000-0000-0000-0000-000000000000}"/>
          </ac:spMkLst>
        </pc:spChg>
      </pc:sldChg>
      <pc:sldChg chg="addSp delSp modSp mod modAnim modNotes">
        <pc:chgData name="Kal Rabb" userId="3edf06299a4717ec" providerId="LiveId" clId="{7E87A87D-EB09-4F77-A01B-A11A6C2401CC}" dt="2020-08-14T19:57:46.207" v="705" actId="14100"/>
        <pc:sldMkLst>
          <pc:docMk/>
          <pc:sldMk cId="0" sldId="257"/>
        </pc:sldMkLst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57"/>
            <ac:spMk id="60" creationId="{00000000-0000-0000-0000-000000000000}"/>
          </ac:spMkLst>
        </pc:spChg>
        <pc:spChg chg="mod">
          <ac:chgData name="Kal Rabb" userId="3edf06299a4717ec" providerId="LiveId" clId="{7E87A87D-EB09-4F77-A01B-A11A6C2401CC}" dt="2020-08-14T19:56:38.073" v="695" actId="5793"/>
          <ac:spMkLst>
            <pc:docMk/>
            <pc:sldMk cId="0" sldId="257"/>
            <ac:spMk id="61" creationId="{00000000-0000-0000-0000-000000000000}"/>
          </ac:spMkLst>
        </pc:spChg>
        <pc:graphicFrameChg chg="add mod modGraphic">
          <ac:chgData name="Kal Rabb" userId="3edf06299a4717ec" providerId="LiveId" clId="{7E87A87D-EB09-4F77-A01B-A11A6C2401CC}" dt="2020-08-14T19:55:20.815" v="679" actId="1076"/>
          <ac:graphicFrameMkLst>
            <pc:docMk/>
            <pc:sldMk cId="0" sldId="257"/>
            <ac:graphicFrameMk id="2" creationId="{DC1E5671-EF9F-4260-9D0D-B0049E232375}"/>
          </ac:graphicFrameMkLst>
        </pc:graphicFrameChg>
        <pc:graphicFrameChg chg="add mod modGraphic">
          <ac:chgData name="Kal Rabb" userId="3edf06299a4717ec" providerId="LiveId" clId="{7E87A87D-EB09-4F77-A01B-A11A6C2401CC}" dt="2020-08-14T19:55:08.936" v="676" actId="1076"/>
          <ac:graphicFrameMkLst>
            <pc:docMk/>
            <pc:sldMk cId="0" sldId="257"/>
            <ac:graphicFrameMk id="3" creationId="{C7F8E50C-78F6-44E5-B78A-E77E60F53322}"/>
          </ac:graphicFrameMkLst>
        </pc:graphicFrameChg>
        <pc:cxnChg chg="add del mod">
          <ac:chgData name="Kal Rabb" userId="3edf06299a4717ec" providerId="LiveId" clId="{7E87A87D-EB09-4F77-A01B-A11A6C2401CC}" dt="2020-08-14T19:55:45.208" v="684" actId="478"/>
          <ac:cxnSpMkLst>
            <pc:docMk/>
            <pc:sldMk cId="0" sldId="257"/>
            <ac:cxnSpMk id="6" creationId="{C8A10B0A-64BD-4512-A784-01ED7F54476D}"/>
          </ac:cxnSpMkLst>
        </pc:cxnChg>
        <pc:cxnChg chg="add mod">
          <ac:chgData name="Kal Rabb" userId="3edf06299a4717ec" providerId="LiveId" clId="{7E87A87D-EB09-4F77-A01B-A11A6C2401CC}" dt="2020-08-14T19:57:46.207" v="705" actId="14100"/>
          <ac:cxnSpMkLst>
            <pc:docMk/>
            <pc:sldMk cId="0" sldId="257"/>
            <ac:cxnSpMk id="12" creationId="{0BA190A4-136E-4B70-BD4A-A9C15F7E824D}"/>
          </ac:cxnSpMkLst>
        </pc:cxnChg>
      </pc:sldChg>
      <pc:sldChg chg="modSp mod modNotes">
        <pc:chgData name="Kal Rabb" userId="3edf06299a4717ec" providerId="LiveId" clId="{7E87A87D-EB09-4F77-A01B-A11A6C2401CC}" dt="2020-08-14T16:38:53.560" v="11" actId="14100"/>
        <pc:sldMkLst>
          <pc:docMk/>
          <pc:sldMk cId="0" sldId="258"/>
        </pc:sldMkLst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58"/>
            <ac:spMk id="67" creationId="{00000000-0000-0000-0000-000000000000}"/>
          </ac:spMkLst>
        </pc:spChg>
        <pc:spChg chg="mod">
          <ac:chgData name="Kal Rabb" userId="3edf06299a4717ec" providerId="LiveId" clId="{7E87A87D-EB09-4F77-A01B-A11A6C2401CC}" dt="2020-08-14T16:38:53.560" v="11" actId="14100"/>
          <ac:spMkLst>
            <pc:docMk/>
            <pc:sldMk cId="0" sldId="258"/>
            <ac:spMk id="68" creationId="{00000000-0000-0000-0000-000000000000}"/>
          </ac:spMkLst>
        </pc:spChg>
      </pc:sldChg>
      <pc:sldChg chg="modSp mod modNotes">
        <pc:chgData name="Kal Rabb" userId="3edf06299a4717ec" providerId="LiveId" clId="{7E87A87D-EB09-4F77-A01B-A11A6C2401CC}" dt="2020-08-14T16:39:53.710" v="33" actId="14100"/>
        <pc:sldMkLst>
          <pc:docMk/>
          <pc:sldMk cId="0" sldId="259"/>
        </pc:sldMkLst>
        <pc:spChg chg="mod">
          <ac:chgData name="Kal Rabb" userId="3edf06299a4717ec" providerId="LiveId" clId="{7E87A87D-EB09-4F77-A01B-A11A6C2401CC}" dt="2020-08-14T16:39:49.327" v="32" actId="14100"/>
          <ac:spMkLst>
            <pc:docMk/>
            <pc:sldMk cId="0" sldId="259"/>
            <ac:spMk id="85" creationId="{00000000-0000-0000-0000-000000000000}"/>
          </ac:spMkLst>
        </pc:spChg>
        <pc:spChg chg="mod">
          <ac:chgData name="Kal Rabb" userId="3edf06299a4717ec" providerId="LiveId" clId="{7E87A87D-EB09-4F77-A01B-A11A6C2401CC}" dt="2020-08-14T16:39:53.710" v="33" actId="14100"/>
          <ac:spMkLst>
            <pc:docMk/>
            <pc:sldMk cId="0" sldId="259"/>
            <ac:spMk id="88" creationId="{00000000-0000-0000-0000-000000000000}"/>
          </ac:spMkLst>
        </pc:spChg>
      </pc:sldChg>
      <pc:sldChg chg="modSp mod modNotes">
        <pc:chgData name="Kal Rabb" userId="3edf06299a4717ec" providerId="LiveId" clId="{7E87A87D-EB09-4F77-A01B-A11A6C2401CC}" dt="2020-08-14T16:40:14.063" v="36" actId="14100"/>
        <pc:sldMkLst>
          <pc:docMk/>
          <pc:sldMk cId="0" sldId="260"/>
        </pc:sldMkLst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60"/>
            <ac:spMk id="98" creationId="{00000000-0000-0000-0000-000000000000}"/>
          </ac:spMkLst>
        </pc:spChg>
        <pc:spChg chg="mod">
          <ac:chgData name="Kal Rabb" userId="3edf06299a4717ec" providerId="LiveId" clId="{7E87A87D-EB09-4F77-A01B-A11A6C2401CC}" dt="2020-08-14T16:40:14.063" v="36" actId="14100"/>
          <ac:spMkLst>
            <pc:docMk/>
            <pc:sldMk cId="0" sldId="260"/>
            <ac:spMk id="99" creationId="{00000000-0000-0000-0000-000000000000}"/>
          </ac:spMkLst>
        </pc:spChg>
        <pc:spChg chg="mod">
          <ac:chgData name="Kal Rabb" userId="3edf06299a4717ec" providerId="LiveId" clId="{7E87A87D-EB09-4F77-A01B-A11A6C2401CC}" dt="2020-08-14T16:40:09.062" v="35" actId="1076"/>
          <ac:spMkLst>
            <pc:docMk/>
            <pc:sldMk cId="0" sldId="260"/>
            <ac:spMk id="100" creationId="{00000000-0000-0000-0000-000000000000}"/>
          </ac:spMkLst>
        </pc:spChg>
      </pc:sldChg>
      <pc:sldChg chg="addSp modSp mod modNotes">
        <pc:chgData name="Kal Rabb" userId="3edf06299a4717ec" providerId="LiveId" clId="{7E87A87D-EB09-4F77-A01B-A11A6C2401CC}" dt="2020-08-14T16:44:12.320" v="137" actId="12"/>
        <pc:sldMkLst>
          <pc:docMk/>
          <pc:sldMk cId="0" sldId="261"/>
        </pc:sldMkLst>
        <pc:spChg chg="add mod">
          <ac:chgData name="Kal Rabb" userId="3edf06299a4717ec" providerId="LiveId" clId="{7E87A87D-EB09-4F77-A01B-A11A6C2401CC}" dt="2020-08-14T16:44:12.320" v="137" actId="12"/>
          <ac:spMkLst>
            <pc:docMk/>
            <pc:sldMk cId="0" sldId="261"/>
            <ac:spMk id="9" creationId="{1AE3ECD9-A83F-49CA-BBF0-71E1E2A0EC3B}"/>
          </ac:spMkLst>
        </pc:spChg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61"/>
            <ac:spMk id="105" creationId="{00000000-0000-0000-0000-000000000000}"/>
          </ac:spMkLst>
        </pc:spChg>
        <pc:spChg chg="mod">
          <ac:chgData name="Kal Rabb" userId="3edf06299a4717ec" providerId="LiveId" clId="{7E87A87D-EB09-4F77-A01B-A11A6C2401CC}" dt="2020-08-14T16:44:00.763" v="133" actId="21"/>
          <ac:spMkLst>
            <pc:docMk/>
            <pc:sldMk cId="0" sldId="261"/>
            <ac:spMk id="106" creationId="{00000000-0000-0000-0000-000000000000}"/>
          </ac:spMkLst>
        </pc:spChg>
        <pc:spChg chg="mod">
          <ac:chgData name="Kal Rabb" userId="3edf06299a4717ec" providerId="LiveId" clId="{7E87A87D-EB09-4F77-A01B-A11A6C2401CC}" dt="2020-08-14T16:43:53.255" v="131" actId="1076"/>
          <ac:spMkLst>
            <pc:docMk/>
            <pc:sldMk cId="0" sldId="261"/>
            <ac:spMk id="109" creationId="{00000000-0000-0000-0000-000000000000}"/>
          </ac:spMkLst>
        </pc:spChg>
        <pc:spChg chg="mod">
          <ac:chgData name="Kal Rabb" userId="3edf06299a4717ec" providerId="LiveId" clId="{7E87A87D-EB09-4F77-A01B-A11A6C2401CC}" dt="2020-08-14T16:43:53.255" v="131" actId="1076"/>
          <ac:spMkLst>
            <pc:docMk/>
            <pc:sldMk cId="0" sldId="261"/>
            <ac:spMk id="110" creationId="{00000000-0000-0000-0000-000000000000}"/>
          </ac:spMkLst>
        </pc:spChg>
        <pc:graphicFrameChg chg="mod">
          <ac:chgData name="Kal Rabb" userId="3edf06299a4717ec" providerId="LiveId" clId="{7E87A87D-EB09-4F77-A01B-A11A6C2401CC}" dt="2020-08-14T16:43:53.255" v="131" actId="1076"/>
          <ac:graphicFrameMkLst>
            <pc:docMk/>
            <pc:sldMk cId="0" sldId="261"/>
            <ac:graphicFrameMk id="107" creationId="{00000000-0000-0000-0000-000000000000}"/>
          </ac:graphicFrameMkLst>
        </pc:graphicFrameChg>
        <pc:graphicFrameChg chg="mod">
          <ac:chgData name="Kal Rabb" userId="3edf06299a4717ec" providerId="LiveId" clId="{7E87A87D-EB09-4F77-A01B-A11A6C2401CC}" dt="2020-08-14T16:43:53.255" v="131" actId="1076"/>
          <ac:graphicFrameMkLst>
            <pc:docMk/>
            <pc:sldMk cId="0" sldId="261"/>
            <ac:graphicFrameMk id="108" creationId="{00000000-0000-0000-0000-000000000000}"/>
          </ac:graphicFrameMkLst>
        </pc:graphicFrameChg>
      </pc:sldChg>
      <pc:sldChg chg="addSp modSp mod modNotes">
        <pc:chgData name="Kal Rabb" userId="3edf06299a4717ec" providerId="LiveId" clId="{7E87A87D-EB09-4F77-A01B-A11A6C2401CC}" dt="2020-08-14T16:47:20.575" v="181" actId="1076"/>
        <pc:sldMkLst>
          <pc:docMk/>
          <pc:sldMk cId="0" sldId="262"/>
        </pc:sldMkLst>
        <pc:spChg chg="add mod">
          <ac:chgData name="Kal Rabb" userId="3edf06299a4717ec" providerId="LiveId" clId="{7E87A87D-EB09-4F77-A01B-A11A6C2401CC}" dt="2020-08-14T16:46:54.681" v="150" actId="13822"/>
          <ac:spMkLst>
            <pc:docMk/>
            <pc:sldMk cId="0" sldId="262"/>
            <ac:spMk id="3" creationId="{6FE843B3-99AE-488A-B797-0DC7E19507D1}"/>
          </ac:spMkLst>
        </pc:spChg>
        <pc:spChg chg="add mod">
          <ac:chgData name="Kal Rabb" userId="3edf06299a4717ec" providerId="LiveId" clId="{7E87A87D-EB09-4F77-A01B-A11A6C2401CC}" dt="2020-08-14T16:47:20.575" v="181" actId="1076"/>
          <ac:spMkLst>
            <pc:docMk/>
            <pc:sldMk cId="0" sldId="262"/>
            <ac:spMk id="4" creationId="{FB8D6512-C402-4CB9-81F2-80A77A9D38FB}"/>
          </ac:spMkLst>
        </pc:spChg>
        <pc:spChg chg="add mod">
          <ac:chgData name="Kal Rabb" userId="3edf06299a4717ec" providerId="LiveId" clId="{7E87A87D-EB09-4F77-A01B-A11A6C2401CC}" dt="2020-08-14T16:44:57.791" v="143" actId="12"/>
          <ac:spMkLst>
            <pc:docMk/>
            <pc:sldMk cId="0" sldId="262"/>
            <ac:spMk id="10" creationId="{7A19D2D8-9D62-4C04-997F-442DA5805891}"/>
          </ac:spMkLst>
        </pc:spChg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62"/>
            <ac:spMk id="116" creationId="{00000000-0000-0000-0000-000000000000}"/>
          </ac:spMkLst>
        </pc:spChg>
        <pc:spChg chg="mod">
          <ac:chgData name="Kal Rabb" userId="3edf06299a4717ec" providerId="LiveId" clId="{7E87A87D-EB09-4F77-A01B-A11A6C2401CC}" dt="2020-08-14T16:46:16.879" v="146" actId="20577"/>
          <ac:spMkLst>
            <pc:docMk/>
            <pc:sldMk cId="0" sldId="262"/>
            <ac:spMk id="117" creationId="{00000000-0000-0000-0000-000000000000}"/>
          </ac:spMkLst>
        </pc:spChg>
        <pc:spChg chg="mod">
          <ac:chgData name="Kal Rabb" userId="3edf06299a4717ec" providerId="LiveId" clId="{7E87A87D-EB09-4F77-A01B-A11A6C2401CC}" dt="2020-08-14T16:42:03.736" v="123" actId="14100"/>
          <ac:spMkLst>
            <pc:docMk/>
            <pc:sldMk cId="0" sldId="262"/>
            <ac:spMk id="120" creationId="{00000000-0000-0000-0000-000000000000}"/>
          </ac:spMkLst>
        </pc:spChg>
        <pc:spChg chg="mod">
          <ac:chgData name="Kal Rabb" userId="3edf06299a4717ec" providerId="LiveId" clId="{7E87A87D-EB09-4F77-A01B-A11A6C2401CC}" dt="2020-08-14T16:42:14.231" v="126" actId="1076"/>
          <ac:spMkLst>
            <pc:docMk/>
            <pc:sldMk cId="0" sldId="262"/>
            <ac:spMk id="121" creationId="{00000000-0000-0000-0000-000000000000}"/>
          </ac:spMkLst>
        </pc:spChg>
        <pc:graphicFrameChg chg="mod modGraphic">
          <ac:chgData name="Kal Rabb" userId="3edf06299a4717ec" providerId="LiveId" clId="{7E87A87D-EB09-4F77-A01B-A11A6C2401CC}" dt="2020-08-14T16:46:28.943" v="148" actId="1076"/>
          <ac:graphicFrameMkLst>
            <pc:docMk/>
            <pc:sldMk cId="0" sldId="262"/>
            <ac:graphicFrameMk id="115" creationId="{00000000-0000-0000-0000-000000000000}"/>
          </ac:graphicFrameMkLst>
        </pc:graphicFrameChg>
        <pc:graphicFrameChg chg="mod">
          <ac:chgData name="Kal Rabb" userId="3edf06299a4717ec" providerId="LiveId" clId="{7E87A87D-EB09-4F77-A01B-A11A6C2401CC}" dt="2020-08-14T16:42:00.423" v="122" actId="1076"/>
          <ac:graphicFrameMkLst>
            <pc:docMk/>
            <pc:sldMk cId="0" sldId="262"/>
            <ac:graphicFrameMk id="118" creationId="{00000000-0000-0000-0000-000000000000}"/>
          </ac:graphicFrameMkLst>
        </pc:graphicFrameChg>
        <pc:graphicFrameChg chg="mod">
          <ac:chgData name="Kal Rabb" userId="3edf06299a4717ec" providerId="LiveId" clId="{7E87A87D-EB09-4F77-A01B-A11A6C2401CC}" dt="2020-08-14T16:42:08.295" v="124" actId="1076"/>
          <ac:graphicFrameMkLst>
            <pc:docMk/>
            <pc:sldMk cId="0" sldId="262"/>
            <ac:graphicFrameMk id="119" creationId="{00000000-0000-0000-0000-000000000000}"/>
          </ac:graphicFrameMkLst>
        </pc:graphicFrameChg>
      </pc:sldChg>
      <pc:sldChg chg="addSp modSp mod modNotes">
        <pc:chgData name="Kal Rabb" userId="3edf06299a4717ec" providerId="LiveId" clId="{7E87A87D-EB09-4F77-A01B-A11A6C2401CC}" dt="2020-08-14T20:52:36.640" v="847" actId="14100"/>
        <pc:sldMkLst>
          <pc:docMk/>
          <pc:sldMk cId="0" sldId="263"/>
        </pc:sldMkLst>
        <pc:spChg chg="add mod">
          <ac:chgData name="Kal Rabb" userId="3edf06299a4717ec" providerId="LiveId" clId="{7E87A87D-EB09-4F77-A01B-A11A6C2401CC}" dt="2020-08-14T20:52:36.640" v="847" actId="14100"/>
          <ac:spMkLst>
            <pc:docMk/>
            <pc:sldMk cId="0" sldId="263"/>
            <ac:spMk id="3" creationId="{CC4AA37B-AD5D-435E-B6FE-3E4E917C9D24}"/>
          </ac:spMkLst>
        </pc:spChg>
        <pc:spChg chg="add mod">
          <ac:chgData name="Kal Rabb" userId="3edf06299a4717ec" providerId="LiveId" clId="{7E87A87D-EB09-4F77-A01B-A11A6C2401CC}" dt="2020-08-14T16:49:59.471" v="201" actId="1076"/>
          <ac:spMkLst>
            <pc:docMk/>
            <pc:sldMk cId="0" sldId="263"/>
            <ac:spMk id="10" creationId="{7DC56374-7073-4FFB-B126-35BF9FAAAB40}"/>
          </ac:spMkLst>
        </pc:spChg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63"/>
            <ac:spMk id="127" creationId="{00000000-0000-0000-0000-000000000000}"/>
          </ac:spMkLst>
        </pc:spChg>
        <pc:spChg chg="mod">
          <ac:chgData name="Kal Rabb" userId="3edf06299a4717ec" providerId="LiveId" clId="{7E87A87D-EB09-4F77-A01B-A11A6C2401CC}" dt="2020-08-14T16:49:42.272" v="196" actId="14100"/>
          <ac:spMkLst>
            <pc:docMk/>
            <pc:sldMk cId="0" sldId="263"/>
            <ac:spMk id="128" creationId="{00000000-0000-0000-0000-000000000000}"/>
          </ac:spMkLst>
        </pc:spChg>
        <pc:spChg chg="mod">
          <ac:chgData name="Kal Rabb" userId="3edf06299a4717ec" providerId="LiveId" clId="{7E87A87D-EB09-4F77-A01B-A11A6C2401CC}" dt="2020-08-14T16:49:00.551" v="188" actId="14100"/>
          <ac:spMkLst>
            <pc:docMk/>
            <pc:sldMk cId="0" sldId="263"/>
            <ac:spMk id="131" creationId="{00000000-0000-0000-0000-000000000000}"/>
          </ac:spMkLst>
        </pc:spChg>
        <pc:spChg chg="mod">
          <ac:chgData name="Kal Rabb" userId="3edf06299a4717ec" providerId="LiveId" clId="{7E87A87D-EB09-4F77-A01B-A11A6C2401CC}" dt="2020-08-14T16:49:11.776" v="191" actId="1076"/>
          <ac:spMkLst>
            <pc:docMk/>
            <pc:sldMk cId="0" sldId="263"/>
            <ac:spMk id="132" creationId="{00000000-0000-0000-0000-000000000000}"/>
          </ac:spMkLst>
        </pc:spChg>
        <pc:graphicFrameChg chg="mod modGraphic">
          <ac:chgData name="Kal Rabb" userId="3edf06299a4717ec" providerId="LiveId" clId="{7E87A87D-EB09-4F77-A01B-A11A6C2401CC}" dt="2020-08-14T16:48:58.463" v="187" actId="1076"/>
          <ac:graphicFrameMkLst>
            <pc:docMk/>
            <pc:sldMk cId="0" sldId="263"/>
            <ac:graphicFrameMk id="129" creationId="{00000000-0000-0000-0000-000000000000}"/>
          </ac:graphicFrameMkLst>
        </pc:graphicFrameChg>
        <pc:graphicFrameChg chg="mod">
          <ac:chgData name="Kal Rabb" userId="3edf06299a4717ec" providerId="LiveId" clId="{7E87A87D-EB09-4F77-A01B-A11A6C2401CC}" dt="2020-08-14T16:49:05.390" v="189" actId="1076"/>
          <ac:graphicFrameMkLst>
            <pc:docMk/>
            <pc:sldMk cId="0" sldId="263"/>
            <ac:graphicFrameMk id="130" creationId="{00000000-0000-0000-0000-000000000000}"/>
          </ac:graphicFrameMkLst>
        </pc:graphicFrameChg>
      </pc:sldChg>
      <pc:sldChg chg="addSp modSp mod modNotes">
        <pc:chgData name="Kal Rabb" userId="3edf06299a4717ec" providerId="LiveId" clId="{7E87A87D-EB09-4F77-A01B-A11A6C2401CC}" dt="2020-08-14T16:51:37.447" v="230" actId="14100"/>
        <pc:sldMkLst>
          <pc:docMk/>
          <pc:sldMk cId="0" sldId="264"/>
        </pc:sldMkLst>
        <pc:spChg chg="add mod">
          <ac:chgData name="Kal Rabb" userId="3edf06299a4717ec" providerId="LiveId" clId="{7E87A87D-EB09-4F77-A01B-A11A6C2401CC}" dt="2020-08-14T16:51:18.068" v="224" actId="1076"/>
          <ac:spMkLst>
            <pc:docMk/>
            <pc:sldMk cId="0" sldId="264"/>
            <ac:spMk id="10" creationId="{A14ECE0C-FAB7-422D-95D0-6F2FA94BF864}"/>
          </ac:spMkLst>
        </pc:spChg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64"/>
            <ac:spMk id="138" creationId="{00000000-0000-0000-0000-000000000000}"/>
          </ac:spMkLst>
        </pc:spChg>
        <pc:spChg chg="mod">
          <ac:chgData name="Kal Rabb" userId="3edf06299a4717ec" providerId="LiveId" clId="{7E87A87D-EB09-4F77-A01B-A11A6C2401CC}" dt="2020-08-14T16:51:09.175" v="219" actId="14100"/>
          <ac:spMkLst>
            <pc:docMk/>
            <pc:sldMk cId="0" sldId="264"/>
            <ac:spMk id="139" creationId="{00000000-0000-0000-0000-000000000000}"/>
          </ac:spMkLst>
        </pc:spChg>
        <pc:spChg chg="mod">
          <ac:chgData name="Kal Rabb" userId="3edf06299a4717ec" providerId="LiveId" clId="{7E87A87D-EB09-4F77-A01B-A11A6C2401CC}" dt="2020-08-14T16:51:26.942" v="226" actId="14100"/>
          <ac:spMkLst>
            <pc:docMk/>
            <pc:sldMk cId="0" sldId="264"/>
            <ac:spMk id="142" creationId="{00000000-0000-0000-0000-000000000000}"/>
          </ac:spMkLst>
        </pc:spChg>
        <pc:spChg chg="mod">
          <ac:chgData name="Kal Rabb" userId="3edf06299a4717ec" providerId="LiveId" clId="{7E87A87D-EB09-4F77-A01B-A11A6C2401CC}" dt="2020-08-14T16:51:37.447" v="230" actId="14100"/>
          <ac:spMkLst>
            <pc:docMk/>
            <pc:sldMk cId="0" sldId="264"/>
            <ac:spMk id="143" creationId="{00000000-0000-0000-0000-000000000000}"/>
          </ac:spMkLst>
        </pc:spChg>
        <pc:graphicFrameChg chg="mod">
          <ac:chgData name="Kal Rabb" userId="3edf06299a4717ec" providerId="LiveId" clId="{7E87A87D-EB09-4F77-A01B-A11A6C2401CC}" dt="2020-08-14T16:51:24.591" v="225" actId="1076"/>
          <ac:graphicFrameMkLst>
            <pc:docMk/>
            <pc:sldMk cId="0" sldId="264"/>
            <ac:graphicFrameMk id="140" creationId="{00000000-0000-0000-0000-000000000000}"/>
          </ac:graphicFrameMkLst>
        </pc:graphicFrameChg>
        <pc:graphicFrameChg chg="mod">
          <ac:chgData name="Kal Rabb" userId="3edf06299a4717ec" providerId="LiveId" clId="{7E87A87D-EB09-4F77-A01B-A11A6C2401CC}" dt="2020-08-14T16:51:31.737" v="227" actId="1076"/>
          <ac:graphicFrameMkLst>
            <pc:docMk/>
            <pc:sldMk cId="0" sldId="264"/>
            <ac:graphicFrameMk id="141" creationId="{00000000-0000-0000-0000-000000000000}"/>
          </ac:graphicFrameMkLst>
        </pc:graphicFrameChg>
      </pc:sldChg>
      <pc:sldChg chg="modSp mod modNotes">
        <pc:chgData name="Kal Rabb" userId="3edf06299a4717ec" providerId="LiveId" clId="{7E87A87D-EB09-4F77-A01B-A11A6C2401CC}" dt="2020-08-14T16:52:12.935" v="234" actId="1076"/>
        <pc:sldMkLst>
          <pc:docMk/>
          <pc:sldMk cId="0" sldId="265"/>
        </pc:sldMkLst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65"/>
            <ac:spMk id="148" creationId="{00000000-0000-0000-0000-000000000000}"/>
          </ac:spMkLst>
        </pc:spChg>
        <pc:spChg chg="mod">
          <ac:chgData name="Kal Rabb" userId="3edf06299a4717ec" providerId="LiveId" clId="{7E87A87D-EB09-4F77-A01B-A11A6C2401CC}" dt="2020-08-14T16:52:05.399" v="233" actId="1076"/>
          <ac:spMkLst>
            <pc:docMk/>
            <pc:sldMk cId="0" sldId="265"/>
            <ac:spMk id="149" creationId="{00000000-0000-0000-0000-000000000000}"/>
          </ac:spMkLst>
        </pc:spChg>
        <pc:spChg chg="mod">
          <ac:chgData name="Kal Rabb" userId="3edf06299a4717ec" providerId="LiveId" clId="{7E87A87D-EB09-4F77-A01B-A11A6C2401CC}" dt="2020-08-14T16:52:12.935" v="234" actId="1076"/>
          <ac:spMkLst>
            <pc:docMk/>
            <pc:sldMk cId="0" sldId="265"/>
            <ac:spMk id="151" creationId="{00000000-0000-0000-0000-000000000000}"/>
          </ac:spMkLst>
        </pc:spChg>
        <pc:graphicFrameChg chg="mod">
          <ac:chgData name="Kal Rabb" userId="3edf06299a4717ec" providerId="LiveId" clId="{7E87A87D-EB09-4F77-A01B-A11A6C2401CC}" dt="2020-08-14T16:51:54.887" v="231" actId="1076"/>
          <ac:graphicFrameMkLst>
            <pc:docMk/>
            <pc:sldMk cId="0" sldId="265"/>
            <ac:graphicFrameMk id="154" creationId="{00000000-0000-0000-0000-000000000000}"/>
          </ac:graphicFrameMkLst>
        </pc:graphicFrameChg>
      </pc:sldChg>
      <pc:sldChg chg="modSp mod modNotes">
        <pc:chgData name="Kal Rabb" userId="3edf06299a4717ec" providerId="LiveId" clId="{7E87A87D-EB09-4F77-A01B-A11A6C2401CC}" dt="2020-08-14T16:52:27.246" v="235" actId="1076"/>
        <pc:sldMkLst>
          <pc:docMk/>
          <pc:sldMk cId="0" sldId="266"/>
        </pc:sldMkLst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66"/>
            <ac:spMk id="159" creationId="{00000000-0000-0000-0000-000000000000}"/>
          </ac:spMkLst>
        </pc:spChg>
        <pc:spChg chg="mod">
          <ac:chgData name="Kal Rabb" userId="3edf06299a4717ec" providerId="LiveId" clId="{7E87A87D-EB09-4F77-A01B-A11A6C2401CC}" dt="2020-08-14T16:52:27.246" v="235" actId="1076"/>
          <ac:spMkLst>
            <pc:docMk/>
            <pc:sldMk cId="0" sldId="266"/>
            <ac:spMk id="160" creationId="{00000000-0000-0000-0000-000000000000}"/>
          </ac:spMkLst>
        </pc:spChg>
      </pc:sldChg>
      <pc:sldChg chg="modSp mod modNotes">
        <pc:chgData name="Kal Rabb" userId="3edf06299a4717ec" providerId="LiveId" clId="{7E87A87D-EB09-4F77-A01B-A11A6C2401CC}" dt="2020-08-14T16:53:26.591" v="236" actId="1076"/>
        <pc:sldMkLst>
          <pc:docMk/>
          <pc:sldMk cId="0" sldId="267"/>
        </pc:sldMkLst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67"/>
            <ac:spMk id="170" creationId="{00000000-0000-0000-0000-000000000000}"/>
          </ac:spMkLst>
        </pc:spChg>
        <pc:spChg chg="mod">
          <ac:chgData name="Kal Rabb" userId="3edf06299a4717ec" providerId="LiveId" clId="{7E87A87D-EB09-4F77-A01B-A11A6C2401CC}" dt="2020-08-14T16:53:26.591" v="236" actId="1076"/>
          <ac:spMkLst>
            <pc:docMk/>
            <pc:sldMk cId="0" sldId="267"/>
            <ac:spMk id="171" creationId="{00000000-0000-0000-0000-000000000000}"/>
          </ac:spMkLst>
        </pc:spChg>
      </pc:sldChg>
      <pc:sldChg chg="modSp mod modNotes">
        <pc:chgData name="Kal Rabb" userId="3edf06299a4717ec" providerId="LiveId" clId="{7E87A87D-EB09-4F77-A01B-A11A6C2401CC}" dt="2020-08-14T16:53:56.127" v="248" actId="20577"/>
        <pc:sldMkLst>
          <pc:docMk/>
          <pc:sldMk cId="0" sldId="268"/>
        </pc:sldMkLst>
        <pc:spChg chg="mod">
          <ac:chgData name="Kal Rabb" userId="3edf06299a4717ec" providerId="LiveId" clId="{7E87A87D-EB09-4F77-A01B-A11A6C2401CC}" dt="2020-08-14T16:38:11.209" v="0"/>
          <ac:spMkLst>
            <pc:docMk/>
            <pc:sldMk cId="0" sldId="268"/>
            <ac:spMk id="182" creationId="{00000000-0000-0000-0000-000000000000}"/>
          </ac:spMkLst>
        </pc:spChg>
        <pc:spChg chg="mod">
          <ac:chgData name="Kal Rabb" userId="3edf06299a4717ec" providerId="LiveId" clId="{7E87A87D-EB09-4F77-A01B-A11A6C2401CC}" dt="2020-08-14T16:53:56.127" v="248" actId="20577"/>
          <ac:spMkLst>
            <pc:docMk/>
            <pc:sldMk cId="0" sldId="268"/>
            <ac:spMk id="183" creationId="{00000000-0000-0000-0000-000000000000}"/>
          </ac:spMkLst>
        </pc:spChg>
      </pc:sldChg>
      <pc:sldChg chg="modSp mod modNotes">
        <pc:chgData name="Kal Rabb" userId="3edf06299a4717ec" providerId="LiveId" clId="{7E87A87D-EB09-4F77-A01B-A11A6C2401CC}" dt="2020-08-14T16:54:42.217" v="257" actId="20577"/>
        <pc:sldMkLst>
          <pc:docMk/>
          <pc:sldMk cId="0" sldId="269"/>
        </pc:sldMkLst>
        <pc:spChg chg="mod">
          <ac:chgData name="Kal Rabb" userId="3edf06299a4717ec" providerId="LiveId" clId="{7E87A87D-EB09-4F77-A01B-A11A6C2401CC}" dt="2020-08-14T16:54:11.543" v="249" actId="14100"/>
          <ac:spMkLst>
            <pc:docMk/>
            <pc:sldMk cId="0" sldId="269"/>
            <ac:spMk id="188" creationId="{00000000-0000-0000-0000-000000000000}"/>
          </ac:spMkLst>
        </pc:spChg>
        <pc:spChg chg="mod">
          <ac:chgData name="Kal Rabb" userId="3edf06299a4717ec" providerId="LiveId" clId="{7E87A87D-EB09-4F77-A01B-A11A6C2401CC}" dt="2020-08-14T16:54:42.217" v="257" actId="20577"/>
          <ac:spMkLst>
            <pc:docMk/>
            <pc:sldMk cId="0" sldId="269"/>
            <ac:spMk id="189" creationId="{00000000-0000-0000-0000-000000000000}"/>
          </ac:spMkLst>
        </pc:spChg>
      </pc:sldChg>
      <pc:sldChg chg="modSp add mod">
        <pc:chgData name="Kal Rabb" userId="3edf06299a4717ec" providerId="LiveId" clId="{7E87A87D-EB09-4F77-A01B-A11A6C2401CC}" dt="2020-08-14T19:59:34.368" v="846" actId="20577"/>
        <pc:sldMkLst>
          <pc:docMk/>
          <pc:sldMk cId="1558002367" sldId="270"/>
        </pc:sldMkLst>
        <pc:spChg chg="mod">
          <ac:chgData name="Kal Rabb" userId="3edf06299a4717ec" providerId="LiveId" clId="{7E87A87D-EB09-4F77-A01B-A11A6C2401CC}" dt="2020-08-14T19:57:57.692" v="710" actId="5793"/>
          <ac:spMkLst>
            <pc:docMk/>
            <pc:sldMk cId="1558002367" sldId="270"/>
            <ac:spMk id="60" creationId="{00000000-0000-0000-0000-000000000000}"/>
          </ac:spMkLst>
        </pc:spChg>
        <pc:spChg chg="mod">
          <ac:chgData name="Kal Rabb" userId="3edf06299a4717ec" providerId="LiveId" clId="{7E87A87D-EB09-4F77-A01B-A11A6C2401CC}" dt="2020-08-14T19:59:34.368" v="846" actId="20577"/>
          <ac:spMkLst>
            <pc:docMk/>
            <pc:sldMk cId="1558002367" sldId="270"/>
            <ac:spMk id="61" creationId="{00000000-0000-0000-0000-000000000000}"/>
          </ac:spMkLst>
        </pc:spChg>
      </pc:sldChg>
      <pc:sldChg chg="addSp delSp modSp add mod delAnim modAnim">
        <pc:chgData name="Kal Rabb" userId="3edf06299a4717ec" providerId="LiveId" clId="{7E87A87D-EB09-4F77-A01B-A11A6C2401CC}" dt="2020-08-25T23:48:18.211" v="1045" actId="20577"/>
        <pc:sldMkLst>
          <pc:docMk/>
          <pc:sldMk cId="3614138003" sldId="271"/>
        </pc:sldMkLst>
        <pc:spChg chg="add del mod">
          <ac:chgData name="Kal Rabb" userId="3edf06299a4717ec" providerId="LiveId" clId="{7E87A87D-EB09-4F77-A01B-A11A6C2401CC}" dt="2020-08-25T23:41:36.329" v="874" actId="478"/>
          <ac:spMkLst>
            <pc:docMk/>
            <pc:sldMk cId="3614138003" sldId="271"/>
            <ac:spMk id="5" creationId="{7E07F6E6-E645-4ED0-87AD-D93904ECF52B}"/>
          </ac:spMkLst>
        </pc:spChg>
        <pc:spChg chg="add mod">
          <ac:chgData name="Kal Rabb" userId="3edf06299a4717ec" providerId="LiveId" clId="{7E87A87D-EB09-4F77-A01B-A11A6C2401CC}" dt="2020-08-25T23:42:23.768" v="898" actId="20577"/>
          <ac:spMkLst>
            <pc:docMk/>
            <pc:sldMk cId="3614138003" sldId="271"/>
            <ac:spMk id="6" creationId="{BE637D59-377E-4482-9926-F86102D41FBD}"/>
          </ac:spMkLst>
        </pc:spChg>
        <pc:spChg chg="add mod">
          <ac:chgData name="Kal Rabb" userId="3edf06299a4717ec" providerId="LiveId" clId="{7E87A87D-EB09-4F77-A01B-A11A6C2401CC}" dt="2020-08-25T23:43:29.787" v="928" actId="20577"/>
          <ac:spMkLst>
            <pc:docMk/>
            <pc:sldMk cId="3614138003" sldId="271"/>
            <ac:spMk id="7" creationId="{658BDB38-8049-4D01-B2B7-0BA89AFCDA85}"/>
          </ac:spMkLst>
        </pc:spChg>
        <pc:spChg chg="add mod">
          <ac:chgData name="Kal Rabb" userId="3edf06299a4717ec" providerId="LiveId" clId="{7E87A87D-EB09-4F77-A01B-A11A6C2401CC}" dt="2020-08-25T23:43:54.863" v="945" actId="20577"/>
          <ac:spMkLst>
            <pc:docMk/>
            <pc:sldMk cId="3614138003" sldId="271"/>
            <ac:spMk id="8" creationId="{89BFEFAE-CC14-404D-9EAB-346203DCC663}"/>
          </ac:spMkLst>
        </pc:spChg>
        <pc:spChg chg="mod">
          <ac:chgData name="Kal Rabb" userId="3edf06299a4717ec" providerId="LiveId" clId="{7E87A87D-EB09-4F77-A01B-A11A6C2401CC}" dt="2020-08-25T23:41:24.878" v="872" actId="5793"/>
          <ac:spMkLst>
            <pc:docMk/>
            <pc:sldMk cId="3614138003" sldId="271"/>
            <ac:spMk id="60" creationId="{00000000-0000-0000-0000-000000000000}"/>
          </ac:spMkLst>
        </pc:spChg>
        <pc:spChg chg="del">
          <ac:chgData name="Kal Rabb" userId="3edf06299a4717ec" providerId="LiveId" clId="{7E87A87D-EB09-4F77-A01B-A11A6C2401CC}" dt="2020-08-25T23:41:31.046" v="873" actId="478"/>
          <ac:spMkLst>
            <pc:docMk/>
            <pc:sldMk cId="3614138003" sldId="271"/>
            <ac:spMk id="61" creationId="{00000000-0000-0000-0000-000000000000}"/>
          </ac:spMkLst>
        </pc:spChg>
        <pc:graphicFrameChg chg="mod modGraphic">
          <ac:chgData name="Kal Rabb" userId="3edf06299a4717ec" providerId="LiveId" clId="{7E87A87D-EB09-4F77-A01B-A11A6C2401CC}" dt="2020-08-25T23:48:14.793" v="1044" actId="20577"/>
          <ac:graphicFrameMkLst>
            <pc:docMk/>
            <pc:sldMk cId="3614138003" sldId="271"/>
            <ac:graphicFrameMk id="2" creationId="{DC1E5671-EF9F-4260-9D0D-B0049E232375}"/>
          </ac:graphicFrameMkLst>
        </pc:graphicFrameChg>
        <pc:graphicFrameChg chg="mod modGraphic">
          <ac:chgData name="Kal Rabb" userId="3edf06299a4717ec" providerId="LiveId" clId="{7E87A87D-EB09-4F77-A01B-A11A6C2401CC}" dt="2020-08-25T23:48:18.211" v="1045" actId="20577"/>
          <ac:graphicFrameMkLst>
            <pc:docMk/>
            <pc:sldMk cId="3614138003" sldId="271"/>
            <ac:graphicFrameMk id="3" creationId="{C7F8E50C-78F6-44E5-B78A-E77E60F53322}"/>
          </ac:graphicFrameMkLst>
        </pc:graphicFrameChg>
        <pc:graphicFrameChg chg="add mod modGraphic">
          <ac:chgData name="Kal Rabb" userId="3edf06299a4717ec" providerId="LiveId" clId="{7E87A87D-EB09-4F77-A01B-A11A6C2401CC}" dt="2020-08-25T23:47:20.265" v="1040" actId="20577"/>
          <ac:graphicFrameMkLst>
            <pc:docMk/>
            <pc:sldMk cId="3614138003" sldId="271"/>
            <ac:graphicFrameMk id="10" creationId="{C3131234-C2B1-4FAD-95C3-C5198B1580DB}"/>
          </ac:graphicFrameMkLst>
        </pc:graphicFrameChg>
        <pc:cxnChg chg="del">
          <ac:chgData name="Kal Rabb" userId="3edf06299a4717ec" providerId="LiveId" clId="{7E87A87D-EB09-4F77-A01B-A11A6C2401CC}" dt="2020-08-25T23:42:56.848" v="918" actId="478"/>
          <ac:cxnSpMkLst>
            <pc:docMk/>
            <pc:sldMk cId="3614138003" sldId="271"/>
            <ac:cxnSpMk id="12" creationId="{0BA190A4-136E-4B70-BD4A-A9C15F7E824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46F6B2EA-73E6-9C34-8967-FF97EDA41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6e40147b6b_0_91:notes">
            <a:extLst>
              <a:ext uri="{FF2B5EF4-FFF2-40B4-BE49-F238E27FC236}">
                <a16:creationId xmlns:a16="http://schemas.microsoft.com/office/drawing/2014/main" id="{079CA930-1B8C-2E73-26CB-C994907CBA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6e40147b6b_0_91:notes">
            <a:extLst>
              <a:ext uri="{FF2B5EF4-FFF2-40B4-BE49-F238E27FC236}">
                <a16:creationId xmlns:a16="http://schemas.microsoft.com/office/drawing/2014/main" id="{755762DF-7E2C-B35D-A453-4701337BE2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9234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6e40147b6b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6e40147b6b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6e40147b6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6e40147b6b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e40147b6b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e40147b6b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6e40147b6b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6e40147b6b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6e54f2c6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6e54f2c6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e40147b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6e40147b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e40147b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6e40147b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672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e40147b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6e40147b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4871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e40147b6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6e40147b6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6e40147b6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6e40147b6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6e40147b6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6e40147b6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372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40147b6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40147b6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40147b6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40147b6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14539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7311556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084"/>
            <a:ext cx="1971675" cy="43180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377529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7162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235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950030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91546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9990886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5442124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5582195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07404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7179650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78977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04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Relationships &amp;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Inner Joins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SWEN-344 Web Engineering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C7B79C2-E22D-4E7E-B6E1-5DF8987311E4}"/>
              </a:ext>
            </a:extLst>
          </p:cNvPr>
          <p:cNvSpPr txBox="1"/>
          <p:nvPr/>
        </p:nvSpPr>
        <p:spPr>
          <a:xfrm>
            <a:off x="895350" y="444500"/>
            <a:ext cx="7475220" cy="5715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3F3A33"/>
                </a:solidFill>
                <a:latin typeface="+mj-lt"/>
              </a:rPr>
              <a:t>Inner join </a:t>
            </a:r>
            <a:r>
              <a:rPr lang="en-US" sz="3600" b="1" i="1" dirty="0">
                <a:solidFill>
                  <a:srgbClr val="BD582C"/>
                </a:solidFill>
                <a:latin typeface="+mj-lt"/>
              </a:rPr>
              <a:t>syntax</a:t>
            </a:r>
          </a:p>
        </p:txBody>
      </p:sp>
      <p:sp>
        <p:nvSpPr>
          <p:cNvPr id="5" name="left-text">
            <a:extLst>
              <a:ext uri="{FF2B5EF4-FFF2-40B4-BE49-F238E27FC236}">
                <a16:creationId xmlns:a16="http://schemas.microsoft.com/office/drawing/2014/main" id="{81380972-DE1F-4E6E-8411-B261371C6137}"/>
              </a:ext>
            </a:extLst>
          </p:cNvPr>
          <p:cNvSpPr txBox="1"/>
          <p:nvPr/>
        </p:nvSpPr>
        <p:spPr>
          <a:xfrm>
            <a:off x="895350" y="1401780"/>
            <a:ext cx="3387283" cy="3137426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228600" indent="-228600" algn="l">
              <a:spcBef>
                <a:spcPts val="0"/>
              </a:spcBef>
              <a:buClr>
                <a:srgbClr val="BD582C"/>
              </a:buClr>
              <a:buSzPts val="1700"/>
              <a:buChar char="●"/>
            </a:pPr>
            <a:r>
              <a:rPr lang="en-US" sz="1400" b="1" dirty="0">
                <a:solidFill>
                  <a:srgbClr val="3F3A33"/>
                </a:solidFill>
              </a:rPr>
              <a:t>INNER JOIN … ON syntax</a:t>
            </a:r>
          </a:p>
          <a:p>
            <a:pPr marL="457200" indent="-228600" algn="l">
              <a:spcBef>
                <a:spcPts val="150"/>
              </a:spcBef>
              <a:buClr>
                <a:srgbClr val="BD582C"/>
              </a:buClr>
              <a:buSzPts val="1400"/>
              <a:buChar char="●"/>
            </a:pPr>
            <a:r>
              <a:rPr lang="en-US" sz="1300" dirty="0">
                <a:solidFill>
                  <a:srgbClr val="3F3A33"/>
                </a:solidFill>
              </a:rPr>
              <a:t>Join logic in FROM — easier to read</a:t>
            </a:r>
          </a:p>
          <a:p>
            <a:pPr marL="457200" indent="-228600" algn="l">
              <a:spcBef>
                <a:spcPts val="150"/>
              </a:spcBef>
              <a:buClr>
                <a:srgbClr val="BD582C"/>
              </a:buClr>
              <a:buSzPts val="1400"/>
              <a:buChar char="●"/>
            </a:pPr>
            <a:r>
              <a:rPr lang="en-US" sz="1300" dirty="0">
                <a:solidFill>
                  <a:srgbClr val="3F3A33"/>
                </a:solidFill>
              </a:rPr>
              <a:t>Plain JOIN = INNER JOIN in Postgres</a:t>
            </a:r>
          </a:p>
          <a:p>
            <a:pPr marL="457200" indent="-228600" algn="l">
              <a:spcBef>
                <a:spcPts val="150"/>
              </a:spcBef>
              <a:buClr>
                <a:srgbClr val="BD582C"/>
              </a:buClr>
              <a:buSzPts val="1400"/>
              <a:buChar char="●"/>
            </a:pPr>
            <a:r>
              <a:rPr lang="en-US" sz="1300" dirty="0">
                <a:solidFill>
                  <a:srgbClr val="3F3A33"/>
                </a:solidFill>
              </a:rPr>
              <a:t>Can chain multiple tables</a:t>
            </a:r>
          </a:p>
          <a:p>
            <a:pPr marL="228600" indent="-228600" algn="l">
              <a:spcBef>
                <a:spcPts val="450"/>
              </a:spcBef>
              <a:buClr>
                <a:srgbClr val="BD582C"/>
              </a:buClr>
              <a:buSzPts val="1700"/>
              <a:buChar char="●"/>
            </a:pPr>
            <a:r>
              <a:rPr lang="en-US" sz="1400" b="1" dirty="0">
                <a:solidFill>
                  <a:srgbClr val="3F3A33"/>
                </a:solidFill>
              </a:rPr>
              <a:t>Joins are commutative</a:t>
            </a:r>
          </a:p>
          <a:p>
            <a:pPr marL="457200" indent="-228600" algn="l">
              <a:spcBef>
                <a:spcPts val="150"/>
              </a:spcBef>
              <a:buClr>
                <a:srgbClr val="BD582C"/>
              </a:buClr>
              <a:buSzPts val="1400"/>
              <a:buChar char="●"/>
            </a:pPr>
            <a:r>
              <a:rPr lang="en-US" sz="1300" dirty="0">
                <a:solidFill>
                  <a:srgbClr val="3F3A33"/>
                </a:solidFill>
              </a:rPr>
              <a:t>Order of tables doesn't matter</a:t>
            </a:r>
          </a:p>
          <a:p>
            <a:pPr marL="228600" indent="-228600" algn="l">
              <a:spcBef>
                <a:spcPts val="450"/>
              </a:spcBef>
              <a:buClr>
                <a:srgbClr val="BD582C"/>
              </a:buClr>
              <a:buSzPts val="1700"/>
              <a:buChar char="●"/>
            </a:pPr>
            <a:r>
              <a:rPr lang="en-US" sz="1400" b="1" dirty="0">
                <a:solidFill>
                  <a:srgbClr val="3F3A33"/>
                </a:solidFill>
              </a:rPr>
              <a:t>Result rows ≤ max(n, m)</a:t>
            </a:r>
          </a:p>
          <a:p>
            <a:pPr marL="457200" indent="-228600" algn="l">
              <a:spcBef>
                <a:spcPts val="150"/>
              </a:spcBef>
              <a:buClr>
                <a:srgbClr val="BD582C"/>
              </a:buClr>
              <a:buSzPts val="1400"/>
              <a:buChar char="●"/>
            </a:pPr>
            <a:r>
              <a:rPr lang="en-US" sz="1300" dirty="0">
                <a:solidFill>
                  <a:srgbClr val="3F3A33"/>
                </a:solidFill>
              </a:rPr>
              <a:t>n, m = row counts of each table</a:t>
            </a:r>
          </a:p>
          <a:p>
            <a:pPr marL="457200" indent="-228600" algn="l">
              <a:spcBef>
                <a:spcPts val="150"/>
              </a:spcBef>
              <a:buClr>
                <a:srgbClr val="BD582C"/>
              </a:buClr>
              <a:buSzPts val="1400"/>
              <a:buChar char="●"/>
            </a:pPr>
            <a:r>
              <a:rPr lang="en-US" sz="1300" dirty="0">
                <a:solidFill>
                  <a:srgbClr val="3F3A33"/>
                </a:solidFill>
              </a:rPr>
              <a:t>Depends on how many rows match</a:t>
            </a:r>
          </a:p>
        </p:txBody>
      </p:sp>
      <p:sp>
        <p:nvSpPr>
          <p:cNvPr id="7" name="right-text">
            <a:extLst>
              <a:ext uri="{FF2B5EF4-FFF2-40B4-BE49-F238E27FC236}">
                <a16:creationId xmlns:a16="http://schemas.microsoft.com/office/drawing/2014/main" id="{8E320268-DFBA-461B-9FB9-59ECA5F290E6}"/>
              </a:ext>
            </a:extLst>
          </p:cNvPr>
          <p:cNvSpPr txBox="1"/>
          <p:nvPr/>
        </p:nvSpPr>
        <p:spPr>
          <a:xfrm>
            <a:off x="4380614" y="1401780"/>
            <a:ext cx="4437321" cy="3137425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100" b="1" i="1" dirty="0">
                <a:solidFill>
                  <a:srgbClr val="637052"/>
                </a:solidFill>
                <a:latin typeface="Consolas"/>
              </a:rPr>
              <a:t>-- easier to read</a:t>
            </a:r>
          </a:p>
          <a:p>
            <a:pPr marL="0" indent="0" algn="l">
              <a:spcBef>
                <a:spcPts val="50"/>
              </a:spcBef>
              <a:buNone/>
            </a:pPr>
            <a:r>
              <a:rPr lang="en-US" sz="1100" b="1" dirty="0">
                <a:solidFill>
                  <a:schemeClr val="accent2"/>
                </a:solidFill>
                <a:latin typeface="Consolas"/>
              </a:rPr>
              <a:t>SELECT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*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FROM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customer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INNER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JOIN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order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ON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3F3A33"/>
                </a:solidFill>
                <a:latin typeface="Consolas"/>
              </a:rPr>
              <a:t>    </a:t>
            </a:r>
            <a:r>
              <a:rPr lang="en-US" sz="1100" b="1" dirty="0" err="1">
                <a:solidFill>
                  <a:srgbClr val="3F3A33"/>
                </a:solidFill>
                <a:latin typeface="Consolas"/>
              </a:rPr>
              <a:t>order.customer_id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= customer.id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WHERE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100" b="1" dirty="0" err="1">
                <a:solidFill>
                  <a:srgbClr val="3F3A33"/>
                </a:solidFill>
                <a:latin typeface="Consolas"/>
              </a:rPr>
              <a:t>order.balance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&lt; 5.0</a:t>
            </a:r>
          </a:p>
          <a:p>
            <a:pPr marL="0" indent="0" algn="l">
              <a:spcBef>
                <a:spcPts val="500"/>
              </a:spcBef>
              <a:buNone/>
            </a:pPr>
            <a:r>
              <a:rPr lang="en-US" sz="1100" b="1" i="1" dirty="0">
                <a:solidFill>
                  <a:srgbClr val="637052"/>
                </a:solidFill>
                <a:latin typeface="Consolas"/>
              </a:rPr>
              <a:t>-- commutative (same result)</a:t>
            </a:r>
          </a:p>
          <a:p>
            <a:pPr marL="0" indent="0" algn="l">
              <a:spcBef>
                <a:spcPts val="50"/>
              </a:spcBef>
              <a:buNone/>
            </a:pPr>
            <a:r>
              <a:rPr lang="en-US" sz="1100" b="1" dirty="0">
                <a:solidFill>
                  <a:schemeClr val="accent2"/>
                </a:solidFill>
                <a:latin typeface="Consolas"/>
              </a:rPr>
              <a:t>SELECT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*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FROM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order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INNER JOIN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3F3A33"/>
                </a:solidFill>
                <a:latin typeface="Consolas"/>
              </a:rPr>
              <a:t>  customer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ON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100" b="1" dirty="0" err="1">
                <a:solidFill>
                  <a:srgbClr val="3F3A33"/>
                </a:solidFill>
                <a:latin typeface="Consolas"/>
              </a:rPr>
              <a:t>order.customer_id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= customer.id</a:t>
            </a:r>
          </a:p>
          <a:p>
            <a:pPr marL="0" indent="0" algn="l">
              <a:spcBef>
                <a:spcPts val="500"/>
              </a:spcBef>
              <a:buNone/>
            </a:pPr>
            <a:r>
              <a:rPr lang="en-US" sz="1100" b="1" i="1" dirty="0">
                <a:solidFill>
                  <a:srgbClr val="637052"/>
                </a:solidFill>
                <a:latin typeface="Consolas"/>
              </a:rPr>
              <a:t>-- chaining multiple tables</a:t>
            </a:r>
          </a:p>
          <a:p>
            <a:pPr marL="0" indent="0" algn="l">
              <a:spcBef>
                <a:spcPts val="50"/>
              </a:spcBef>
              <a:buNone/>
            </a:pPr>
            <a:r>
              <a:rPr lang="en-US" sz="1100" b="1" dirty="0">
                <a:solidFill>
                  <a:schemeClr val="accent2"/>
                </a:solidFill>
                <a:latin typeface="Consolas"/>
              </a:rPr>
              <a:t>SELECT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*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FROM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customer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INNER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JOIN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order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ON </a:t>
            </a:r>
            <a:r>
              <a:rPr lang="en-US" sz="1100" b="1" dirty="0" err="1">
                <a:solidFill>
                  <a:srgbClr val="3F3A33"/>
                </a:solidFill>
                <a:latin typeface="Consolas"/>
              </a:rPr>
              <a:t>order.customer_id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= customer.id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INNER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JOIN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store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ON </a:t>
            </a:r>
            <a:r>
              <a:rPr lang="en-US" sz="1100" b="1" dirty="0" err="1">
                <a:solidFill>
                  <a:srgbClr val="3F3A33"/>
                </a:solidFill>
                <a:latin typeface="Consolas"/>
              </a:rPr>
              <a:t>order.store_id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= store.id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WHERE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100" b="1" dirty="0" err="1">
                <a:solidFill>
                  <a:srgbClr val="3F3A33"/>
                </a:solidFill>
                <a:latin typeface="Consolas"/>
              </a:rPr>
              <a:t>order.balance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&lt; 5.0</a:t>
            </a:r>
          </a:p>
        </p:txBody>
      </p:sp>
    </p:spTree>
    <p:extLst>
      <p:ext uri="{BB962C8B-B14F-4D97-AF65-F5344CB8AC3E}">
        <p14:creationId xmlns:p14="http://schemas.microsoft.com/office/powerpoint/2010/main" val="1605794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52165DAB-65F1-1878-A28E-129D1A838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>
            <a:extLst>
              <a:ext uri="{FF2B5EF4-FFF2-40B4-BE49-F238E27FC236}">
                <a16:creationId xmlns:a16="http://schemas.microsoft.com/office/drawing/2014/main" id="{26864C11-2389-7D9A-21DD-A8C153121E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0098" y="1441691"/>
            <a:ext cx="3075451" cy="10082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100"/>
              </a:spcBef>
              <a:buNone/>
            </a:pPr>
            <a:r>
              <a:rPr lang="en-US" sz="1600" b="1" dirty="0">
                <a:solidFill>
                  <a:schemeClr val="accent2"/>
                </a:solidFill>
                <a:latin typeface="Consolas"/>
              </a:rPr>
              <a:t>SELECT</a:t>
            </a:r>
            <a:r>
              <a:rPr lang="en-US" sz="1600" b="1" dirty="0">
                <a:solidFill>
                  <a:srgbClr val="3F3A33"/>
                </a:solidFill>
                <a:latin typeface="Consolas"/>
              </a:rPr>
              <a:t> * </a:t>
            </a:r>
            <a:r>
              <a:rPr lang="en-US" sz="1600" b="1" dirty="0">
                <a:solidFill>
                  <a:schemeClr val="accent2"/>
                </a:solidFill>
                <a:latin typeface="Consolas"/>
              </a:rPr>
              <a:t>FROM</a:t>
            </a:r>
            <a:r>
              <a:rPr lang="en-US" sz="1600" b="1" dirty="0">
                <a:solidFill>
                  <a:srgbClr val="3F3A33"/>
                </a:solidFill>
                <a:latin typeface="Consolas"/>
              </a:rPr>
              <a:t> team, city</a:t>
            </a:r>
          </a:p>
          <a:p>
            <a:pPr marL="139700" indent="0">
              <a:buNone/>
            </a:pPr>
            <a:endParaRPr lang="en" sz="1600" b="1" dirty="0">
              <a:latin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r>
              <a:rPr lang="en" sz="1600" dirty="0"/>
              <a:t>How many rows?</a:t>
            </a:r>
          </a:p>
          <a:p>
            <a:pPr marL="0" indent="0">
              <a:buNone/>
            </a:pPr>
            <a:r>
              <a:rPr lang="en" sz="1600" dirty="0"/>
              <a:t>What are the results?</a:t>
            </a:r>
            <a:endParaRPr dirty="0"/>
          </a:p>
          <a:p>
            <a:pPr marL="9144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	</a:t>
            </a:r>
            <a:endParaRPr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60B6E9-4FD1-1D55-0633-B78D1C7FEE89}"/>
              </a:ext>
            </a:extLst>
          </p:cNvPr>
          <p:cNvSpPr txBox="1"/>
          <p:nvPr/>
        </p:nvSpPr>
        <p:spPr>
          <a:xfrm>
            <a:off x="771202" y="39726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3F3A33"/>
                </a:solidFill>
                <a:latin typeface="+mj-lt"/>
              </a:rPr>
              <a:t>Practicing </a:t>
            </a:r>
            <a:r>
              <a:rPr lang="en-US" sz="3600" b="1" i="1" dirty="0">
                <a:solidFill>
                  <a:srgbClr val="BD582C"/>
                </a:solidFill>
                <a:latin typeface="+mj-lt"/>
              </a:rPr>
              <a:t>inner joins</a:t>
            </a:r>
            <a:endParaRPr lang="en-US" sz="3600" dirty="0">
              <a:latin typeface="+mj-lt"/>
            </a:endParaRPr>
          </a:p>
        </p:txBody>
      </p:sp>
      <p:graphicFrame>
        <p:nvGraphicFramePr>
          <p:cNvPr id="18" name="Google Shape;115;p19">
            <a:extLst>
              <a:ext uri="{FF2B5EF4-FFF2-40B4-BE49-F238E27FC236}">
                <a16:creationId xmlns:a16="http://schemas.microsoft.com/office/drawing/2014/main" id="{6C49AB68-3122-8AC4-3071-7E7FC8805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1958566"/>
              </p:ext>
            </p:extLst>
          </p:nvPr>
        </p:nvGraphicFramePr>
        <p:xfrm>
          <a:off x="868102" y="2831187"/>
          <a:ext cx="5722812" cy="1890840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944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45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4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team.id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team.name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city_id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city.id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city.name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Lakers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Angeles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Lakers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Orlando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Clippers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Angeles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Clippers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Orlando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Magic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Angeles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Magic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Orlando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9" name="Google Shape;66;p15">
            <a:extLst>
              <a:ext uri="{FF2B5EF4-FFF2-40B4-BE49-F238E27FC236}">
                <a16:creationId xmlns:a16="http://schemas.microsoft.com/office/drawing/2014/main" id="{C081433C-A804-8EA7-7C25-B5F436B04DF7}"/>
              </a:ext>
            </a:extLst>
          </p:cNvPr>
          <p:cNvGraphicFramePr/>
          <p:nvPr/>
        </p:nvGraphicFramePr>
        <p:xfrm>
          <a:off x="4641888" y="1395216"/>
          <a:ext cx="2075728" cy="135060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417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7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 gridSpan="3"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team</a:t>
                      </a: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873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city_id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Lakers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Clippers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3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Magic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Google Shape;69;p15">
            <a:extLst>
              <a:ext uri="{FF2B5EF4-FFF2-40B4-BE49-F238E27FC236}">
                <a16:creationId xmlns:a16="http://schemas.microsoft.com/office/drawing/2014/main" id="{1B89C858-7F47-2458-AEC0-009FF3E94D04}"/>
              </a:ext>
            </a:extLst>
          </p:cNvPr>
          <p:cNvGraphicFramePr/>
          <p:nvPr/>
        </p:nvGraphicFramePr>
        <p:xfrm>
          <a:off x="6886937" y="1405593"/>
          <a:ext cx="1482002" cy="108048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741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city</a:t>
                      </a: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5897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LA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Orlando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09AF4ED7-B274-5324-CBCF-B770EC82BE12}"/>
              </a:ext>
            </a:extLst>
          </p:cNvPr>
          <p:cNvSpPr txBox="1"/>
          <p:nvPr/>
        </p:nvSpPr>
        <p:spPr>
          <a:xfrm>
            <a:off x="2447823" y="1905966"/>
            <a:ext cx="1176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3 * 2 = 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746B14-8F8C-0924-6F76-019FE26FDC20}"/>
              </a:ext>
            </a:extLst>
          </p:cNvPr>
          <p:cNvSpPr txBox="1"/>
          <p:nvPr/>
        </p:nvSpPr>
        <p:spPr>
          <a:xfrm>
            <a:off x="2777701" y="2142286"/>
            <a:ext cx="1346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cross-product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707A6A-FBED-3437-1704-DDEF514636D9}"/>
              </a:ext>
            </a:extLst>
          </p:cNvPr>
          <p:cNvSpPr txBox="1"/>
          <p:nvPr/>
        </p:nvSpPr>
        <p:spPr>
          <a:xfrm>
            <a:off x="6590914" y="4479405"/>
            <a:ext cx="1662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Incorrect match-up</a:t>
            </a:r>
          </a:p>
        </p:txBody>
      </p:sp>
    </p:spTree>
    <p:extLst>
      <p:ext uri="{BB962C8B-B14F-4D97-AF65-F5344CB8AC3E}">
        <p14:creationId xmlns:p14="http://schemas.microsoft.com/office/powerpoint/2010/main" val="404094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body" idx="1"/>
          </p:nvPr>
        </p:nvSpPr>
        <p:spPr>
          <a:xfrm>
            <a:off x="910098" y="1441690"/>
            <a:ext cx="3075451" cy="15522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100"/>
              </a:spcBef>
              <a:buNone/>
            </a:pPr>
            <a:r>
              <a:rPr lang="en-US" sz="1600" b="1" dirty="0">
                <a:solidFill>
                  <a:schemeClr val="accent2"/>
                </a:solidFill>
                <a:latin typeface="Consolas"/>
              </a:rPr>
              <a:t>SELECT</a:t>
            </a:r>
            <a:r>
              <a:rPr lang="en-US" sz="1600" b="1" dirty="0">
                <a:solidFill>
                  <a:srgbClr val="3F3A33"/>
                </a:solidFill>
                <a:latin typeface="Consolas"/>
              </a:rPr>
              <a:t> * </a:t>
            </a:r>
            <a:r>
              <a:rPr lang="en-US" sz="1600" b="1" dirty="0">
                <a:solidFill>
                  <a:schemeClr val="accent2"/>
                </a:solidFill>
                <a:latin typeface="Consolas"/>
              </a:rPr>
              <a:t>FROM</a:t>
            </a:r>
            <a:r>
              <a:rPr lang="en-US" sz="1600" b="1" dirty="0">
                <a:solidFill>
                  <a:srgbClr val="3F3A33"/>
                </a:solidFill>
                <a:latin typeface="Consolas"/>
              </a:rPr>
              <a:t> team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600" b="1" dirty="0">
                <a:solidFill>
                  <a:schemeClr val="accent2"/>
                </a:solidFill>
                <a:latin typeface="Consolas"/>
              </a:rPr>
              <a:t>INNER JOIN </a:t>
            </a:r>
            <a:r>
              <a:rPr lang="en-US" sz="1600" b="1" dirty="0">
                <a:solidFill>
                  <a:srgbClr val="3F3A33"/>
                </a:solidFill>
                <a:latin typeface="Consolas"/>
              </a:rPr>
              <a:t>city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1600" b="1" dirty="0">
                <a:solidFill>
                  <a:schemeClr val="accent2"/>
                </a:solidFill>
                <a:latin typeface="Consolas"/>
              </a:rPr>
              <a:t>ON</a:t>
            </a:r>
            <a:r>
              <a:rPr lang="en-US" sz="1600" b="1" dirty="0">
                <a:solidFill>
                  <a:srgbClr val="3F3A33"/>
                </a:solidFill>
                <a:latin typeface="Consolas"/>
              </a:rPr>
              <a:t> team.city_id=city.id</a:t>
            </a:r>
          </a:p>
          <a:p>
            <a:pPr marL="139700" indent="0">
              <a:buNone/>
            </a:pPr>
            <a:endParaRPr lang="en" sz="1600" b="1" dirty="0">
              <a:latin typeface="Courier New"/>
              <a:cs typeface="Courier New"/>
              <a:sym typeface="Courier New"/>
            </a:endParaRPr>
          </a:p>
          <a:p>
            <a:pPr marL="0" indent="0">
              <a:buNone/>
            </a:pPr>
            <a:r>
              <a:rPr lang="en" sz="1600" dirty="0"/>
              <a:t>How many rows?</a:t>
            </a:r>
          </a:p>
          <a:p>
            <a:pPr marL="0" indent="0">
              <a:buNone/>
            </a:pPr>
            <a:r>
              <a:rPr lang="en" sz="1600" dirty="0"/>
              <a:t>What are the results?</a:t>
            </a:r>
            <a:endParaRPr dirty="0"/>
          </a:p>
          <a:p>
            <a:pPr marL="9144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	</a:t>
            </a:r>
            <a:endParaRPr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9B69EB-6326-317B-6224-A6F3505C4929}"/>
              </a:ext>
            </a:extLst>
          </p:cNvPr>
          <p:cNvSpPr txBox="1"/>
          <p:nvPr/>
        </p:nvSpPr>
        <p:spPr>
          <a:xfrm>
            <a:off x="771202" y="39726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3F3A33"/>
                </a:solidFill>
                <a:latin typeface="+mj-lt"/>
              </a:rPr>
              <a:t>Practicing </a:t>
            </a:r>
            <a:r>
              <a:rPr lang="en-US" sz="3600" b="1" i="1" dirty="0">
                <a:solidFill>
                  <a:srgbClr val="BD582C"/>
                </a:solidFill>
                <a:latin typeface="+mj-lt"/>
              </a:rPr>
              <a:t>inner joins</a:t>
            </a:r>
            <a:endParaRPr lang="en-US" sz="3600" dirty="0">
              <a:latin typeface="+mj-lt"/>
            </a:endParaRPr>
          </a:p>
        </p:txBody>
      </p:sp>
      <p:graphicFrame>
        <p:nvGraphicFramePr>
          <p:cNvPr id="18" name="Google Shape;115;p19">
            <a:extLst>
              <a:ext uri="{FF2B5EF4-FFF2-40B4-BE49-F238E27FC236}">
                <a16:creationId xmlns:a16="http://schemas.microsoft.com/office/drawing/2014/main" id="{2BF5F4D4-5EBD-CF91-4187-CA67EC8CE7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3453237"/>
              </p:ext>
            </p:extLst>
          </p:nvPr>
        </p:nvGraphicFramePr>
        <p:xfrm>
          <a:off x="868102" y="3525667"/>
          <a:ext cx="5722812" cy="1080480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944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45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4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team.id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team.name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city_id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city.id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city.name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Lakers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Angeles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Clippers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Angeles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Magic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Orlando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9" name="Google Shape;66;p15">
            <a:extLst>
              <a:ext uri="{FF2B5EF4-FFF2-40B4-BE49-F238E27FC236}">
                <a16:creationId xmlns:a16="http://schemas.microsoft.com/office/drawing/2014/main" id="{F8A34573-6C76-65AF-D694-99D72C2C2756}"/>
              </a:ext>
            </a:extLst>
          </p:cNvPr>
          <p:cNvGraphicFramePr/>
          <p:nvPr/>
        </p:nvGraphicFramePr>
        <p:xfrm>
          <a:off x="4641888" y="1395216"/>
          <a:ext cx="2075728" cy="135060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417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7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 gridSpan="3"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team</a:t>
                      </a: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873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city_id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Lakers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Clippers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3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Magic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Google Shape;69;p15">
            <a:extLst>
              <a:ext uri="{FF2B5EF4-FFF2-40B4-BE49-F238E27FC236}">
                <a16:creationId xmlns:a16="http://schemas.microsoft.com/office/drawing/2014/main" id="{5F3AEA7F-B065-03F9-9C1D-F57BD12239A9}"/>
              </a:ext>
            </a:extLst>
          </p:cNvPr>
          <p:cNvGraphicFramePr/>
          <p:nvPr/>
        </p:nvGraphicFramePr>
        <p:xfrm>
          <a:off x="6886937" y="1405593"/>
          <a:ext cx="1482002" cy="108048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741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city</a:t>
                      </a: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5897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LA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Orlando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42702DA-527B-B0E5-BAEA-465E2F2DB3DD}"/>
              </a:ext>
            </a:extLst>
          </p:cNvPr>
          <p:cNvSpPr txBox="1"/>
          <p:nvPr/>
        </p:nvSpPr>
        <p:spPr>
          <a:xfrm>
            <a:off x="2447823" y="2377054"/>
            <a:ext cx="1176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1721AE-0733-DA58-31F4-2253441B514B}"/>
              </a:ext>
            </a:extLst>
          </p:cNvPr>
          <p:cNvSpPr txBox="1"/>
          <p:nvPr/>
        </p:nvSpPr>
        <p:spPr>
          <a:xfrm>
            <a:off x="2752840" y="2598042"/>
            <a:ext cx="1346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Inner join</a:t>
            </a:r>
          </a:p>
        </p:txBody>
      </p:sp>
    </p:spTree>
    <p:extLst>
      <p:ext uri="{BB962C8B-B14F-4D97-AF65-F5344CB8AC3E}">
        <p14:creationId xmlns:p14="http://schemas.microsoft.com/office/powerpoint/2010/main" val="358654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>
            <a:spLocks noGrp="1"/>
          </p:cNvSpPr>
          <p:nvPr>
            <p:ph type="title"/>
          </p:nvPr>
        </p:nvSpPr>
        <p:spPr>
          <a:xfrm>
            <a:off x="888510" y="430242"/>
            <a:ext cx="642862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Many-To-</a:t>
            </a:r>
            <a:r>
              <a:rPr lang="en-US" sz="3600" b="1" i="1" dirty="0">
                <a:solidFill>
                  <a:srgbClr val="BD582C"/>
                </a:solidFill>
              </a:rPr>
              <a:t>Many</a:t>
            </a:r>
          </a:p>
        </p:txBody>
      </p:sp>
      <p:sp>
        <p:nvSpPr>
          <p:cNvPr id="149" name="Google Shape;149;p22"/>
          <p:cNvSpPr txBox="1">
            <a:spLocks noGrp="1"/>
          </p:cNvSpPr>
          <p:nvPr>
            <p:ph type="body" idx="1"/>
          </p:nvPr>
        </p:nvSpPr>
        <p:spPr>
          <a:xfrm>
            <a:off x="820151" y="1310372"/>
            <a:ext cx="4658533" cy="36289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600" dirty="0"/>
              <a:t>e.g. Players and Teams</a:t>
            </a:r>
            <a:endParaRPr sz="16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Players can be on multiple teams in their career</a:t>
            </a:r>
            <a:endParaRPr sz="14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Teams have multiple players</a:t>
            </a:r>
            <a:endParaRPr sz="1400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600" dirty="0"/>
              <a:t>Solution: linking table (or cross reference table)</a:t>
            </a:r>
            <a:endParaRPr sz="16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A table with 2+ foreign keys</a:t>
            </a:r>
            <a:endParaRPr sz="1400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600" dirty="0"/>
              <a:t>Design tip: give your linking tables meaningful names if you can</a:t>
            </a:r>
            <a:endParaRPr sz="16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If the relationship has no colloquial term, then use the two table names, </a:t>
            </a:r>
          </a:p>
          <a:p>
            <a:pPr marL="685800" lvl="2" indent="-228600">
              <a:spcBef>
                <a:spcPts val="0"/>
              </a:spcBef>
              <a:buSzPts val="1400"/>
              <a:buChar char="●"/>
            </a:pPr>
            <a:r>
              <a:rPr lang="en" sz="1400" dirty="0"/>
              <a:t>e.g. </a:t>
            </a:r>
            <a:r>
              <a:rPr lang="en" sz="1400" b="1" dirty="0">
                <a:latin typeface="Courier New"/>
                <a:ea typeface="Courier New"/>
                <a:cs typeface="Courier New"/>
                <a:sym typeface="Courier New"/>
              </a:rPr>
              <a:t>commit_filepath</a:t>
            </a:r>
            <a:r>
              <a:rPr lang="en" sz="1400" dirty="0"/>
              <a:t> or </a:t>
            </a:r>
            <a:r>
              <a:rPr lang="en" sz="1400" b="1" dirty="0">
                <a:latin typeface="Courier New"/>
                <a:ea typeface="Courier New"/>
                <a:cs typeface="Courier New"/>
                <a:sym typeface="Courier New"/>
              </a:rPr>
              <a:t>players_teams</a:t>
            </a:r>
            <a:endParaRPr sz="14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BUT! Often we have words describing that relationship</a:t>
            </a:r>
            <a:endParaRPr sz="14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Can be a noun, or adjective phrase, </a:t>
            </a:r>
            <a:endParaRPr sz="14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e.g. </a:t>
            </a:r>
            <a:r>
              <a:rPr lang="en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played_for</a:t>
            </a:r>
            <a:r>
              <a:rPr lang="en" sz="1400" dirty="0"/>
              <a:t>, </a:t>
            </a:r>
            <a:r>
              <a:rPr lang="en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</a:t>
            </a:r>
            <a:r>
              <a:rPr lang="en" sz="1400" dirty="0"/>
              <a:t>, </a:t>
            </a:r>
            <a:r>
              <a:rPr lang="en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enrollment</a:t>
            </a:r>
            <a:r>
              <a:rPr lang="en" sz="1400" dirty="0"/>
              <a:t> </a:t>
            </a:r>
            <a:endParaRPr sz="14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e.g. Student ← Enrollment → Class </a:t>
            </a:r>
            <a:r>
              <a:rPr lang="en" sz="1600" dirty="0"/>
              <a:t>	</a:t>
            </a:r>
            <a:endParaRPr sz="1600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600" dirty="0"/>
              <a:t>Linking tables can have columns too! </a:t>
            </a:r>
            <a:endParaRPr lang="en" sz="1700" dirty="0"/>
          </a:p>
          <a:p>
            <a:pPr marL="457200" lvl="1" indent="-228600">
              <a:spcBef>
                <a:spcPts val="0"/>
              </a:spcBef>
              <a:buSzPts val="1400"/>
              <a:buChar char="●"/>
            </a:pPr>
            <a:r>
              <a:rPr lang="en" sz="1400" dirty="0"/>
              <a:t>e.g. </a:t>
            </a:r>
            <a:r>
              <a:rPr lang="en" sz="1400" b="1" dirty="0">
                <a:latin typeface="Courier New"/>
                <a:ea typeface="Courier New"/>
                <a:cs typeface="Courier New"/>
                <a:sym typeface="Courier New"/>
              </a:rPr>
              <a:t>start_year</a:t>
            </a:r>
            <a:endParaRPr sz="1400" b="1" dirty="0">
              <a:latin typeface="Courier New"/>
              <a:ea typeface="Courier New"/>
              <a:cs typeface="Courier New"/>
              <a:sym typeface="Courier New"/>
            </a:endParaRPr>
          </a:p>
        </p:txBody>
      </p:sp>
      <p:graphicFrame>
        <p:nvGraphicFramePr>
          <p:cNvPr id="150" name="Google Shape;150;p22"/>
          <p:cNvGraphicFramePr/>
          <p:nvPr/>
        </p:nvGraphicFramePr>
        <p:xfrm>
          <a:off x="5710179" y="2096648"/>
          <a:ext cx="2887486" cy="1270000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541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52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52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4000"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1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played_for</a:t>
                      </a:r>
                      <a:endParaRPr sz="700" b="1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0" marB="0"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0" marB="0"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0" marB="0"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0" marB="0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59375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id</a:t>
                      </a:r>
                      <a:endParaRPr sz="700" b="1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player_id</a:t>
                      </a:r>
                      <a:endParaRPr sz="700" b="1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team_id</a:t>
                      </a:r>
                      <a:endParaRPr sz="700" b="1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start_year</a:t>
                      </a:r>
                      <a:endParaRPr sz="700" b="1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end_year</a:t>
                      </a:r>
                      <a:endParaRPr sz="700" b="1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1992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1996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  <a:endParaRPr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2" name="Google Shape;152;p22"/>
          <p:cNvGraphicFramePr/>
          <p:nvPr/>
        </p:nvGraphicFramePr>
        <p:xfrm>
          <a:off x="6062914" y="1017148"/>
          <a:ext cx="2534750" cy="1016000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683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00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1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player</a:t>
                      </a:r>
                      <a:endParaRPr sz="800" b="1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0" marB="0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96263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id</a:t>
                      </a:r>
                      <a:endParaRPr sz="800" b="1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name</a:t>
                      </a:r>
                      <a:endParaRPr sz="800" b="1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Kobe Bryant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Shaquille O’Neal</a:t>
                      </a:r>
                      <a:endParaRPr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22"/>
          <p:cNvGraphicFramePr/>
          <p:nvPr/>
        </p:nvGraphicFramePr>
        <p:xfrm>
          <a:off x="6429737" y="3428475"/>
          <a:ext cx="2199200" cy="1270000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38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1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team</a:t>
                      </a:r>
                      <a:endParaRPr sz="800" b="1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0" marB="0"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91425" marR="91425" marT="0" marB="0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66886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id</a:t>
                      </a:r>
                      <a:endParaRPr sz="800" b="1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name</a:t>
                      </a:r>
                      <a:endParaRPr sz="800" b="1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city_id</a:t>
                      </a:r>
                      <a:endParaRPr sz="800" b="1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Lakers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Clippers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Magic</a:t>
                      </a:r>
                      <a:endParaRPr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909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" name="Google Shape;169;p24"/>
          <p:cNvGraphicFramePr/>
          <p:nvPr>
            <p:extLst>
              <p:ext uri="{D42A27DB-BD31-4B8C-83A1-F6EECF244321}">
                <p14:modId xmlns:p14="http://schemas.microsoft.com/office/powerpoint/2010/main" val="1133339877"/>
              </p:ext>
            </p:extLst>
          </p:nvPr>
        </p:nvGraphicFramePr>
        <p:xfrm>
          <a:off x="87138" y="3493625"/>
          <a:ext cx="8969724" cy="508000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64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7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58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6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85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1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172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0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player.id</a:t>
                      </a:r>
                      <a:endParaRPr sz="7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player.name</a:t>
                      </a:r>
                      <a:endParaRPr sz="7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played_for.id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played_for.player_id</a:t>
                      </a:r>
                      <a:endParaRPr sz="7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played_for.team_id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played_for.start_year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played_for.end_year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tenure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city.id</a:t>
                      </a:r>
                      <a:endParaRPr sz="7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city.name</a:t>
                      </a:r>
                      <a:endParaRPr sz="7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dirty="0"/>
                        <a:t>1</a:t>
                      </a:r>
                      <a:endParaRPr sz="700" dirty="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Kobe Bryant</a:t>
                      </a:r>
                      <a:endParaRPr sz="7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1</a:t>
                      </a:r>
                      <a:endParaRPr sz="7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1</a:t>
                      </a:r>
                      <a:endParaRPr sz="7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1</a:t>
                      </a:r>
                      <a:endParaRPr sz="7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1994</a:t>
                      </a:r>
                      <a:endParaRPr sz="7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2016</a:t>
                      </a:r>
                      <a:endParaRPr sz="7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20</a:t>
                      </a:r>
                      <a:endParaRPr sz="7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/>
                        <a:t>1</a:t>
                      </a:r>
                      <a:endParaRPr sz="7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dirty="0"/>
                        <a:t>Los Angeles</a:t>
                      </a:r>
                      <a:endParaRPr sz="700" dirty="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0" name="Google Shape;170;p24"/>
          <p:cNvSpPr txBox="1">
            <a:spLocks noGrp="1"/>
          </p:cNvSpPr>
          <p:nvPr>
            <p:ph type="title"/>
          </p:nvPr>
        </p:nvSpPr>
        <p:spPr>
          <a:xfrm>
            <a:off x="921300" y="401270"/>
            <a:ext cx="449179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Practicing Inner </a:t>
            </a:r>
            <a:r>
              <a:rPr lang="en-US" sz="3600" b="1" i="1" dirty="0">
                <a:solidFill>
                  <a:srgbClr val="BD582C"/>
                </a:solidFill>
              </a:rPr>
              <a:t>Joins</a:t>
            </a:r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"/>
          </p:nvPr>
        </p:nvSpPr>
        <p:spPr>
          <a:xfrm>
            <a:off x="879676" y="1316375"/>
            <a:ext cx="4266224" cy="6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Who has played for a single team in L.A. for 20 years in a single stretch? And how long?</a:t>
            </a:r>
            <a:endParaRPr dirty="0"/>
          </a:p>
          <a:p>
            <a:pPr marL="9144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	</a:t>
            </a:r>
            <a:endParaRPr dirty="0"/>
          </a:p>
        </p:txBody>
      </p:sp>
      <p:sp>
        <p:nvSpPr>
          <p:cNvPr id="176" name="Google Shape;176;p24"/>
          <p:cNvSpPr txBox="1">
            <a:spLocks noGrp="1"/>
          </p:cNvSpPr>
          <p:nvPr>
            <p:ph type="body" idx="2"/>
          </p:nvPr>
        </p:nvSpPr>
        <p:spPr>
          <a:xfrm>
            <a:off x="921300" y="2012488"/>
            <a:ext cx="5795400" cy="129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SELECT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*, end_year - start_year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AS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tenure </a:t>
            </a:r>
            <a:b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FROM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player</a:t>
            </a:r>
            <a:b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 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INNER JOIN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played_for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ON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player.id=played_for.player_id</a:t>
            </a:r>
            <a:b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 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INNER JOIN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team      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ON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played_for.team_id=team.id</a:t>
            </a:r>
            <a:b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 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INNER JOIN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city      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ON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team.city_id=city.id</a:t>
            </a:r>
            <a:b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WHERE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end_year - start_year &gt;= 20</a:t>
            </a:r>
            <a:b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   </a:t>
            </a:r>
            <a:r>
              <a:rPr lang="en" sz="1200" b="1" dirty="0">
                <a:solidFill>
                  <a:schemeClr val="accent2"/>
                </a:solidFill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AND</a:t>
            </a:r>
            <a:r>
              <a:rPr lang="en" sz="1200" b="1" dirty="0">
                <a:latin typeface="Consolas" panose="020B0609020204030204" pitchFamily="49" charset="0"/>
                <a:ea typeface="Courier New"/>
                <a:cs typeface="Courier New"/>
                <a:sym typeface="Courier New"/>
              </a:rPr>
              <a:t> city.name = 'Los Angeles'</a:t>
            </a:r>
            <a:endParaRPr sz="1200" b="1" dirty="0">
              <a:latin typeface="Consolas" panose="020B0609020204030204" pitchFamily="49" charset="0"/>
              <a:ea typeface="Courier New"/>
              <a:cs typeface="Courier New"/>
              <a:sym typeface="Courier New"/>
            </a:endParaRPr>
          </a:p>
        </p:txBody>
      </p:sp>
      <p:graphicFrame>
        <p:nvGraphicFramePr>
          <p:cNvPr id="172" name="Google Shape;172;p24"/>
          <p:cNvGraphicFramePr/>
          <p:nvPr>
            <p:extLst>
              <p:ext uri="{D42A27DB-BD31-4B8C-83A1-F6EECF244321}">
                <p14:modId xmlns:p14="http://schemas.microsoft.com/office/powerpoint/2010/main" val="3357109119"/>
              </p:ext>
            </p:extLst>
          </p:nvPr>
        </p:nvGraphicFramePr>
        <p:xfrm>
          <a:off x="6789350" y="99595"/>
          <a:ext cx="2177173" cy="976852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401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5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809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team</a:t>
                      </a:r>
                      <a:endParaRPr sz="9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6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id</a:t>
                      </a:r>
                      <a:endParaRPr sz="9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name</a:t>
                      </a:r>
                      <a:endParaRPr sz="9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city_id</a:t>
                      </a:r>
                      <a:endParaRPr sz="9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80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</a:t>
                      </a:r>
                      <a:endParaRPr sz="9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/>
                        <a:t>Lakers</a:t>
                      </a:r>
                      <a:endParaRPr sz="900" dirty="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</a:t>
                      </a:r>
                      <a:endParaRPr sz="9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80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2</a:t>
                      </a:r>
                      <a:endParaRPr sz="9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Clippers</a:t>
                      </a:r>
                      <a:endParaRPr sz="9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</a:t>
                      </a:r>
                      <a:endParaRPr sz="9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80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3</a:t>
                      </a:r>
                      <a:endParaRPr sz="9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Magic</a:t>
                      </a:r>
                      <a:endParaRPr sz="9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/>
                        <a:t>2</a:t>
                      </a:r>
                      <a:endParaRPr sz="900" dirty="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3" name="Google Shape;173;p24"/>
          <p:cNvGraphicFramePr/>
          <p:nvPr>
            <p:extLst>
              <p:ext uri="{D42A27DB-BD31-4B8C-83A1-F6EECF244321}">
                <p14:modId xmlns:p14="http://schemas.microsoft.com/office/powerpoint/2010/main" val="1669134336"/>
              </p:ext>
            </p:extLst>
          </p:nvPr>
        </p:nvGraphicFramePr>
        <p:xfrm>
          <a:off x="7801665" y="2267343"/>
          <a:ext cx="1304144" cy="875176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398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8794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city</a:t>
                      </a:r>
                      <a:endParaRPr sz="10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79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id</a:t>
                      </a:r>
                      <a:endParaRPr sz="10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name</a:t>
                      </a:r>
                      <a:endParaRPr sz="10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79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/>
                        <a:t>1</a:t>
                      </a:r>
                      <a:endParaRPr sz="1000" dirty="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Los Angeles</a:t>
                      </a:r>
                      <a:endParaRPr sz="10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79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/>
                        <a:t>Orlando</a:t>
                      </a:r>
                      <a:endParaRPr sz="1000" dirty="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4" name="Google Shape;174;p24"/>
          <p:cNvGraphicFramePr/>
          <p:nvPr>
            <p:extLst>
              <p:ext uri="{D42A27DB-BD31-4B8C-83A1-F6EECF244321}">
                <p14:modId xmlns:p14="http://schemas.microsoft.com/office/powerpoint/2010/main" val="2441741431"/>
              </p:ext>
            </p:extLst>
          </p:nvPr>
        </p:nvGraphicFramePr>
        <p:xfrm>
          <a:off x="5413094" y="105865"/>
          <a:ext cx="1260508" cy="970584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352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7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2646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player</a:t>
                      </a:r>
                      <a:endParaRPr sz="8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64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id</a:t>
                      </a:r>
                      <a:endParaRPr sz="8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name</a:t>
                      </a:r>
                      <a:endParaRPr sz="8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64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Kobe Bryant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64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Shaquille O’Neal</a:t>
                      </a:r>
                      <a:endParaRPr sz="800" dirty="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5" name="Google Shape;175;p24"/>
          <p:cNvGraphicFramePr/>
          <p:nvPr>
            <p:extLst>
              <p:ext uri="{D42A27DB-BD31-4B8C-83A1-F6EECF244321}">
                <p14:modId xmlns:p14="http://schemas.microsoft.com/office/powerpoint/2010/main" val="3644645964"/>
              </p:ext>
            </p:extLst>
          </p:nvPr>
        </p:nvGraphicFramePr>
        <p:xfrm>
          <a:off x="5915397" y="1173110"/>
          <a:ext cx="3051126" cy="1011290"/>
        </p:xfrm>
        <a:graphic>
          <a:graphicData uri="http://schemas.openxmlformats.org/drawingml/2006/table">
            <a:tbl>
              <a:tblPr firstRow="1">
                <a:noFill/>
                <a:tableStyleId>{64F91C94-2183-4B2C-912E-7094C6ED03A8}</a:tableStyleId>
              </a:tblPr>
              <a:tblGrid>
                <a:gridCol w="305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4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2258"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 dirty="0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played_for</a:t>
                      </a:r>
                      <a:endParaRPr sz="7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25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id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player_id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team_id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start_year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lt1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end_year</a:t>
                      </a:r>
                      <a:endParaRPr sz="700" b="1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25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1996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2016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25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1992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1996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25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3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1996</a:t>
                      </a:r>
                      <a:endParaRPr sz="800" dirty="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2004</a:t>
                      </a:r>
                      <a:endParaRPr sz="800" dirty="0"/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7" name="Google Shape;177;p24"/>
          <p:cNvSpPr txBox="1"/>
          <p:nvPr/>
        </p:nvSpPr>
        <p:spPr>
          <a:xfrm>
            <a:off x="162770" y="4076944"/>
            <a:ext cx="41838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0000"/>
                </a:solidFill>
              </a:rPr>
              <a:t>(Now can you see why we say to avoid * in production code? We don’t need most of these columns…)</a:t>
            </a:r>
            <a:endParaRPr sz="1100" dirty="0">
              <a:solidFill>
                <a:srgbClr val="FF0000"/>
              </a:solidFill>
            </a:endParaRP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631AE29B-79E0-3158-2112-9150C784A4A2}"/>
              </a:ext>
            </a:extLst>
          </p:cNvPr>
          <p:cNvSpPr/>
          <p:nvPr/>
        </p:nvSpPr>
        <p:spPr>
          <a:xfrm rot="5400000" flipH="1" flipV="1">
            <a:off x="3984536" y="1886826"/>
            <a:ext cx="217173" cy="888307"/>
          </a:xfrm>
          <a:prstGeom prst="leftBrace">
            <a:avLst/>
          </a:prstGeom>
          <a:ln>
            <a:solidFill>
              <a:srgbClr val="E483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1A2108-9EEE-3060-44AD-C490FF083C1E}"/>
              </a:ext>
            </a:extLst>
          </p:cNvPr>
          <p:cNvSpPr txBox="1"/>
          <p:nvPr/>
        </p:nvSpPr>
        <p:spPr>
          <a:xfrm>
            <a:off x="4731368" y="4194968"/>
            <a:ext cx="4184310" cy="461665"/>
          </a:xfrm>
          <a:prstGeom prst="rect">
            <a:avLst/>
          </a:prstGeom>
          <a:noFill/>
          <a:ln>
            <a:solidFill>
              <a:srgbClr val="E4831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Use the </a:t>
            </a:r>
            <a:r>
              <a:rPr lang="en-US" sz="12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en-US" sz="1200" dirty="0"/>
              <a:t> keyword to give meaningful column names to computations or disambiguate same-named fields across tables.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A52F79C-ADAC-23D7-4FD8-5A40AE781DFC}"/>
              </a:ext>
            </a:extLst>
          </p:cNvPr>
          <p:cNvCxnSpPr>
            <a:cxnSpLocks/>
            <a:stCxn id="2" idx="1"/>
          </p:cNvCxnSpPr>
          <p:nvPr/>
        </p:nvCxnSpPr>
        <p:spPr>
          <a:xfrm>
            <a:off x="4093123" y="2439566"/>
            <a:ext cx="2067117" cy="17690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06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5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Key </a:t>
            </a:r>
            <a:r>
              <a:rPr lang="en-US" sz="3600" b="1" i="1" dirty="0">
                <a:solidFill>
                  <a:srgbClr val="BD582C"/>
                </a:solidFill>
              </a:rPr>
              <a:t>Decisions</a:t>
            </a:r>
          </a:p>
        </p:txBody>
      </p:sp>
      <p:sp>
        <p:nvSpPr>
          <p:cNvPr id="183" name="Google Shape;183;p25"/>
          <p:cNvSpPr txBox="1">
            <a:spLocks noGrp="1"/>
          </p:cNvSpPr>
          <p:nvPr>
            <p:ph type="body" idx="1"/>
          </p:nvPr>
        </p:nvSpPr>
        <p:spPr>
          <a:xfrm>
            <a:off x="895348" y="1342750"/>
            <a:ext cx="7475221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Beware fo scope creep in schemas</a:t>
            </a:r>
            <a:endParaRPr lang="en-US" sz="1600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600" dirty="0"/>
              <a:t>Do I design for the exact requirements or do I make reasonable generalizations?</a:t>
            </a:r>
          </a:p>
          <a:p>
            <a:pPr marL="457200" lvl="1" indent="-228600"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1400" dirty="0"/>
              <a:t>e</a:t>
            </a:r>
            <a:r>
              <a:rPr lang="en" sz="1400" dirty="0"/>
              <a:t>.g. Use a boolean for "yes/no status" or assume there will be more than 2 "status" values later on?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Do we truly need a many-to-many here?</a:t>
            </a:r>
            <a:endParaRPr sz="16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400" dirty="0"/>
              <a:t>Many-to-many will grow your schema quickly </a:t>
            </a:r>
            <a:endParaRPr sz="14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400" dirty="0"/>
              <a:t>Make it harder to understand</a:t>
            </a:r>
            <a:endParaRPr sz="14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400" dirty="0"/>
              <a:t>What business value do we get from more details?</a:t>
            </a:r>
            <a:endParaRPr sz="1400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Do we truly need a separate relationship? </a:t>
            </a:r>
            <a:endParaRPr sz="16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400" dirty="0"/>
              <a:t>Or are we okay with repeated data? (normalization - coming soon)</a:t>
            </a:r>
            <a:endParaRPr sz="14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400" dirty="0"/>
              <a:t>e.g. Cities and States in addresses. It’s ok to just say “NY” in 1 million addresses.</a:t>
            </a:r>
            <a:endParaRPr sz="1400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Should we store this column on the main table or the linking table?</a:t>
            </a:r>
            <a:endParaRPr sz="16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400" dirty="0"/>
              <a:t>e.g. Player position like Kobe Bryant being “Guard”</a:t>
            </a:r>
            <a:endParaRPr sz="1400" dirty="0"/>
          </a:p>
          <a:p>
            <a:pPr marL="685800" lvl="2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100" dirty="0"/>
              <a:t>Rarely changes, but it can. </a:t>
            </a:r>
            <a:endParaRPr sz="1100" dirty="0"/>
          </a:p>
          <a:p>
            <a:pPr marL="685800" lvl="2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100" dirty="0"/>
              <a:t>When does it change? Team to team? Game to game?</a:t>
            </a:r>
            <a:endParaRPr sz="1100" dirty="0"/>
          </a:p>
          <a:p>
            <a:pPr marL="685800" lvl="2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100" dirty="0"/>
              <a:t>Do we need the historical details? Or just store “typical position”</a:t>
            </a:r>
            <a:endParaRPr sz="1100" dirty="0"/>
          </a:p>
          <a:p>
            <a:pPr marL="685800" lvl="2" indent="-228600" algn="l" rtl="0"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•"/>
            </a:pPr>
            <a:r>
              <a:rPr lang="en" sz="1100" dirty="0"/>
              <a:t>Step back. Should we even track this?</a:t>
            </a:r>
            <a:endParaRPr sz="1100" dirty="0"/>
          </a:p>
        </p:txBody>
      </p:sp>
    </p:spTree>
    <p:extLst>
      <p:ext uri="{BB962C8B-B14F-4D97-AF65-F5344CB8AC3E}">
        <p14:creationId xmlns:p14="http://schemas.microsoft.com/office/powerpoint/2010/main" val="94376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724BC57D-C79C-4FFB-A9B3-E29653BEC1AB}"/>
              </a:ext>
            </a:extLst>
          </p:cNvPr>
          <p:cNvSpPr txBox="1"/>
          <p:nvPr/>
        </p:nvSpPr>
        <p:spPr>
          <a:xfrm>
            <a:off x="895350" y="127000"/>
            <a:ext cx="7475220" cy="6604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Self-questions for JOIN </a:t>
            </a:r>
            <a:r>
              <a:rPr lang="en-US" sz="3600" b="1" i="1" dirty="0">
                <a:solidFill>
                  <a:srgbClr val="BD582C"/>
                </a:solidFill>
              </a:rPr>
              <a:t>queries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2716BD62-3981-4513-B3DD-1615A224BCA1}"/>
              </a:ext>
            </a:extLst>
          </p:cNvPr>
          <p:cNvSpPr txBox="1"/>
          <p:nvPr/>
        </p:nvSpPr>
        <p:spPr>
          <a:xfrm>
            <a:off x="895350" y="787400"/>
            <a:ext cx="508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 i="1">
                <a:solidFill>
                  <a:srgbClr val="637052"/>
                </a:solidFill>
              </a:rPr>
              <a:t>(non-aggregation version)</a:t>
            </a:r>
          </a:p>
        </p:txBody>
      </p:sp>
      <p:sp>
        <p:nvSpPr>
          <p:cNvPr id="5" name="divider">
            <a:extLst>
              <a:ext uri="{FF2B5EF4-FFF2-40B4-BE49-F238E27FC236}">
                <a16:creationId xmlns:a16="http://schemas.microsoft.com/office/drawing/2014/main" id="{B2DCA144-0DF3-4462-A007-AC3F79ADAEE8}"/>
              </a:ext>
            </a:extLst>
          </p:cNvPr>
          <p:cNvSpPr/>
          <p:nvPr/>
        </p:nvSpPr>
        <p:spPr>
          <a:xfrm>
            <a:off x="895350" y="1092200"/>
            <a:ext cx="7475220" cy="19050"/>
          </a:xfrm>
          <a:prstGeom prst="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graphicFrame>
        <p:nvGraphicFramePr>
          <p:cNvPr id="7" name="framework-table">
            <a:extLst>
              <a:ext uri="{FF2B5EF4-FFF2-40B4-BE49-F238E27FC236}">
                <a16:creationId xmlns:a16="http://schemas.microsoft.com/office/drawing/2014/main" id="{E28F8440-EE79-4D8A-AA74-8244B9C35FA2}"/>
              </a:ext>
            </a:extLst>
          </p:cNvPr>
          <p:cNvGraphicFramePr>
            <a:graphicFrameLocks noGrp="1"/>
          </p:cNvGraphicFramePr>
          <p:nvPr/>
        </p:nvGraphicFramePr>
        <p:xfrm>
          <a:off x="895350" y="1219200"/>
          <a:ext cx="7475220" cy="2514600"/>
        </p:xfrm>
        <a:graphic>
          <a:graphicData uri="http://schemas.openxmlformats.org/drawingml/2006/table">
            <a:tbl>
              <a:tblPr firstRow="1" bandRow="1">
                <a:tableStyleId>{64F91C94-2183-4B2C-912E-7094C6ED03A8}</a:tableStyleId>
              </a:tblPr>
              <a:tblGrid>
                <a:gridCol w="2476500">
                  <a:extLst>
                    <a:ext uri="{9D8B030D-6E8A-4147-A177-3AD203B41FA5}">
                      <a16:colId xmlns:a16="http://schemas.microsoft.com/office/drawing/2014/main" val="1485679317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1214202056"/>
                    </a:ext>
                  </a:extLst>
                </a:gridCol>
                <a:gridCol w="2204720">
                  <a:extLst>
                    <a:ext uri="{9D8B030D-6E8A-4147-A177-3AD203B41FA5}">
                      <a16:colId xmlns:a16="http://schemas.microsoft.com/office/drawing/2014/main" val="13204675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Question to yourself</a:t>
                      </a: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What you're actually doing</a:t>
                      </a: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SQL</a:t>
                      </a:r>
                    </a:p>
                  </a:txBody>
                  <a:tcPr marL="72000" marR="72000"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81968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i="1">
                          <a:solidFill>
                            <a:srgbClr val="3F3A33"/>
                          </a:solidFill>
                        </a:rPr>
                        <a:t>1. What columns do I need?</a:t>
                      </a:r>
                    </a:p>
                  </a:txBody>
                  <a:tcPr marL="72000" marR="72000" marT="0" marB="0"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3F3A33"/>
                          </a:solidFill>
                        </a:rPr>
                        <a:t>Find the schema of your results</a:t>
                      </a:r>
                    </a:p>
                  </a:txBody>
                  <a:tcPr marL="72000" marR="72000" marT="0" marB="0"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BD582C"/>
                          </a:solidFill>
                        </a:rPr>
                        <a:t>SELECT [*]</a:t>
                      </a:r>
                    </a:p>
                  </a:txBody>
                  <a:tcPr marL="72000" marR="72000" marT="0" marB="0" anchor="ctr"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40486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i="1">
                          <a:solidFill>
                            <a:srgbClr val="3F3A33"/>
                          </a:solidFill>
                        </a:rPr>
                        <a:t>2. What tables do I need?</a:t>
                      </a: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3F3A33"/>
                          </a:solidFill>
                        </a:rPr>
                        <a:t>Finding your data in the schema</a:t>
                      </a: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BD582C"/>
                          </a:solidFill>
                        </a:rPr>
                        <a:t>FROM</a:t>
                      </a: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02344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i="1">
                          <a:solidFill>
                            <a:srgbClr val="3F3A33"/>
                          </a:solidFill>
                        </a:rPr>
                        <a:t>3. Which keys do I link up?</a:t>
                      </a:r>
                    </a:p>
                  </a:txBody>
                  <a:tcPr marL="72000" marR="72000" marT="0" marB="0"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3F3A33"/>
                          </a:solidFill>
                        </a:rPr>
                        <a:t>Using your foreign/primary keys</a:t>
                      </a:r>
                    </a:p>
                  </a:txBody>
                  <a:tcPr marL="72000" marR="72000" marT="0" marB="0"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BD582C"/>
                          </a:solidFill>
                        </a:rPr>
                        <a:t>JOIN … ON</a:t>
                      </a:r>
                    </a:p>
                  </a:txBody>
                  <a:tcPr marL="72000" marR="72000" marT="0" marB="0" anchor="ctr"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80333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i="1">
                          <a:solidFill>
                            <a:srgbClr val="3F3A33"/>
                          </a:solidFill>
                        </a:rPr>
                        <a:t>4. Any criteria to filter for?</a:t>
                      </a: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3F3A33"/>
                          </a:solidFill>
                        </a:rPr>
                        <a:t>Filter out your rows</a:t>
                      </a: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BD582C"/>
                          </a:solidFill>
                        </a:rPr>
                        <a:t>WHERE</a:t>
                      </a:r>
                    </a:p>
                  </a:txBody>
                  <a:tcPr marL="72000" marR="7200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342296"/>
                  </a:ext>
                </a:extLst>
              </a:tr>
            </a:tbl>
          </a:graphicData>
        </a:graphic>
      </p:graphicFrame>
      <p:sp>
        <p:nvSpPr>
          <p:cNvPr id="9" name="tip-txt">
            <a:extLst>
              <a:ext uri="{FF2B5EF4-FFF2-40B4-BE49-F238E27FC236}">
                <a16:creationId xmlns:a16="http://schemas.microsoft.com/office/drawing/2014/main" id="{42F9ADD4-A48D-4DE8-9733-512BB950A1C2}"/>
              </a:ext>
            </a:extLst>
          </p:cNvPr>
          <p:cNvSpPr txBox="1"/>
          <p:nvPr/>
        </p:nvSpPr>
        <p:spPr>
          <a:xfrm>
            <a:off x="990600" y="4276923"/>
            <a:ext cx="5275162" cy="307777"/>
          </a:xfrm>
          <a:prstGeom prst="rect">
            <a:avLst/>
          </a:prstGeom>
          <a:noFill/>
        </p:spPr>
        <p:txBody>
          <a:bodyPr vertOverflow="overflow" vert="horz" wrap="square" rtlCol="0" anchor="ctr">
            <a:spAutoFit/>
          </a:bodyPr>
          <a:lstStyle/>
          <a:p>
            <a:pPr algn="l">
              <a:buNone/>
            </a:pPr>
            <a:r>
              <a:rPr lang="en-US" sz="1400" b="1" dirty="0">
                <a:solidFill>
                  <a:srgbClr val="BD582C"/>
                </a:solidFill>
              </a:rPr>
              <a:t>Bonus: </a:t>
            </a:r>
            <a:r>
              <a:rPr lang="en-US" sz="1400" dirty="0">
                <a:solidFill>
                  <a:srgbClr val="3F3A33"/>
                </a:solidFill>
              </a:rPr>
              <a:t>Other ways to filter strings — look up </a:t>
            </a:r>
            <a:r>
              <a:rPr lang="en-US" sz="1400" b="1" dirty="0">
                <a:latin typeface="Consolas"/>
              </a:rPr>
              <a:t>LIKE</a:t>
            </a:r>
            <a:r>
              <a:rPr lang="en-US" sz="1400" dirty="0">
                <a:solidFill>
                  <a:srgbClr val="3F3A33"/>
                </a:solidFill>
              </a:rPr>
              <a:t> and wildcards.</a:t>
            </a:r>
          </a:p>
        </p:txBody>
      </p:sp>
      <p:sp>
        <p:nvSpPr>
          <p:cNvPr id="10" name="footer-stripe">
            <a:extLst>
              <a:ext uri="{FF2B5EF4-FFF2-40B4-BE49-F238E27FC236}">
                <a16:creationId xmlns:a16="http://schemas.microsoft.com/office/drawing/2014/main" id="{815D8EB8-9614-4544-8345-FA8A8F8F16BC}"/>
              </a:ext>
            </a:extLst>
          </p:cNvPr>
          <p:cNvSpPr/>
          <p:nvPr/>
        </p:nvSpPr>
        <p:spPr>
          <a:xfrm>
            <a:off x="0" y="4864100"/>
            <a:ext cx="9144000" cy="63500"/>
          </a:xfrm>
          <a:prstGeom prst="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1" name="footer-rule">
            <a:extLst>
              <a:ext uri="{FF2B5EF4-FFF2-40B4-BE49-F238E27FC236}">
                <a16:creationId xmlns:a16="http://schemas.microsoft.com/office/drawing/2014/main" id="{C48F0390-B56C-4FB2-950D-2F24223C0A26}"/>
              </a:ext>
            </a:extLst>
          </p:cNvPr>
          <p:cNvSpPr/>
          <p:nvPr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255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895350" y="444499"/>
            <a:ext cx="7475220" cy="8542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A Defining </a:t>
            </a:r>
            <a:r>
              <a:rPr lang="en-US" sz="3600" b="1" i="1" dirty="0">
                <a:solidFill>
                  <a:srgbClr val="BD582C"/>
                </a:solidFill>
              </a:rPr>
              <a:t>Feature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895350" y="1447800"/>
            <a:ext cx="4094093" cy="31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>
                <a:solidFill>
                  <a:srgbClr val="3F3A33"/>
                </a:solidFill>
              </a:rPr>
              <a:t>Tracking &amp; querying the relationships between data is what relational database systems were designed for</a:t>
            </a:r>
          </a:p>
          <a:p>
            <a:pPr marL="228600" lvl="0" indent="-228600" algn="l" rtl="0">
              <a:spcBef>
                <a:spcPts val="200"/>
              </a:spcBef>
              <a:spcAft>
                <a:spcPts val="0"/>
              </a:spcAft>
              <a:buSzPts val="1700"/>
              <a:buChar char="●"/>
            </a:pPr>
            <a:r>
              <a:rPr lang="en-US" sz="1600" dirty="0">
                <a:solidFill>
                  <a:srgbClr val="3F3A33"/>
                </a:solidFill>
              </a:rPr>
              <a:t>What are relationships and why do we like them?</a:t>
            </a:r>
          </a:p>
          <a:p>
            <a:pPr marL="457200" lvl="1" indent="-228600" algn="l" rtl="0">
              <a:spcBef>
                <a:spcPts val="100"/>
              </a:spcBef>
              <a:spcAft>
                <a:spcPts val="0"/>
              </a:spcAft>
              <a:buSzPts val="1400"/>
              <a:buChar char="●"/>
            </a:pPr>
            <a:r>
              <a:rPr lang="en-US" sz="1400" b="1" dirty="0">
                <a:solidFill>
                  <a:srgbClr val="3F3A33"/>
                </a:solidFill>
              </a:rPr>
              <a:t>We store data in tables, so they are well organized</a:t>
            </a:r>
          </a:p>
          <a:p>
            <a:pPr marL="457200" lvl="1" indent="-228600" algn="l" rtl="0">
              <a:spcBef>
                <a:spcPts val="100"/>
              </a:spcBef>
              <a:spcAft>
                <a:spcPts val="0"/>
              </a:spcAft>
              <a:buSzPts val="1400"/>
              <a:buChar char="●"/>
            </a:pPr>
            <a:r>
              <a:rPr lang="en-US" sz="1400" b="1" dirty="0">
                <a:solidFill>
                  <a:srgbClr val="3F3A33"/>
                </a:solidFill>
              </a:rPr>
              <a:t>We don't want duplicate data, but we do want to understand how data in one table is related to data in another table (hence 'relationship')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C1E5671-EF9F-4260-9D0D-B0049E2323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26949"/>
              </p:ext>
            </p:extLst>
          </p:nvPr>
        </p:nvGraphicFramePr>
        <p:xfrm>
          <a:off x="5017058" y="1360076"/>
          <a:ext cx="3353511" cy="1226920"/>
        </p:xfrm>
        <a:graphic>
          <a:graphicData uri="http://schemas.openxmlformats.org/drawingml/2006/table">
            <a:tbl>
              <a:tblPr firstRow="1" bandRow="1">
                <a:tableStyleId>{64F91C94-2183-4B2C-912E-7094C6ED03A8}</a:tableStyleId>
              </a:tblPr>
              <a:tblGrid>
                <a:gridCol w="809468">
                  <a:extLst>
                    <a:ext uri="{9D8B030D-6E8A-4147-A177-3AD203B41FA5}">
                      <a16:colId xmlns:a16="http://schemas.microsoft.com/office/drawing/2014/main" val="1700737912"/>
                    </a:ext>
                  </a:extLst>
                </a:gridCol>
                <a:gridCol w="832596">
                  <a:extLst>
                    <a:ext uri="{9D8B030D-6E8A-4147-A177-3AD203B41FA5}">
                      <a16:colId xmlns:a16="http://schemas.microsoft.com/office/drawing/2014/main" val="1832208032"/>
                    </a:ext>
                  </a:extLst>
                </a:gridCol>
                <a:gridCol w="1040745">
                  <a:extLst>
                    <a:ext uri="{9D8B030D-6E8A-4147-A177-3AD203B41FA5}">
                      <a16:colId xmlns:a16="http://schemas.microsoft.com/office/drawing/2014/main" val="973665178"/>
                    </a:ext>
                  </a:extLst>
                </a:gridCol>
                <a:gridCol w="670702">
                  <a:extLst>
                    <a:ext uri="{9D8B030D-6E8A-4147-A177-3AD203B41FA5}">
                      <a16:colId xmlns:a16="http://schemas.microsoft.com/office/drawing/2014/main" val="3262944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Emp ID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Phone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…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920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100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Joe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555-1212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637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101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Jane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555-2121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701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102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Ali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555-1122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dirty="0"/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35266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7F8E50C-78F6-44E5-B78A-E77E60F53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091184"/>
              </p:ext>
            </p:extLst>
          </p:nvPr>
        </p:nvGraphicFramePr>
        <p:xfrm>
          <a:off x="5543007" y="3358106"/>
          <a:ext cx="2827563" cy="1226920"/>
        </p:xfrm>
        <a:graphic>
          <a:graphicData uri="http://schemas.openxmlformats.org/drawingml/2006/table">
            <a:tbl>
              <a:tblPr firstRow="1" bandRow="1">
                <a:tableStyleId>{64F91C94-2183-4B2C-912E-7094C6ED03A8}</a:tableStyleId>
              </a:tblPr>
              <a:tblGrid>
                <a:gridCol w="906547">
                  <a:extLst>
                    <a:ext uri="{9D8B030D-6E8A-4147-A177-3AD203B41FA5}">
                      <a16:colId xmlns:a16="http://schemas.microsoft.com/office/drawing/2014/main" val="1700737912"/>
                    </a:ext>
                  </a:extLst>
                </a:gridCol>
                <a:gridCol w="1014469">
                  <a:extLst>
                    <a:ext uri="{9D8B030D-6E8A-4147-A177-3AD203B41FA5}">
                      <a16:colId xmlns:a16="http://schemas.microsoft.com/office/drawing/2014/main" val="1832208032"/>
                    </a:ext>
                  </a:extLst>
                </a:gridCol>
                <a:gridCol w="906547">
                  <a:extLst>
                    <a:ext uri="{9D8B030D-6E8A-4147-A177-3AD203B41FA5}">
                      <a16:colId xmlns:a16="http://schemas.microsoft.com/office/drawing/2014/main" val="3262944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Emp ID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WageRate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…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920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100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$20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637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101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$21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701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102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3F3A33"/>
                          </a:solidFill>
                        </a:rPr>
                        <a:t>$31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dirty="0"/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352663"/>
                  </a:ext>
                </a:extLst>
              </a:tr>
            </a:tbl>
          </a:graphicData>
        </a:graphic>
      </p:graphicFrame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6EFEA3CF-63D2-2E6E-D0DE-A1EDC07C1A6D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72723" y="2252554"/>
            <a:ext cx="1806655" cy="542462"/>
          </a:xfrm>
          <a:prstGeom prst="bentConnector3">
            <a:avLst>
              <a:gd name="adj1" fmla="val 59536"/>
            </a:avLst>
          </a:prstGeom>
          <a:ln w="254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4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895350" y="444499"/>
            <a:ext cx="7475220" cy="8704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Taking it </a:t>
            </a:r>
            <a:r>
              <a:rPr lang="en-US" sz="3600" b="1" i="1" dirty="0">
                <a:solidFill>
                  <a:srgbClr val="BD582C"/>
                </a:solidFill>
              </a:rPr>
              <a:t>further…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C1E5671-EF9F-4260-9D0D-B0049E2323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348375"/>
              </p:ext>
            </p:extLst>
          </p:nvPr>
        </p:nvGraphicFramePr>
        <p:xfrm>
          <a:off x="915874" y="1397961"/>
          <a:ext cx="3255072" cy="1498357"/>
        </p:xfrm>
        <a:graphic>
          <a:graphicData uri="http://schemas.openxmlformats.org/drawingml/2006/table">
            <a:tbl>
              <a:tblPr firstRow="1" bandRow="1">
                <a:tableStyleId>{64F91C94-2183-4B2C-912E-7094C6ED03A8}</a:tableStyleId>
              </a:tblPr>
              <a:tblGrid>
                <a:gridCol w="813768">
                  <a:extLst>
                    <a:ext uri="{9D8B030D-6E8A-4147-A177-3AD203B41FA5}">
                      <a16:colId xmlns:a16="http://schemas.microsoft.com/office/drawing/2014/main" val="1700737912"/>
                    </a:ext>
                  </a:extLst>
                </a:gridCol>
                <a:gridCol w="813768">
                  <a:extLst>
                    <a:ext uri="{9D8B030D-6E8A-4147-A177-3AD203B41FA5}">
                      <a16:colId xmlns:a16="http://schemas.microsoft.com/office/drawing/2014/main" val="1832208032"/>
                    </a:ext>
                  </a:extLst>
                </a:gridCol>
                <a:gridCol w="1086648">
                  <a:extLst>
                    <a:ext uri="{9D8B030D-6E8A-4147-A177-3AD203B41FA5}">
                      <a16:colId xmlns:a16="http://schemas.microsoft.com/office/drawing/2014/main" val="973665178"/>
                    </a:ext>
                  </a:extLst>
                </a:gridCol>
                <a:gridCol w="540888">
                  <a:extLst>
                    <a:ext uri="{9D8B030D-6E8A-4147-A177-3AD203B41FA5}">
                      <a16:colId xmlns:a16="http://schemas.microsoft.com/office/drawing/2014/main" val="326294481"/>
                    </a:ext>
                  </a:extLst>
                </a:gridCol>
              </a:tblGrid>
              <a:tr h="294297">
                <a:tc gridSpan="4"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employee</a:t>
                      </a:r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63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Phone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…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920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100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Joe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555-1212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637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101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Jane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555-2121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701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102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Ali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555-1122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dirty="0"/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35266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7F8E50C-78F6-44E5-B78A-E77E60F53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022028"/>
              </p:ext>
            </p:extLst>
          </p:nvPr>
        </p:nvGraphicFramePr>
        <p:xfrm>
          <a:off x="5434629" y="1395371"/>
          <a:ext cx="2935941" cy="1503538"/>
        </p:xfrm>
        <a:graphic>
          <a:graphicData uri="http://schemas.openxmlformats.org/drawingml/2006/table">
            <a:tbl>
              <a:tblPr firstRow="1" bandRow="1">
                <a:tableStyleId>{64F91C94-2183-4B2C-912E-7094C6ED03A8}</a:tableStyleId>
              </a:tblPr>
              <a:tblGrid>
                <a:gridCol w="941294">
                  <a:extLst>
                    <a:ext uri="{9D8B030D-6E8A-4147-A177-3AD203B41FA5}">
                      <a16:colId xmlns:a16="http://schemas.microsoft.com/office/drawing/2014/main" val="1700737912"/>
                    </a:ext>
                  </a:extLst>
                </a:gridCol>
                <a:gridCol w="1053353">
                  <a:extLst>
                    <a:ext uri="{9D8B030D-6E8A-4147-A177-3AD203B41FA5}">
                      <a16:colId xmlns:a16="http://schemas.microsoft.com/office/drawing/2014/main" val="1832208032"/>
                    </a:ext>
                  </a:extLst>
                </a:gridCol>
                <a:gridCol w="941294">
                  <a:extLst>
                    <a:ext uri="{9D8B030D-6E8A-4147-A177-3AD203B41FA5}">
                      <a16:colId xmlns:a16="http://schemas.microsoft.com/office/drawing/2014/main" val="326294481"/>
                    </a:ext>
                  </a:extLst>
                </a:gridCol>
              </a:tblGrid>
              <a:tr h="299478">
                <a:tc gridSpan="3"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wage</a:t>
                      </a:r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399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Rate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…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920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$20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637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$21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701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3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$31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dirty="0"/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3526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3131234-C2B1-4FAD-95C3-C5198B1580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985966"/>
              </p:ext>
            </p:extLst>
          </p:nvPr>
        </p:nvGraphicFramePr>
        <p:xfrm>
          <a:off x="4152678" y="3168538"/>
          <a:ext cx="4217892" cy="1502431"/>
        </p:xfrm>
        <a:graphic>
          <a:graphicData uri="http://schemas.openxmlformats.org/drawingml/2006/table">
            <a:tbl>
              <a:tblPr firstRow="1" bandRow="1">
                <a:tableStyleId>{64F91C94-2183-4B2C-912E-7094C6ED03A8}</a:tableStyleId>
              </a:tblPr>
              <a:tblGrid>
                <a:gridCol w="613177">
                  <a:extLst>
                    <a:ext uri="{9D8B030D-6E8A-4147-A177-3AD203B41FA5}">
                      <a16:colId xmlns:a16="http://schemas.microsoft.com/office/drawing/2014/main" val="1700737912"/>
                    </a:ext>
                  </a:extLst>
                </a:gridCol>
                <a:gridCol w="1361251">
                  <a:extLst>
                    <a:ext uri="{9D8B030D-6E8A-4147-A177-3AD203B41FA5}">
                      <a16:colId xmlns:a16="http://schemas.microsoft.com/office/drawing/2014/main" val="1832208032"/>
                    </a:ext>
                  </a:extLst>
                </a:gridCol>
                <a:gridCol w="939102">
                  <a:extLst>
                    <a:ext uri="{9D8B030D-6E8A-4147-A177-3AD203B41FA5}">
                      <a16:colId xmlns:a16="http://schemas.microsoft.com/office/drawing/2014/main" val="326294481"/>
                    </a:ext>
                  </a:extLst>
                </a:gridCol>
                <a:gridCol w="1304362">
                  <a:extLst>
                    <a:ext uri="{9D8B030D-6E8A-4147-A177-3AD203B41FA5}">
                      <a16:colId xmlns:a16="http://schemas.microsoft.com/office/drawing/2014/main" val="3220324474"/>
                    </a:ext>
                  </a:extLst>
                </a:gridCol>
              </a:tblGrid>
              <a:tr h="321231">
                <a:tc gridSpan="4">
                  <a:txBody>
                    <a:bodyPr/>
                    <a:lstStyle/>
                    <a:p>
                      <a:pPr algn="l"/>
                      <a:r>
                        <a:rPr lang="en-US" sz="1400" b="1" dirty="0" err="1">
                          <a:solidFill>
                            <a:srgbClr val="FFFFFF"/>
                          </a:solidFill>
                        </a:rPr>
                        <a:t>employee_wage</a:t>
                      </a:r>
                      <a:endParaRPr lang="en-US"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/>
                    </a:p>
                  </a:txBody>
                  <a:tcPr marL="72000" marR="72000" marT="36000" marB="36000">
                    <a:solidFill>
                      <a:srgbClr val="3F3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754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Employee_ID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Wage_ID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Next_Review</a:t>
                      </a:r>
                    </a:p>
                  </a:txBody>
                  <a:tcPr marL="72000" marR="72000" marT="36000" marB="36000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920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102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2021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637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101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3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2022</a:t>
                      </a:r>
                    </a:p>
                  </a:txBody>
                  <a:tcPr marL="72000" marR="72000" marT="36000" marB="36000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701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3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100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dirty="0">
                          <a:solidFill>
                            <a:srgbClr val="3F3A33"/>
                          </a:solidFill>
                        </a:rPr>
                        <a:t>2020</a:t>
                      </a:r>
                    </a:p>
                  </a:txBody>
                  <a:tcPr marL="72000" marR="72000" marT="36000" marB="36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352663"/>
                  </a:ext>
                </a:extLst>
              </a:tr>
            </a:tbl>
          </a:graphicData>
        </a:graphic>
      </p:graphicFrame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79A9DB1D-FA7F-F6F4-86A4-F6AA59C59FDC}"/>
              </a:ext>
            </a:extLst>
          </p:cNvPr>
          <p:cNvCxnSpPr>
            <a:cxnSpLocks/>
          </p:cNvCxnSpPr>
          <p:nvPr/>
        </p:nvCxnSpPr>
        <p:spPr>
          <a:xfrm>
            <a:off x="1066800" y="1974962"/>
            <a:ext cx="3854561" cy="1662760"/>
          </a:xfrm>
          <a:prstGeom prst="bentConnector3">
            <a:avLst>
              <a:gd name="adj1" fmla="val 148"/>
            </a:avLst>
          </a:prstGeom>
          <a:ln w="254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E24D9F3-B9EA-59B8-4907-E3791E50EBF2}"/>
              </a:ext>
            </a:extLst>
          </p:cNvPr>
          <p:cNvGrpSpPr/>
          <p:nvPr/>
        </p:nvGrpSpPr>
        <p:grpSpPr>
          <a:xfrm>
            <a:off x="5579165" y="1929063"/>
            <a:ext cx="1066800" cy="1662276"/>
            <a:chOff x="4170947" y="1929063"/>
            <a:chExt cx="3148032" cy="1581175"/>
          </a:xfrm>
        </p:grpSpPr>
        <p:cxnSp>
          <p:nvCxnSpPr>
            <p:cNvPr id="12" name="Connector: Elbow 11">
              <a:extLst>
                <a:ext uri="{FF2B5EF4-FFF2-40B4-BE49-F238E27FC236}">
                  <a16:creationId xmlns:a16="http://schemas.microsoft.com/office/drawing/2014/main" id="{BE45D471-6158-29FA-F6C1-A5A3541E6685}"/>
                </a:ext>
              </a:extLst>
            </p:cNvPr>
            <p:cNvCxnSpPr>
              <a:cxnSpLocks/>
            </p:cNvCxnSpPr>
            <p:nvPr/>
          </p:nvCxnSpPr>
          <p:spPr>
            <a:xfrm>
              <a:off x="4170947" y="1929063"/>
              <a:ext cx="3148032" cy="1067297"/>
            </a:xfrm>
            <a:prstGeom prst="bentConnector3">
              <a:avLst>
                <a:gd name="adj1" fmla="val 309"/>
              </a:avLst>
            </a:prstGeom>
            <a:ln w="25400">
              <a:solidFill>
                <a:srgbClr val="00B0F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51AAAF3D-3EB4-D474-1972-19E6DF36CCAC}"/>
                </a:ext>
              </a:extLst>
            </p:cNvPr>
            <p:cNvCxnSpPr/>
            <p:nvPr/>
          </p:nvCxnSpPr>
          <p:spPr>
            <a:xfrm>
              <a:off x="7318979" y="2996360"/>
              <a:ext cx="0" cy="513878"/>
            </a:xfrm>
            <a:prstGeom prst="straightConnector1">
              <a:avLst/>
            </a:prstGeom>
            <a:ln w="254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162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A Defining </a:t>
            </a:r>
            <a:r>
              <a:rPr lang="en-US" sz="3600" b="1" i="1" dirty="0">
                <a:solidFill>
                  <a:srgbClr val="BD582C"/>
                </a:solidFill>
              </a:rPr>
              <a:t>Feature…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895350" y="1435100"/>
            <a:ext cx="7475220" cy="27047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800" b="1" dirty="0">
                <a:solidFill>
                  <a:srgbClr val="BD582C"/>
                </a:solidFill>
              </a:rPr>
              <a:t>KNOW YOUR RELATIONSHIPS!</a:t>
            </a:r>
          </a:p>
          <a:p>
            <a:pPr marL="228600" lvl="0" indent="-228600" algn="l" rtl="0">
              <a:spcBef>
                <a:spcPts val="100"/>
              </a:spcBef>
              <a:spcAft>
                <a:spcPts val="0"/>
              </a:spcAft>
              <a:buSzPts val="1700"/>
              <a:buChar char="●"/>
            </a:pPr>
            <a:r>
              <a:rPr lang="en-US" sz="1800" dirty="0">
                <a:solidFill>
                  <a:srgbClr val="3F3A33"/>
                </a:solidFill>
              </a:rPr>
              <a:t>Steps</a:t>
            </a:r>
          </a:p>
          <a:p>
            <a:pPr marL="571500" lvl="1" indent="-342900" algn="l" rtl="0">
              <a:spcBef>
                <a:spcPts val="0"/>
              </a:spcBef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1500" dirty="0">
                <a:solidFill>
                  <a:srgbClr val="3F3A33"/>
                </a:solidFill>
              </a:rPr>
              <a:t>What relationships do we have? (And how do you avoid data duplication)</a:t>
            </a:r>
          </a:p>
          <a:p>
            <a:pPr marL="685800" lvl="2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sz="1400" dirty="0">
                <a:solidFill>
                  <a:srgbClr val="3F3A33"/>
                </a:solidFill>
              </a:rPr>
              <a:t>Many-to-one, or "belongs to"</a:t>
            </a:r>
          </a:p>
          <a:p>
            <a:pPr marL="685800" lvl="2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sz="1400" dirty="0">
                <a:solidFill>
                  <a:srgbClr val="3F3A33"/>
                </a:solidFill>
              </a:rPr>
              <a:t>Many-to-many</a:t>
            </a:r>
          </a:p>
          <a:p>
            <a:pPr marL="685800" lvl="2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sz="1400" dirty="0">
                <a:solidFill>
                  <a:srgbClr val="3F3A33"/>
                </a:solidFill>
              </a:rPr>
              <a:t>One-to-one </a:t>
            </a:r>
            <a:r>
              <a:rPr lang="en-US" sz="1300" i="1" dirty="0">
                <a:solidFill>
                  <a:srgbClr val="637052"/>
                </a:solidFill>
              </a:rPr>
              <a:t>(rare)</a:t>
            </a:r>
          </a:p>
          <a:p>
            <a:pPr marL="685800" lvl="2" indent="-2286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sz="1400" dirty="0">
                <a:solidFill>
                  <a:srgbClr val="3F3A33"/>
                </a:solidFill>
              </a:rPr>
              <a:t>…there are others! e.g. OO-like inheritance, polymorphic</a:t>
            </a:r>
          </a:p>
          <a:p>
            <a:pPr marL="571500" lvl="1" indent="-342900" algn="l" rtl="0">
              <a:spcBef>
                <a:spcPts val="100"/>
              </a:spcBef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1500" dirty="0">
                <a:solidFill>
                  <a:srgbClr val="3F3A33"/>
                </a:solidFill>
              </a:rPr>
              <a:t>Which tables are 'connected'</a:t>
            </a:r>
          </a:p>
          <a:p>
            <a:pPr marL="571500" lvl="1" indent="-342900" algn="l" rtl="0">
              <a:spcBef>
                <a:spcPts val="100"/>
              </a:spcBef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en-US" sz="1500" dirty="0">
                <a:solidFill>
                  <a:srgbClr val="3F3A33"/>
                </a:solidFill>
              </a:rPr>
              <a:t>Identify the fields!</a:t>
            </a:r>
          </a:p>
          <a:p>
            <a:pPr marL="228600" lvl="0" indent="-228600" algn="l" rtl="0">
              <a:spcBef>
                <a:spcPts val="200"/>
              </a:spcBef>
              <a:spcAft>
                <a:spcPts val="0"/>
              </a:spcAft>
              <a:buSzPts val="1700"/>
              <a:buChar char="●"/>
            </a:pPr>
            <a:r>
              <a:rPr lang="en-US" sz="1800" dirty="0">
                <a:solidFill>
                  <a:srgbClr val="3F3A33"/>
                </a:solidFill>
              </a:rPr>
              <a:t>These relationships are defined by </a:t>
            </a:r>
            <a:r>
              <a:rPr lang="en-US" sz="1800" b="1" dirty="0">
                <a:solidFill>
                  <a:srgbClr val="BD582C"/>
                </a:solidFill>
              </a:rPr>
              <a:t>foreign keys</a:t>
            </a:r>
          </a:p>
          <a:p>
            <a:pPr marL="228600" lvl="0" indent="-228600" algn="l" rtl="0">
              <a:spcBef>
                <a:spcPts val="100"/>
              </a:spcBef>
              <a:spcAft>
                <a:spcPts val="0"/>
              </a:spcAft>
              <a:buSzPts val="1700"/>
              <a:buChar char="●"/>
            </a:pPr>
            <a:r>
              <a:rPr lang="en-US" sz="1800" dirty="0">
                <a:solidFill>
                  <a:srgbClr val="3F3A33"/>
                </a:solidFill>
              </a:rPr>
              <a:t>Foreign keys allow for very fast </a:t>
            </a:r>
            <a:r>
              <a:rPr lang="en-US" sz="1800" b="1" dirty="0">
                <a:solidFill>
                  <a:srgbClr val="BD582C"/>
                </a:solidFill>
              </a:rPr>
              <a:t>joins</a:t>
            </a:r>
          </a:p>
        </p:txBody>
      </p:sp>
    </p:spTree>
    <p:extLst>
      <p:ext uri="{BB962C8B-B14F-4D97-AF65-F5344CB8AC3E}">
        <p14:creationId xmlns:p14="http://schemas.microsoft.com/office/powerpoint/2010/main" val="199715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Google Shape;66;p15"/>
          <p:cNvGraphicFramePr/>
          <p:nvPr/>
        </p:nvGraphicFramePr>
        <p:xfrm>
          <a:off x="5673468" y="1408749"/>
          <a:ext cx="2697102" cy="135060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895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8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 gridSpan="3"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team</a:t>
                      </a: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873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city_id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Lakers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Clippers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3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Magic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Primary Keys &amp; </a:t>
            </a:r>
            <a:r>
              <a:rPr lang="en-US" sz="3600" b="1" i="1" dirty="0">
                <a:solidFill>
                  <a:srgbClr val="BD582C"/>
                </a:solidFill>
              </a:rPr>
              <a:t>Foreign Keys</a:t>
            </a: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895350" y="1435100"/>
            <a:ext cx="3935151" cy="3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>
              <a:spcBef>
                <a:spcPts val="0"/>
              </a:spcBef>
              <a:buSzPts val="1700"/>
              <a:buChar char="●"/>
            </a:pPr>
            <a:r>
              <a:rPr lang="en-US" sz="1300" dirty="0">
                <a:solidFill>
                  <a:srgbClr val="3F3A33"/>
                </a:solidFill>
              </a:rPr>
              <a:t>Primary key is almost always called </a:t>
            </a:r>
            <a:r>
              <a:rPr lang="en-US" sz="1300" b="1" dirty="0">
                <a:solidFill>
                  <a:srgbClr val="3F3A33"/>
                </a:solidFill>
                <a:latin typeface="Courier New"/>
                <a:ea typeface="Courier New"/>
                <a:cs typeface="Courier New"/>
              </a:rPr>
              <a:t>id</a:t>
            </a:r>
          </a:p>
          <a:p>
            <a:pPr marL="457200" lvl="1" indent="-228600" algn="l">
              <a:spcBef>
                <a:spcPts val="0"/>
              </a:spcBef>
              <a:buSzPts val="1400"/>
              <a:buChar char="●"/>
            </a:pPr>
            <a:r>
              <a:rPr lang="en-US" sz="1200" dirty="0">
                <a:solidFill>
                  <a:srgbClr val="3F3A33"/>
                </a:solidFill>
              </a:rPr>
              <a:t>Usually an integer or UUID — must uniquely identify the row</a:t>
            </a:r>
          </a:p>
          <a:p>
            <a:pPr marL="457200" lvl="1" indent="-228600" algn="l">
              <a:spcBef>
                <a:spcPts val="0"/>
              </a:spcBef>
              <a:buSzPts val="1400"/>
              <a:buChar char="●"/>
            </a:pPr>
            <a:r>
              <a:rPr lang="en-US" sz="1200" dirty="0">
                <a:solidFill>
                  <a:srgbClr val="3F3A33"/>
                </a:solidFill>
              </a:rPr>
              <a:t>You CAN use strings, but it's a performance hit</a:t>
            </a:r>
          </a:p>
          <a:p>
            <a:pPr marL="228600" lvl="0" indent="-228600" algn="l">
              <a:spcBef>
                <a:spcPts val="200"/>
              </a:spcBef>
              <a:buSzPts val="1700"/>
              <a:buChar char="●"/>
            </a:pPr>
            <a:r>
              <a:rPr lang="en-US" sz="1300" dirty="0">
                <a:solidFill>
                  <a:srgbClr val="3F3A33"/>
                </a:solidFill>
              </a:rPr>
              <a:t>The foreign key is conventionally called </a:t>
            </a:r>
            <a:r>
              <a:rPr lang="en-US" sz="1300" b="1" dirty="0">
                <a:solidFill>
                  <a:srgbClr val="3F3A33"/>
                </a:solidFill>
                <a:latin typeface="Courier New"/>
                <a:ea typeface="Courier New"/>
                <a:cs typeface="Courier New"/>
              </a:rPr>
              <a:t>foo_id</a:t>
            </a:r>
            <a:r>
              <a:rPr lang="en-US" sz="1300" dirty="0">
                <a:solidFill>
                  <a:srgbClr val="3F3A33"/>
                </a:solidFill>
              </a:rPr>
              <a:t> where foo is the table it refers to</a:t>
            </a:r>
          </a:p>
          <a:p>
            <a:pPr marL="457200" lvl="1" indent="-228600" algn="l">
              <a:spcBef>
                <a:spcPts val="0"/>
              </a:spcBef>
              <a:buSzPts val="1400"/>
              <a:buChar char="●"/>
            </a:pPr>
            <a:r>
              <a:rPr lang="en-US" sz="1200" dirty="0">
                <a:solidFill>
                  <a:srgbClr val="3F3A33"/>
                </a:solidFill>
              </a:rPr>
              <a:t>Use a FK constraint to ensure </a:t>
            </a:r>
            <a:r>
              <a:rPr lang="en-US" sz="1200" b="1" dirty="0">
                <a:solidFill>
                  <a:srgbClr val="3F3A33"/>
                </a:solidFill>
                <a:latin typeface="Courier New"/>
                <a:ea typeface="Courier New"/>
                <a:cs typeface="Courier New"/>
              </a:rPr>
              <a:t>city_id</a:t>
            </a:r>
            <a:r>
              <a:rPr lang="en-US" sz="1200" dirty="0">
                <a:solidFill>
                  <a:srgbClr val="3F3A33"/>
                </a:solidFill>
              </a:rPr>
              <a:t> only matches </a:t>
            </a:r>
            <a:r>
              <a:rPr lang="en-US" sz="1200" b="1" dirty="0">
                <a:solidFill>
                  <a:srgbClr val="3F3A33"/>
                </a:solidFill>
                <a:latin typeface="Courier New"/>
                <a:ea typeface="Courier New"/>
                <a:cs typeface="Courier New"/>
              </a:rPr>
              <a:t>city.id</a:t>
            </a:r>
          </a:p>
          <a:p>
            <a:pPr marL="457200" lvl="1" indent="-228600" algn="l">
              <a:spcBef>
                <a:spcPts val="0"/>
              </a:spcBef>
              <a:buSzPts val="1400"/>
              <a:buChar char="●"/>
            </a:pPr>
            <a:r>
              <a:rPr lang="en-US" sz="1200" dirty="0">
                <a:solidFill>
                  <a:srgbClr val="3F3A33"/>
                </a:solidFill>
              </a:rPr>
              <a:t>Not required in this class</a:t>
            </a:r>
          </a:p>
          <a:p>
            <a:pPr marL="228600" lvl="0" indent="-228600" algn="l">
              <a:spcBef>
                <a:spcPts val="200"/>
              </a:spcBef>
              <a:buSzPts val="1700"/>
              <a:buChar char="●"/>
            </a:pPr>
            <a:r>
              <a:rPr lang="en-US" sz="1300" dirty="0">
                <a:solidFill>
                  <a:srgbClr val="3F3A33"/>
                </a:solidFill>
              </a:rPr>
              <a:t>Key design: </a:t>
            </a:r>
            <a:r>
              <a:rPr lang="en-US" sz="1300" i="1" dirty="0">
                <a:solidFill>
                  <a:srgbClr val="3F3A33"/>
                </a:solidFill>
              </a:rPr>
              <a:t>users should never need to know a PK or FK — the system handles it</a:t>
            </a:r>
          </a:p>
        </p:txBody>
      </p:sp>
      <p:graphicFrame>
        <p:nvGraphicFramePr>
          <p:cNvPr id="69" name="Google Shape;69;p15"/>
          <p:cNvGraphicFramePr/>
          <p:nvPr/>
        </p:nvGraphicFramePr>
        <p:xfrm>
          <a:off x="6324450" y="3237818"/>
          <a:ext cx="2046120" cy="108048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1023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3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city</a:t>
                      </a: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5897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LA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Orlando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5" name="Google Shape;75;p15"/>
          <p:cNvSpPr txBox="1"/>
          <p:nvPr/>
        </p:nvSpPr>
        <p:spPr>
          <a:xfrm>
            <a:off x="4974706" y="3592049"/>
            <a:ext cx="1015303" cy="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BF9000"/>
                </a:solidFill>
              </a:rPr>
              <a:t>Foreign key</a:t>
            </a:r>
            <a:endParaRPr sz="1400" dirty="0">
              <a:solidFill>
                <a:srgbClr val="BF9000"/>
              </a:solidFill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4976755" y="3289487"/>
            <a:ext cx="1102651" cy="402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7030A0"/>
                </a:solidFill>
              </a:rPr>
              <a:t>Primary keys</a:t>
            </a:r>
            <a:endParaRPr sz="1400" dirty="0">
              <a:solidFill>
                <a:srgbClr val="7030A0"/>
              </a:solidFill>
            </a:endParaRPr>
          </a:p>
        </p:txBody>
      </p:sp>
      <p:sp>
        <p:nvSpPr>
          <p:cNvPr id="16" name="Google Shape;78;p15">
            <a:extLst>
              <a:ext uri="{FF2B5EF4-FFF2-40B4-BE49-F238E27FC236}">
                <a16:creationId xmlns:a16="http://schemas.microsoft.com/office/drawing/2014/main" id="{73742311-2B1A-0292-BA37-17AE5A465A18}"/>
              </a:ext>
            </a:extLst>
          </p:cNvPr>
          <p:cNvSpPr/>
          <p:nvPr/>
        </p:nvSpPr>
        <p:spPr>
          <a:xfrm>
            <a:off x="6333158" y="1956142"/>
            <a:ext cx="236523" cy="255814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F9000"/>
              </a:solidFill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30E29B4E-85DB-FEAF-8B2E-B03A8C37D7EB}"/>
              </a:ext>
            </a:extLst>
          </p:cNvPr>
          <p:cNvCxnSpPr>
            <a:cxnSpLocks/>
            <a:stCxn id="45" idx="2"/>
            <a:endCxn id="47" idx="6"/>
          </p:cNvCxnSpPr>
          <p:nvPr/>
        </p:nvCxnSpPr>
        <p:spPr>
          <a:xfrm rot="10800000" flipV="1">
            <a:off x="7343343" y="2348473"/>
            <a:ext cx="790704" cy="1569431"/>
          </a:xfrm>
          <a:prstGeom prst="bentConnector3">
            <a:avLst>
              <a:gd name="adj1" fmla="val 50000"/>
            </a:avLst>
          </a:prstGeom>
          <a:ln w="254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E78A9792-2E76-BCC6-F871-C298F6B8B711}"/>
              </a:ext>
            </a:extLst>
          </p:cNvPr>
          <p:cNvCxnSpPr>
            <a:cxnSpLocks/>
            <a:stCxn id="47" idx="6"/>
            <a:endCxn id="44" idx="2"/>
          </p:cNvCxnSpPr>
          <p:nvPr/>
        </p:nvCxnSpPr>
        <p:spPr>
          <a:xfrm flipV="1">
            <a:off x="7343343" y="2084049"/>
            <a:ext cx="790704" cy="1833856"/>
          </a:xfrm>
          <a:prstGeom prst="bentConnector3">
            <a:avLst>
              <a:gd name="adj1" fmla="val 50000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002C96A8-CC93-729A-D47D-1A27A3C87976}"/>
              </a:ext>
            </a:extLst>
          </p:cNvPr>
          <p:cNvCxnSpPr>
            <a:cxnSpLocks/>
            <a:stCxn id="46" idx="2"/>
            <a:endCxn id="48" idx="6"/>
          </p:cNvCxnSpPr>
          <p:nvPr/>
        </p:nvCxnSpPr>
        <p:spPr>
          <a:xfrm rot="10800000" flipV="1">
            <a:off x="7343343" y="2627064"/>
            <a:ext cx="790704" cy="1555265"/>
          </a:xfrm>
          <a:prstGeom prst="bentConnector3">
            <a:avLst>
              <a:gd name="adj1" fmla="val 26578"/>
            </a:avLst>
          </a:prstGeom>
          <a:ln w="254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Google Shape;78;p15">
            <a:extLst>
              <a:ext uri="{FF2B5EF4-FFF2-40B4-BE49-F238E27FC236}">
                <a16:creationId xmlns:a16="http://schemas.microsoft.com/office/drawing/2014/main" id="{3540DB29-BB40-9490-8FEA-983B814C2957}"/>
              </a:ext>
            </a:extLst>
          </p:cNvPr>
          <p:cNvSpPr/>
          <p:nvPr/>
        </p:nvSpPr>
        <p:spPr>
          <a:xfrm>
            <a:off x="6333158" y="2220567"/>
            <a:ext cx="236523" cy="255814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F9000"/>
              </a:solidFill>
            </a:endParaRPr>
          </a:p>
        </p:txBody>
      </p:sp>
      <p:sp>
        <p:nvSpPr>
          <p:cNvPr id="43" name="Google Shape;78;p15">
            <a:extLst>
              <a:ext uri="{FF2B5EF4-FFF2-40B4-BE49-F238E27FC236}">
                <a16:creationId xmlns:a16="http://schemas.microsoft.com/office/drawing/2014/main" id="{3A620466-4DF0-71F8-D397-17D9453F01B7}"/>
              </a:ext>
            </a:extLst>
          </p:cNvPr>
          <p:cNvSpPr/>
          <p:nvPr/>
        </p:nvSpPr>
        <p:spPr>
          <a:xfrm>
            <a:off x="6333158" y="2499158"/>
            <a:ext cx="236523" cy="255814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F9000"/>
              </a:solidFill>
            </a:endParaRPr>
          </a:p>
        </p:txBody>
      </p:sp>
      <p:sp>
        <p:nvSpPr>
          <p:cNvPr id="44" name="Google Shape;78;p15">
            <a:extLst>
              <a:ext uri="{FF2B5EF4-FFF2-40B4-BE49-F238E27FC236}">
                <a16:creationId xmlns:a16="http://schemas.microsoft.com/office/drawing/2014/main" id="{EF577479-58C2-9D3F-8C02-4AB8662547A7}"/>
              </a:ext>
            </a:extLst>
          </p:cNvPr>
          <p:cNvSpPr/>
          <p:nvPr/>
        </p:nvSpPr>
        <p:spPr>
          <a:xfrm>
            <a:off x="8134047" y="1956142"/>
            <a:ext cx="236523" cy="255814"/>
          </a:xfrm>
          <a:prstGeom prst="ellipse">
            <a:avLst/>
          </a:prstGeom>
          <a:noFill/>
          <a:ln w="3810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F9000"/>
              </a:solidFill>
            </a:endParaRPr>
          </a:p>
        </p:txBody>
      </p:sp>
      <p:sp>
        <p:nvSpPr>
          <p:cNvPr id="45" name="Google Shape;78;p15">
            <a:extLst>
              <a:ext uri="{FF2B5EF4-FFF2-40B4-BE49-F238E27FC236}">
                <a16:creationId xmlns:a16="http://schemas.microsoft.com/office/drawing/2014/main" id="{C95859B3-814F-C751-36B8-F8C4780DB97E}"/>
              </a:ext>
            </a:extLst>
          </p:cNvPr>
          <p:cNvSpPr/>
          <p:nvPr/>
        </p:nvSpPr>
        <p:spPr>
          <a:xfrm>
            <a:off x="8134047" y="2220567"/>
            <a:ext cx="236523" cy="255814"/>
          </a:xfrm>
          <a:prstGeom prst="ellipse">
            <a:avLst/>
          </a:prstGeom>
          <a:noFill/>
          <a:ln w="3810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F9000"/>
              </a:solidFill>
            </a:endParaRPr>
          </a:p>
        </p:txBody>
      </p:sp>
      <p:sp>
        <p:nvSpPr>
          <p:cNvPr id="46" name="Google Shape;78;p15">
            <a:extLst>
              <a:ext uri="{FF2B5EF4-FFF2-40B4-BE49-F238E27FC236}">
                <a16:creationId xmlns:a16="http://schemas.microsoft.com/office/drawing/2014/main" id="{DA04EC58-B6FE-6E6D-99E2-70E49CFD7D32}"/>
              </a:ext>
            </a:extLst>
          </p:cNvPr>
          <p:cNvSpPr/>
          <p:nvPr/>
        </p:nvSpPr>
        <p:spPr>
          <a:xfrm>
            <a:off x="8134047" y="2499158"/>
            <a:ext cx="236523" cy="255814"/>
          </a:xfrm>
          <a:prstGeom prst="ellipse">
            <a:avLst/>
          </a:prstGeom>
          <a:noFill/>
          <a:ln w="3810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F9000"/>
              </a:solidFill>
            </a:endParaRPr>
          </a:p>
        </p:txBody>
      </p:sp>
      <p:sp>
        <p:nvSpPr>
          <p:cNvPr id="47" name="Google Shape;78;p15">
            <a:extLst>
              <a:ext uri="{FF2B5EF4-FFF2-40B4-BE49-F238E27FC236}">
                <a16:creationId xmlns:a16="http://schemas.microsoft.com/office/drawing/2014/main" id="{7A3B9430-1C67-85C9-A8AE-45A2D69A3FB8}"/>
              </a:ext>
            </a:extLst>
          </p:cNvPr>
          <p:cNvSpPr/>
          <p:nvPr/>
        </p:nvSpPr>
        <p:spPr>
          <a:xfrm>
            <a:off x="7106820" y="3789998"/>
            <a:ext cx="236523" cy="255814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F9000"/>
              </a:solidFill>
            </a:endParaRPr>
          </a:p>
        </p:txBody>
      </p:sp>
      <p:sp>
        <p:nvSpPr>
          <p:cNvPr id="48" name="Google Shape;78;p15">
            <a:extLst>
              <a:ext uri="{FF2B5EF4-FFF2-40B4-BE49-F238E27FC236}">
                <a16:creationId xmlns:a16="http://schemas.microsoft.com/office/drawing/2014/main" id="{8035842C-3D5A-8A75-384C-924AAEF99E18}"/>
              </a:ext>
            </a:extLst>
          </p:cNvPr>
          <p:cNvSpPr/>
          <p:nvPr/>
        </p:nvSpPr>
        <p:spPr>
          <a:xfrm>
            <a:off x="7106820" y="4054423"/>
            <a:ext cx="236523" cy="255814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270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0FE976-3239-4BB5-B68F-467F0FD8D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444500"/>
            <a:ext cx="7475220" cy="660400"/>
          </a:xfrm>
        </p:spPr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Relations definition in </a:t>
            </a:r>
            <a:r>
              <a:rPr lang="en-US" sz="3600" b="1" i="1" dirty="0">
                <a:solidFill>
                  <a:srgbClr val="BD582C"/>
                </a:solidFill>
              </a:rPr>
              <a:t>SQL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265BE5-A488-4852-A4C8-DA06647AB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50" y="1371600"/>
            <a:ext cx="7475220" cy="301752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CREATE TABLE city(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	id   SERIAL PRIMARY KEY,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	name TEXT NOT NULL DEFAULT ''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4300" dirty="0"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INSERT INTO city(id, name) VALUES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  (1, 'Los Angeles'),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  (2, 'Orlando');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4300" dirty="0"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CREATE TABLE team(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	id        SERIAL PRIMARY KEY,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	name 	 TEXT NOT NULL DEFAULT '',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	</a:t>
            </a:r>
            <a:r>
              <a:rPr lang="en-US" sz="4300" dirty="0" err="1">
                <a:latin typeface="Consolas" panose="020B0609020204030204" pitchFamily="49" charset="0"/>
              </a:rPr>
              <a:t>city_id</a:t>
            </a:r>
            <a:r>
              <a:rPr lang="en-US" sz="4300" dirty="0">
                <a:latin typeface="Consolas" panose="020B0609020204030204" pitchFamily="49" charset="0"/>
              </a:rPr>
              <a:t>	 INTEGER NOT NULL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300" dirty="0"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CBBDD5B-4FE7-40FC-B2C0-9F7574EE078E}"/>
              </a:ext>
            </a:extLst>
          </p:cNvPr>
          <p:cNvCxnSpPr>
            <a:cxnSpLocks/>
          </p:cNvCxnSpPr>
          <p:nvPr/>
        </p:nvCxnSpPr>
        <p:spPr>
          <a:xfrm flipH="1" flipV="1">
            <a:off x="3657600" y="3519577"/>
            <a:ext cx="2806460" cy="0"/>
          </a:xfrm>
          <a:prstGeom prst="straightConnector1">
            <a:avLst/>
          </a:prstGeom>
          <a:ln w="19050" cap="flat" cmpd="sng" algn="ctr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74D46EB-0EDF-4F75-AD1D-387CC3895C97}"/>
              </a:ext>
            </a:extLst>
          </p:cNvPr>
          <p:cNvSpPr txBox="1"/>
          <p:nvPr/>
        </p:nvSpPr>
        <p:spPr>
          <a:xfrm>
            <a:off x="6464060" y="3338105"/>
            <a:ext cx="1312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600" b="1" dirty="0">
                <a:solidFill>
                  <a:srgbClr val="BD582C"/>
                </a:solidFill>
              </a:rPr>
              <a:t>Foreign Key</a:t>
            </a:r>
          </a:p>
        </p:txBody>
      </p:sp>
    </p:spTree>
    <p:extLst>
      <p:ext uri="{BB962C8B-B14F-4D97-AF65-F5344CB8AC3E}">
        <p14:creationId xmlns:p14="http://schemas.microsoft.com/office/powerpoint/2010/main" val="145665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Many-To-</a:t>
            </a:r>
            <a:r>
              <a:rPr lang="en-US" sz="3600" b="1" i="1" dirty="0">
                <a:solidFill>
                  <a:srgbClr val="BD582C"/>
                </a:solidFill>
              </a:rPr>
              <a:t>One</a:t>
            </a:r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895347" y="1371599"/>
            <a:ext cx="4614201" cy="32505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Also called 'belongs to', 'has one', or 'has a'</a:t>
            </a:r>
            <a:endParaRPr sz="1500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dirty="0"/>
              <a:t>e</a:t>
            </a:r>
            <a:r>
              <a:rPr lang="en" sz="1500" dirty="0"/>
              <a:t>.g.</a:t>
            </a:r>
            <a:endParaRPr sz="15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100" dirty="0"/>
              <a:t>Every team belongs to a city, and a city can have many teams</a:t>
            </a:r>
            <a:endParaRPr sz="11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100" dirty="0"/>
              <a:t>Every order has one customer, and customers can make many orders</a:t>
            </a:r>
            <a:endParaRPr sz="1100" dirty="0"/>
          </a:p>
          <a:p>
            <a:pPr marL="457200" lvl="1" indent="-2286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100" dirty="0"/>
              <a:t>Every git commit has one author, but an author can make multiple commits</a:t>
            </a:r>
            <a:endParaRPr sz="1100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dirty="0"/>
              <a:t>Note column naming convention. </a:t>
            </a:r>
            <a:br>
              <a:rPr lang="en" sz="1100" dirty="0"/>
            </a:br>
            <a:r>
              <a:rPr lang="en" sz="1100" dirty="0"/>
              <a:t>“</a:t>
            </a:r>
            <a:r>
              <a:rPr lang="en" sz="1100" b="1" dirty="0">
                <a:latin typeface="Courier New"/>
                <a:ea typeface="Courier New"/>
                <a:cs typeface="Courier New"/>
                <a:sym typeface="Courier New"/>
              </a:rPr>
              <a:t>team.team_name</a:t>
            </a:r>
            <a:r>
              <a:rPr lang="en" sz="1100" dirty="0"/>
              <a:t>” (bad) → “</a:t>
            </a:r>
            <a:r>
              <a:rPr lang="en" sz="1100" b="1" dirty="0">
                <a:latin typeface="Courier New"/>
                <a:ea typeface="Courier New"/>
                <a:cs typeface="Courier New"/>
                <a:sym typeface="Courier New"/>
              </a:rPr>
              <a:t>team.name</a:t>
            </a:r>
            <a:r>
              <a:rPr lang="en" sz="1100" dirty="0"/>
              <a:t>” (shorter==better!)</a:t>
            </a:r>
          </a:p>
          <a:p>
            <a:pPr marL="228600" lvl="0" indent="-228600">
              <a:lnSpc>
                <a:spcPct val="115000"/>
              </a:lnSpc>
              <a:buSzPts val="1500"/>
              <a:buChar char="●"/>
            </a:pPr>
            <a:r>
              <a:rPr lang="en-US" dirty="0">
                <a:solidFill>
                  <a:srgbClr val="3F3A33"/>
                </a:solidFill>
              </a:rPr>
              <a:t>Often represents</a:t>
            </a:r>
          </a:p>
          <a:p>
            <a:pPr marL="457200" lvl="1" indent="-228600">
              <a:lnSpc>
                <a:spcPct val="115000"/>
              </a:lnSpc>
              <a:spcBef>
                <a:spcPts val="0"/>
              </a:spcBef>
              <a:buSzPts val="1200"/>
              <a:buChar char="●"/>
            </a:pPr>
            <a:r>
              <a:rPr lang="en-US" sz="1100" dirty="0">
                <a:solidFill>
                  <a:srgbClr val="3F3A33"/>
                </a:solidFill>
              </a:rPr>
              <a:t>Authorship</a:t>
            </a:r>
          </a:p>
          <a:p>
            <a:pPr marL="457200" lvl="1" indent="-228600">
              <a:lnSpc>
                <a:spcPct val="115000"/>
              </a:lnSpc>
              <a:spcBef>
                <a:spcPts val="0"/>
              </a:spcBef>
              <a:buSzPts val="1200"/>
              <a:buChar char="●"/>
            </a:pPr>
            <a:r>
              <a:rPr lang="en-US" sz="1100" dirty="0">
                <a:solidFill>
                  <a:srgbClr val="3F3A33"/>
                </a:solidFill>
              </a:rPr>
              <a:t>Location</a:t>
            </a:r>
          </a:p>
          <a:p>
            <a:pPr marL="457200" lvl="1" indent="-228600">
              <a:lnSpc>
                <a:spcPct val="115000"/>
              </a:lnSpc>
              <a:spcBef>
                <a:spcPts val="0"/>
              </a:spcBef>
              <a:buSzPts val="1200"/>
              <a:buChar char="●"/>
            </a:pPr>
            <a:r>
              <a:rPr lang="en-US" sz="1100" dirty="0">
                <a:solidFill>
                  <a:srgbClr val="3F3A33"/>
                </a:solidFill>
              </a:rPr>
              <a:t>Defining feature</a:t>
            </a:r>
          </a:p>
          <a:p>
            <a:pPr marL="228600" lvl="0" indent="-228600">
              <a:lnSpc>
                <a:spcPct val="115000"/>
              </a:lnSpc>
              <a:spcBef>
                <a:spcPts val="200"/>
              </a:spcBef>
              <a:buSzPts val="1500"/>
              <a:buChar char="●"/>
            </a:pPr>
            <a:r>
              <a:rPr lang="en-US" dirty="0">
                <a:solidFill>
                  <a:srgbClr val="3F3A33"/>
                </a:solidFill>
              </a:rPr>
              <a:t>How deep should you go?</a:t>
            </a:r>
          </a:p>
          <a:p>
            <a:pPr marL="457200" lvl="1" indent="-228600">
              <a:lnSpc>
                <a:spcPct val="115000"/>
              </a:lnSpc>
              <a:spcBef>
                <a:spcPts val="0"/>
              </a:spcBef>
              <a:buSzPts val="1200"/>
              <a:buChar char="●"/>
            </a:pPr>
            <a:r>
              <a:rPr lang="en-US" sz="1100" i="1" dirty="0">
                <a:solidFill>
                  <a:srgbClr val="BD582C"/>
                </a:solidFill>
              </a:rPr>
              <a:t>e.g. "Every city is in one state, and states can have many cities</a:t>
            </a:r>
          </a:p>
          <a:p>
            <a:pPr marL="457200" lvl="1" indent="-228600">
              <a:lnSpc>
                <a:spcPct val="115000"/>
              </a:lnSpc>
              <a:spcBef>
                <a:spcPts val="0"/>
              </a:spcBef>
              <a:buSzPts val="1200"/>
              <a:buChar char="●"/>
            </a:pPr>
            <a:r>
              <a:rPr lang="en-US" sz="1100" i="1" dirty="0">
                <a:solidFill>
                  <a:srgbClr val="BD582C"/>
                </a:solidFill>
              </a:rPr>
              <a:t>Spoiler: don't over-normalize — more on this later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endParaRPr sz="1100" dirty="0"/>
          </a:p>
          <a:p>
            <a:pPr marL="228600" lvl="0" indent="-228600" algn="l" rtl="0">
              <a:spcBef>
                <a:spcPts val="1600"/>
              </a:spcBef>
              <a:spcAft>
                <a:spcPts val="1600"/>
              </a:spcAft>
              <a:buNone/>
            </a:pPr>
            <a:endParaRPr sz="1100" dirty="0"/>
          </a:p>
        </p:txBody>
      </p:sp>
      <p:graphicFrame>
        <p:nvGraphicFramePr>
          <p:cNvPr id="10" name="Google Shape;66;p15">
            <a:extLst>
              <a:ext uri="{FF2B5EF4-FFF2-40B4-BE49-F238E27FC236}">
                <a16:creationId xmlns:a16="http://schemas.microsoft.com/office/drawing/2014/main" id="{B0729FB9-BA51-C549-4058-E68E55C8424F}"/>
              </a:ext>
            </a:extLst>
          </p:cNvPr>
          <p:cNvGraphicFramePr/>
          <p:nvPr/>
        </p:nvGraphicFramePr>
        <p:xfrm>
          <a:off x="5779624" y="1420324"/>
          <a:ext cx="2590946" cy="135060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860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 gridSpan="3"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team</a:t>
                      </a: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873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city_id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Lakers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Clippers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3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Magic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Google Shape;69;p15">
            <a:extLst>
              <a:ext uri="{FF2B5EF4-FFF2-40B4-BE49-F238E27FC236}">
                <a16:creationId xmlns:a16="http://schemas.microsoft.com/office/drawing/2014/main" id="{71901E00-F1ED-0244-DAD2-C0BAECAF53DA}"/>
              </a:ext>
            </a:extLst>
          </p:cNvPr>
          <p:cNvGraphicFramePr/>
          <p:nvPr/>
        </p:nvGraphicFramePr>
        <p:xfrm>
          <a:off x="6369934" y="3249393"/>
          <a:ext cx="2000636" cy="108048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1000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000">
                <a:tc gridSpan="2"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city</a:t>
                      </a: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72000" marR="72000" marT="36000" marB="3600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5897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id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marL="72000" marR="72000" marT="36000" marB="3600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1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LA</a:t>
                      </a:r>
                    </a:p>
                  </a:txBody>
                  <a:tcPr marL="72000" marR="72000" marT="36000" marB="360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r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2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rgbClr val="3F3A33"/>
                          </a:solidFill>
                        </a:rPr>
                        <a:t>Orlando</a:t>
                      </a:r>
                    </a:p>
                  </a:txBody>
                  <a:tcPr marL="72000" marR="72000" marT="36000" marB="36000" anchor="ctr">
                    <a:solidFill>
                      <a:srgbClr val="F5EF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C2933D3E-4A91-5F69-1878-5DEB4894AB36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43343" y="2360048"/>
            <a:ext cx="790704" cy="1569431"/>
          </a:xfrm>
          <a:prstGeom prst="bentConnector3">
            <a:avLst>
              <a:gd name="adj1" fmla="val 50000"/>
            </a:avLst>
          </a:prstGeom>
          <a:ln w="254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0B371E37-DFF7-1BE2-DF6B-F003C1BD5EEF}"/>
              </a:ext>
            </a:extLst>
          </p:cNvPr>
          <p:cNvCxnSpPr>
            <a:cxnSpLocks/>
          </p:cNvCxnSpPr>
          <p:nvPr/>
        </p:nvCxnSpPr>
        <p:spPr>
          <a:xfrm flipV="1">
            <a:off x="7343343" y="2095624"/>
            <a:ext cx="790704" cy="1833856"/>
          </a:xfrm>
          <a:prstGeom prst="bentConnector3">
            <a:avLst>
              <a:gd name="adj1" fmla="val 50000"/>
            </a:avLst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8972B50C-5BE2-5D9E-404F-AC00BA0571B0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43343" y="2638639"/>
            <a:ext cx="790704" cy="1555265"/>
          </a:xfrm>
          <a:prstGeom prst="bentConnector3">
            <a:avLst>
              <a:gd name="adj1" fmla="val 26578"/>
            </a:avLst>
          </a:prstGeom>
          <a:ln w="254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936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895350" y="449750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Another </a:t>
            </a:r>
            <a:r>
              <a:rPr lang="en-US" sz="3600" b="1" i="1" dirty="0">
                <a:solidFill>
                  <a:srgbClr val="BD582C"/>
                </a:solidFill>
              </a:rPr>
              <a:t>example</a:t>
            </a:r>
          </a:p>
        </p:txBody>
      </p:sp>
      <p:graphicFrame>
        <p:nvGraphicFramePr>
          <p:cNvPr id="86" name="Google Shape;86;p16"/>
          <p:cNvGraphicFramePr/>
          <p:nvPr>
            <p:extLst>
              <p:ext uri="{D42A27DB-BD31-4B8C-83A1-F6EECF244321}">
                <p14:modId xmlns:p14="http://schemas.microsoft.com/office/powerpoint/2010/main" val="2852972758"/>
              </p:ext>
            </p:extLst>
          </p:nvPr>
        </p:nvGraphicFramePr>
        <p:xfrm>
          <a:off x="895350" y="1524000"/>
          <a:ext cx="3111500" cy="114300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488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3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orders</a:t>
                      </a:r>
                      <a:endParaRPr sz="12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T="0" marB="0" anchor="ctr"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0" marB="0"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0" marB="0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82189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id</a:t>
                      </a:r>
                      <a:endParaRPr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c</a:t>
                      </a:r>
                      <a:r>
                        <a:rPr lang="en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ustomer_id</a:t>
                      </a:r>
                      <a:endParaRPr sz="12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balance</a:t>
                      </a:r>
                      <a:endParaRPr sz="12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A33"/>
                          </a:solidFill>
                        </a:rPr>
                        <a:t>1</a:t>
                      </a:r>
                      <a:endParaRPr sz="120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1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1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A33"/>
                          </a:solidFill>
                        </a:rPr>
                        <a:t>2</a:t>
                      </a:r>
                      <a:endParaRPr sz="120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2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3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3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3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9999999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7" name="Google Shape;87;p16"/>
          <p:cNvGraphicFramePr/>
          <p:nvPr>
            <p:extLst>
              <p:ext uri="{D42A27DB-BD31-4B8C-83A1-F6EECF244321}">
                <p14:modId xmlns:p14="http://schemas.microsoft.com/office/powerpoint/2010/main" val="995962264"/>
              </p:ext>
            </p:extLst>
          </p:nvPr>
        </p:nvGraphicFramePr>
        <p:xfrm>
          <a:off x="4519994" y="1542809"/>
          <a:ext cx="2413000" cy="1143000"/>
        </p:xfrm>
        <a:graphic>
          <a:graphicData uri="http://schemas.openxmlformats.org/drawingml/2006/table">
            <a:tbl>
              <a:tblPr>
                <a:noFill/>
                <a:tableStyleId>{64F91C94-2183-4B2C-912E-7094C6ED03A8}</a:tableStyleId>
              </a:tblPr>
              <a:tblGrid>
                <a:gridCol w="449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customers</a:t>
                      </a:r>
                      <a:endParaRPr sz="12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T="0" marB="0" anchor="ctr">
                    <a:solidFill>
                      <a:schemeClr val="dk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chemeClr val="lt1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0" marB="0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90744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id</a:t>
                      </a:r>
                      <a:endParaRPr sz="1200" b="1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T="0" marB="0" anchor="ctr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Courier New"/>
                          <a:cs typeface="Arial" panose="020B0604020202020204" pitchFamily="34" charset="0"/>
                          <a:sym typeface="Courier New"/>
                        </a:rPr>
                        <a:t>name</a:t>
                      </a:r>
                      <a:endParaRPr sz="12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Courier New"/>
                        <a:cs typeface="Arial" panose="020B0604020202020204" pitchFamily="34" charset="0"/>
                        <a:sym typeface="Courier New"/>
                      </a:endParaRPr>
                    </a:p>
                  </a:txBody>
                  <a:tcPr marT="0" marB="0" anchor="ctr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A33"/>
                          </a:solidFill>
                        </a:rPr>
                        <a:t>1</a:t>
                      </a:r>
                      <a:endParaRPr sz="120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Joe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2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rgbClr val="3F3A33"/>
                          </a:solidFill>
                        </a:rPr>
                        <a:t>Sally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rgbClr val="3F3A33"/>
                          </a:solidFill>
                        </a:rPr>
                        <a:t>3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solidFill>
                            <a:srgbClr val="3F3A33"/>
                          </a:solidFill>
                        </a:rPr>
                        <a:t>Maria</a:t>
                      </a:r>
                      <a:endParaRPr sz="1200" dirty="0">
                        <a:solidFill>
                          <a:srgbClr val="3F3A33"/>
                        </a:solidFill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666321785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653CA9A-DFBA-A99B-E811-DB25EC284104}"/>
              </a:ext>
            </a:extLst>
          </p:cNvPr>
          <p:cNvCxnSpPr>
            <a:cxnSpLocks/>
            <a:stCxn id="87" idx="1"/>
          </p:cNvCxnSpPr>
          <p:nvPr/>
        </p:nvCxnSpPr>
        <p:spPr>
          <a:xfrm flipH="1" flipV="1">
            <a:off x="2839656" y="2095500"/>
            <a:ext cx="1680338" cy="0"/>
          </a:xfrm>
          <a:prstGeom prst="straightConnector1">
            <a:avLst/>
          </a:prstGeom>
          <a:ln>
            <a:solidFill>
              <a:srgbClr val="00B0F0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690099F-F2F0-FEFC-5430-4A6B8766F1D5}"/>
              </a:ext>
            </a:extLst>
          </p:cNvPr>
          <p:cNvCxnSpPr>
            <a:cxnSpLocks/>
          </p:cNvCxnSpPr>
          <p:nvPr/>
        </p:nvCxnSpPr>
        <p:spPr>
          <a:xfrm flipH="1">
            <a:off x="2839656" y="2334228"/>
            <a:ext cx="1680338" cy="0"/>
          </a:xfrm>
          <a:prstGeom prst="straightConnector1">
            <a:avLst/>
          </a:prstGeom>
          <a:ln>
            <a:solidFill>
              <a:srgbClr val="00B0F0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B232B91-59CB-5DCB-4E55-3D0BF5F742DD}"/>
              </a:ext>
            </a:extLst>
          </p:cNvPr>
          <p:cNvCxnSpPr>
            <a:cxnSpLocks/>
          </p:cNvCxnSpPr>
          <p:nvPr/>
        </p:nvCxnSpPr>
        <p:spPr>
          <a:xfrm flipH="1" flipV="1">
            <a:off x="2839656" y="2554148"/>
            <a:ext cx="1680338" cy="0"/>
          </a:xfrm>
          <a:prstGeom prst="straightConnector1">
            <a:avLst/>
          </a:prstGeom>
          <a:ln>
            <a:solidFill>
              <a:srgbClr val="00B0F0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AB54BE6-1268-592A-97AF-28B23E61BC75}"/>
              </a:ext>
            </a:extLst>
          </p:cNvPr>
          <p:cNvSpPr txBox="1"/>
          <p:nvPr/>
        </p:nvSpPr>
        <p:spPr>
          <a:xfrm>
            <a:off x="2527381" y="3002693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Join condition (relationship)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1BC2B17-BFD0-5770-FF56-9351B1E8812C}"/>
              </a:ext>
            </a:extLst>
          </p:cNvPr>
          <p:cNvCxnSpPr>
            <a:cxnSpLocks/>
          </p:cNvCxnSpPr>
          <p:nvPr/>
        </p:nvCxnSpPr>
        <p:spPr>
          <a:xfrm flipV="1">
            <a:off x="4267281" y="2774068"/>
            <a:ext cx="0" cy="228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81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4BEF8A6E-8C67-488D-9D7A-F9916D6AB687}"/>
              </a:ext>
            </a:extLst>
          </p:cNvPr>
          <p:cNvSpPr txBox="1"/>
          <p:nvPr/>
        </p:nvSpPr>
        <p:spPr>
          <a:xfrm>
            <a:off x="895350" y="444500"/>
            <a:ext cx="7475220" cy="5715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3F3A33"/>
                </a:solidFill>
                <a:latin typeface="+mj-lt"/>
              </a:rPr>
              <a:t>Inner join </a:t>
            </a:r>
            <a:r>
              <a:rPr lang="en-US" sz="3600" b="1" i="1" dirty="0">
                <a:solidFill>
                  <a:srgbClr val="BD582C"/>
                </a:solidFill>
                <a:latin typeface="+mj-lt"/>
              </a:rPr>
              <a:t>mechanics</a:t>
            </a:r>
          </a:p>
        </p:txBody>
      </p:sp>
      <p:sp>
        <p:nvSpPr>
          <p:cNvPr id="5" name="left-text">
            <a:extLst>
              <a:ext uri="{FF2B5EF4-FFF2-40B4-BE49-F238E27FC236}">
                <a16:creationId xmlns:a16="http://schemas.microsoft.com/office/drawing/2014/main" id="{6A8A6B2D-8675-4B18-B4FB-5C7817FDC5D0}"/>
              </a:ext>
            </a:extLst>
          </p:cNvPr>
          <p:cNvSpPr txBox="1"/>
          <p:nvPr/>
        </p:nvSpPr>
        <p:spPr>
          <a:xfrm>
            <a:off x="895350" y="1422400"/>
            <a:ext cx="3638068" cy="3098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228600" indent="-228600" algn="l">
              <a:spcBef>
                <a:spcPts val="0"/>
              </a:spcBef>
              <a:buClr>
                <a:srgbClr val="BD582C"/>
              </a:buClr>
              <a:buSzPts val="1700"/>
              <a:buChar char="●"/>
            </a:pPr>
            <a:r>
              <a:rPr lang="en-US" sz="1500" dirty="0">
                <a:solidFill>
                  <a:srgbClr val="3F3A33"/>
                </a:solidFill>
              </a:rPr>
              <a:t>In SELECT's </a:t>
            </a:r>
            <a:r>
              <a:rPr lang="en-US" sz="1500" b="1" dirty="0">
                <a:solidFill>
                  <a:srgbClr val="3F3A33"/>
                </a:solidFill>
              </a:rPr>
              <a:t>FROM</a:t>
            </a:r>
          </a:p>
          <a:p>
            <a:pPr marL="457200" indent="-228600" algn="l">
              <a:spcBef>
                <a:spcPts val="200"/>
              </a:spcBef>
              <a:buClr>
                <a:srgbClr val="BD582C"/>
              </a:buClr>
              <a:buSzPts val="1400"/>
              <a:buChar char="●"/>
            </a:pPr>
            <a:r>
              <a:rPr lang="en-US" sz="1400" dirty="0">
                <a:solidFill>
                  <a:srgbClr val="3F3A33"/>
                </a:solidFill>
              </a:rPr>
              <a:t>Listing multiple tables applies the </a:t>
            </a:r>
            <a:r>
              <a:rPr lang="en-US" sz="1400" b="1" dirty="0">
                <a:solidFill>
                  <a:srgbClr val="3F3A33"/>
                </a:solidFill>
              </a:rPr>
              <a:t>cross-product</a:t>
            </a:r>
            <a:r>
              <a:rPr lang="en-US" sz="1400" dirty="0">
                <a:solidFill>
                  <a:srgbClr val="3F3A33"/>
                </a:solidFill>
              </a:rPr>
              <a:t> of all tables</a:t>
            </a:r>
          </a:p>
          <a:p>
            <a:pPr marL="457200" indent="-228600" algn="l">
              <a:spcBef>
                <a:spcPts val="200"/>
              </a:spcBef>
              <a:buClr>
                <a:srgbClr val="BD582C"/>
              </a:buClr>
              <a:buSzPts val="1400"/>
              <a:buChar char="●"/>
            </a:pPr>
            <a:r>
              <a:rPr lang="en-US" sz="1400" dirty="0">
                <a:solidFill>
                  <a:srgbClr val="3F3A33"/>
                </a:solidFill>
              </a:rPr>
              <a:t>Sometimes necessary, but not typical</a:t>
            </a:r>
          </a:p>
          <a:p>
            <a:pPr marL="228600" indent="-228600" algn="l">
              <a:spcBef>
                <a:spcPts val="600"/>
              </a:spcBef>
              <a:buClr>
                <a:srgbClr val="BD582C"/>
              </a:buClr>
              <a:buSzPts val="1700"/>
              <a:buChar char="●"/>
            </a:pPr>
            <a:r>
              <a:rPr lang="en-US" sz="1500" b="1" dirty="0">
                <a:solidFill>
                  <a:srgbClr val="3F3A33"/>
                </a:solidFill>
              </a:rPr>
              <a:t>The inner join of two tables</a:t>
            </a:r>
          </a:p>
          <a:p>
            <a:pPr marL="457200" indent="-228600" algn="l">
              <a:spcBef>
                <a:spcPts val="200"/>
              </a:spcBef>
              <a:buClr>
                <a:srgbClr val="BD582C"/>
              </a:buClr>
              <a:buSzPts val="1400"/>
              <a:buChar char="●"/>
            </a:pPr>
            <a:r>
              <a:rPr lang="en-US" sz="1400" dirty="0">
                <a:solidFill>
                  <a:srgbClr val="3F3A33"/>
                </a:solidFill>
              </a:rPr>
              <a:t>Is a </a:t>
            </a:r>
            <a:r>
              <a:rPr lang="en-US" sz="1400" i="1" dirty="0">
                <a:solidFill>
                  <a:srgbClr val="3F3A33"/>
                </a:solidFill>
              </a:rPr>
              <a:t>subset</a:t>
            </a:r>
            <a:r>
              <a:rPr lang="en-US" sz="1400" dirty="0">
                <a:solidFill>
                  <a:srgbClr val="3F3A33"/>
                </a:solidFill>
              </a:rPr>
              <a:t> of the cross-product</a:t>
            </a:r>
          </a:p>
          <a:p>
            <a:pPr marL="457200" indent="-228600" algn="l">
              <a:spcBef>
                <a:spcPts val="200"/>
              </a:spcBef>
              <a:buClr>
                <a:srgbClr val="BD582C"/>
              </a:buClr>
              <a:buSzPts val="1400"/>
              <a:buChar char="●"/>
            </a:pPr>
            <a:r>
              <a:rPr lang="en-US" sz="1400" dirty="0">
                <a:solidFill>
                  <a:srgbClr val="3F3A33"/>
                </a:solidFill>
              </a:rPr>
              <a:t>Only rows where foreign keys match primary keys</a:t>
            </a:r>
          </a:p>
          <a:p>
            <a:pPr marL="228600" indent="-228600" algn="l">
              <a:spcBef>
                <a:spcPts val="600"/>
              </a:spcBef>
              <a:buClr>
                <a:srgbClr val="BD582C"/>
              </a:buClr>
              <a:buSzPts val="1700"/>
              <a:buChar char="●"/>
            </a:pPr>
            <a:r>
              <a:rPr lang="en-US" sz="1500" b="1" dirty="0">
                <a:solidFill>
                  <a:srgbClr val="3F3A33"/>
                </a:solidFill>
              </a:rPr>
              <a:t>Think of it as dereferencing a foreign key — like a pointer</a:t>
            </a:r>
          </a:p>
        </p:txBody>
      </p:sp>
      <p:sp>
        <p:nvSpPr>
          <p:cNvPr id="7" name="right-text">
            <a:extLst>
              <a:ext uri="{FF2B5EF4-FFF2-40B4-BE49-F238E27FC236}">
                <a16:creationId xmlns:a16="http://schemas.microsoft.com/office/drawing/2014/main" id="{7D77CD43-611F-47A1-96F2-F79EFB2CCE0A}"/>
              </a:ext>
            </a:extLst>
          </p:cNvPr>
          <p:cNvSpPr txBox="1"/>
          <p:nvPr/>
        </p:nvSpPr>
        <p:spPr>
          <a:xfrm>
            <a:off x="5184638" y="1422400"/>
            <a:ext cx="3185932" cy="3098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100" b="1" dirty="0">
                <a:solidFill>
                  <a:srgbClr val="637052"/>
                </a:solidFill>
                <a:latin typeface="Consolas"/>
              </a:rPr>
              <a:t>-- </a:t>
            </a:r>
            <a:r>
              <a:rPr lang="en-US" sz="1100" b="1" i="1" dirty="0">
                <a:solidFill>
                  <a:srgbClr val="637052"/>
                </a:solidFill>
                <a:latin typeface="Consolas"/>
              </a:rPr>
              <a:t>cross product</a:t>
            </a:r>
          </a:p>
          <a:p>
            <a:pPr marL="0" indent="0" algn="l">
              <a:spcBef>
                <a:spcPts val="100"/>
              </a:spcBef>
              <a:buNone/>
            </a:pPr>
            <a:r>
              <a:rPr lang="en-US" sz="1100" b="1" dirty="0">
                <a:solidFill>
                  <a:schemeClr val="accent2"/>
                </a:solidFill>
                <a:latin typeface="Consolas"/>
              </a:rPr>
              <a:t>SELECT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*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FROM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customer, order</a:t>
            </a:r>
          </a:p>
          <a:p>
            <a:pPr marL="0" indent="0" algn="l">
              <a:spcBef>
                <a:spcPts val="800"/>
              </a:spcBef>
              <a:buNone/>
            </a:pPr>
            <a:r>
              <a:rPr lang="en-US" sz="1100" b="1" i="1" dirty="0">
                <a:solidFill>
                  <a:srgbClr val="637052"/>
                </a:solidFill>
                <a:latin typeface="Consolas"/>
              </a:rPr>
              <a:t>-- inner join via WHERE</a:t>
            </a:r>
          </a:p>
          <a:p>
            <a:pPr marL="0" indent="0" algn="l">
              <a:spcBef>
                <a:spcPts val="100"/>
              </a:spcBef>
              <a:buNone/>
            </a:pPr>
            <a:r>
              <a:rPr lang="en-US" sz="1100" b="1" dirty="0">
                <a:solidFill>
                  <a:schemeClr val="accent2"/>
                </a:solidFill>
                <a:latin typeface="Consolas"/>
              </a:rPr>
              <a:t>SELECT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*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FROM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customer, order</a:t>
            </a:r>
          </a:p>
          <a:p>
            <a:pPr marL="0" indent="0" algn="l">
              <a:spcBef>
                <a:spcPts val="100"/>
              </a:spcBef>
              <a:buNone/>
            </a:pPr>
            <a:r>
              <a:rPr lang="en-US" sz="1100" b="1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WHERE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100" b="1" dirty="0" err="1">
                <a:solidFill>
                  <a:srgbClr val="3F3A33"/>
                </a:solidFill>
                <a:latin typeface="Consolas"/>
              </a:rPr>
              <a:t>order.customer_id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= customer.id</a:t>
            </a:r>
          </a:p>
          <a:p>
            <a:pPr marL="0" indent="0" algn="l">
              <a:spcBef>
                <a:spcPts val="100"/>
              </a:spcBef>
              <a:buNone/>
            </a:pPr>
            <a:r>
              <a:rPr lang="en-US" sz="1100" b="1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100" b="1" dirty="0">
                <a:solidFill>
                  <a:schemeClr val="accent2"/>
                </a:solidFill>
                <a:latin typeface="Consolas"/>
              </a:rPr>
              <a:t>AND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100" b="1" dirty="0" err="1">
                <a:solidFill>
                  <a:srgbClr val="3F3A33"/>
                </a:solidFill>
                <a:latin typeface="Consolas"/>
              </a:rPr>
              <a:t>order.balance</a:t>
            </a:r>
            <a:r>
              <a:rPr lang="en-US" sz="1100" b="1" dirty="0">
                <a:solidFill>
                  <a:srgbClr val="3F3A33"/>
                </a:solidFill>
                <a:latin typeface="Consolas"/>
              </a:rPr>
              <a:t> &lt; 5.0</a:t>
            </a:r>
          </a:p>
        </p:txBody>
      </p:sp>
    </p:spTree>
    <p:extLst>
      <p:ext uri="{BB962C8B-B14F-4D97-AF65-F5344CB8AC3E}">
        <p14:creationId xmlns:p14="http://schemas.microsoft.com/office/powerpoint/2010/main" val="152496465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FF274BF-8062-478C-ABD9-1E22E96CC678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0f6c044a-6ffa-4ac8-82a0-9ef244b0802c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3141</TotalTime>
  <Words>1774</Words>
  <Application>Microsoft Office PowerPoint</Application>
  <PresentationFormat>On-screen Show (16:9)</PresentationFormat>
  <Paragraphs>504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Consolas</vt:lpstr>
      <vt:lpstr>Courier New</vt:lpstr>
      <vt:lpstr>Retrospect</vt:lpstr>
      <vt:lpstr>Relationships &amp; Inner Joins</vt:lpstr>
      <vt:lpstr>A Defining Feature</vt:lpstr>
      <vt:lpstr>Taking it further…</vt:lpstr>
      <vt:lpstr>A Defining Feature…</vt:lpstr>
      <vt:lpstr>Primary Keys &amp; Foreign Keys</vt:lpstr>
      <vt:lpstr>Relations definition in SQL</vt:lpstr>
      <vt:lpstr>Many-To-One</vt:lpstr>
      <vt:lpstr>Another example</vt:lpstr>
      <vt:lpstr>PowerPoint Presentation</vt:lpstr>
      <vt:lpstr>PowerPoint Presentation</vt:lpstr>
      <vt:lpstr>PowerPoint Presentation</vt:lpstr>
      <vt:lpstr>PowerPoint Presentation</vt:lpstr>
      <vt:lpstr>Many-To-Many</vt:lpstr>
      <vt:lpstr>Practicing Inner Joins</vt:lpstr>
      <vt:lpstr>Key Decisions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Relationships &amp; Inner Joins</dc:title>
  <cp:lastModifiedBy>Christopher Wake</cp:lastModifiedBy>
  <cp:revision>105</cp:revision>
  <dcterms:modified xsi:type="dcterms:W3CDTF">2026-08-31T13:58:53Z</dcterms:modified>
</cp:coreProperties>
</file>