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73" r:id="rId2"/>
    <p:sldId id="326" r:id="rId3"/>
    <p:sldId id="327" r:id="rId4"/>
    <p:sldId id="328" r:id="rId5"/>
    <p:sldId id="344" r:id="rId6"/>
    <p:sldId id="330" r:id="rId7"/>
    <p:sldId id="331" r:id="rId8"/>
    <p:sldId id="332" r:id="rId9"/>
    <p:sldId id="345" r:id="rId10"/>
    <p:sldId id="334" r:id="rId11"/>
    <p:sldId id="335" r:id="rId12"/>
    <p:sldId id="336" r:id="rId13"/>
    <p:sldId id="337" r:id="rId14"/>
    <p:sldId id="338" r:id="rId15"/>
    <p:sldId id="342" r:id="rId16"/>
  </p:sldIdLst>
  <p:sldSz cx="9144000" cy="5143500" type="screen16x9"/>
  <p:notesSz cx="6858000" cy="9144000"/>
  <p:embeddedFontLst>
    <p:embeddedFont>
      <p:font typeface="Roboto Mono Medium" panose="00000009000000000000" pitchFamily="49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A42246-6FA6-4399-B717-E8B6A27DF705}" v="1" dt="2024-09-30T23:11:03.134"/>
  </p1510:revLst>
</p1510:revInfo>
</file>

<file path=ppt/tableStyles.xml><?xml version="1.0" encoding="utf-8"?>
<a:tblStyleLst xmlns:a="http://schemas.openxmlformats.org/drawingml/2006/main" def="{62F3E269-86C2-4E46-BA65-29D3C9574999}">
  <a:tblStyle styleId="{62F3E269-86C2-4E46-BA65-29D3C95749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 autoAdjust="0"/>
    <p:restoredTop sz="94660"/>
  </p:normalViewPr>
  <p:slideViewPr>
    <p:cSldViewPr snapToGrid="0">
      <p:cViewPr varScale="1">
        <p:scale>
          <a:sx n="99" d="100"/>
          <a:sy n="99" d="100"/>
        </p:scale>
        <p:origin x="62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00d61a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00d61a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e00d61a1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e00d61a1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e00d61a1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e00d61a1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e00d61a1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e00d61a1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826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e00d61a1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e00d61a1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e00d61a1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e00d61a1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6e00d61a1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6e00d61a1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0e12d8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0e12d8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522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776724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1322057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3599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943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43511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94953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9439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304628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195244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0680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65998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820221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32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822960" y="582930"/>
            <a:ext cx="7543800" cy="26746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3F3A33"/>
                </a:solidFill>
              </a:rPr>
              <a:t>CRUD </a:t>
            </a:r>
            <a:r>
              <a:rPr lang="en-US" sz="7200" b="1" i="1" dirty="0">
                <a:solidFill>
                  <a:srgbClr val="BD582C"/>
                </a:solidFill>
              </a:rPr>
              <a:t>Operations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637052"/>
                </a:solidFill>
              </a:rPr>
              <a:t>SWEN 344 Web Engineering</a:t>
            </a:r>
          </a:p>
        </p:txBody>
      </p:sp>
    </p:spTree>
    <p:extLst>
      <p:ext uri="{BB962C8B-B14F-4D97-AF65-F5344CB8AC3E}">
        <p14:creationId xmlns:p14="http://schemas.microsoft.com/office/powerpoint/2010/main" val="3306599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Referential </a:t>
            </a:r>
            <a:r>
              <a:rPr lang="en-US" sz="3600" b="1" i="1" dirty="0">
                <a:solidFill>
                  <a:srgbClr val="BD582C"/>
                </a:solidFill>
              </a:rPr>
              <a:t>Integrity</a:t>
            </a: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895350" y="1371600"/>
            <a:ext cx="7475220" cy="33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Referential integrity means every foreign key value must point to a real row in the referenced table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No employee can belong to a department that doesn’t exist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The database enforces this automatically — not your application code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Postgres checks every </a:t>
            </a: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INSERT</a:t>
            </a:r>
            <a:r>
              <a:rPr lang="en-US" sz="1400" dirty="0">
                <a:solidFill>
                  <a:srgbClr val="3F3A33"/>
                </a:solidFill>
              </a:rPr>
              <a:t>, </a:t>
            </a: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UPDATE</a:t>
            </a:r>
            <a:r>
              <a:rPr lang="en-US" sz="1400" dirty="0">
                <a:solidFill>
                  <a:srgbClr val="3F3A33"/>
                </a:solidFill>
              </a:rPr>
              <a:t> and </a:t>
            </a: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DELETE</a:t>
            </a:r>
            <a:r>
              <a:rPr lang="en-US" sz="1400" dirty="0">
                <a:solidFill>
                  <a:srgbClr val="3F3A33"/>
                </a:solidFill>
              </a:rPr>
              <a:t> against the constraint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Two consequences follow from this rule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Inserting or updating a row with an invalid foreign key is rejected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Deleting or dropping something other rows depend on is rejected too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CASCADE overrides the second rule on purpose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Instead of blocking the operation, it removes the dependent data (or constraint) along with it</a:t>
            </a:r>
          </a:p>
        </p:txBody>
      </p:sp>
    </p:spTree>
    <p:extLst>
      <p:ext uri="{BB962C8B-B14F-4D97-AF65-F5344CB8AC3E}">
        <p14:creationId xmlns:p14="http://schemas.microsoft.com/office/powerpoint/2010/main" val="3451086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3F3A33"/>
                </a:solidFill>
              </a:rPr>
              <a:t>Enforcing Integrity with </a:t>
            </a:r>
            <a:r>
              <a:rPr lang="en-US" sz="3000" b="1" i="1" dirty="0">
                <a:solidFill>
                  <a:srgbClr val="BD582C"/>
                </a:solidFill>
              </a:rPr>
              <a:t>REFERENCES</a:t>
            </a: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895350" y="1371600"/>
            <a:ext cx="7475220" cy="33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REFERENCES ties a column to another table’s primary key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department_id INTEGER REFERENCES departments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Postgres blocks any row that would break the link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INSERT INTO employees (name, department_id) VALUES ('Jane Doe', 1)</a:t>
            </a:r>
          </a:p>
          <a:p>
            <a:pPr marL="914400" lvl="1" indent="-317500" algn="l" rtl="0">
              <a:spcBef>
                <a:spcPts val="0"/>
              </a:spcBef>
              <a:spcAft>
                <a:spcPts val="200"/>
              </a:spcAft>
              <a:buSzPts val="1400"/>
              <a:buNone/>
            </a:pPr>
            <a:r>
              <a:rPr lang="en-US" sz="1400" i="1" dirty="0">
                <a:solidFill>
                  <a:srgbClr val="3F3A33"/>
                </a:solidFill>
              </a:rPr>
              <a:t>fails outright if department 1 doesn’t exist — the row is never written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It also blocks removing a table other rows still depend on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DROP TABLE departments</a:t>
            </a:r>
          </a:p>
          <a:p>
            <a:pPr marL="914400" lvl="1" indent="-317500" algn="l" rtl="0">
              <a:spcBef>
                <a:spcPts val="0"/>
              </a:spcBef>
              <a:spcAft>
                <a:spcPts val="200"/>
              </a:spcAft>
              <a:buSzPts val="1400"/>
              <a:buNone/>
            </a:pPr>
            <a:r>
              <a:rPr lang="en-US" sz="1400" i="1" dirty="0">
                <a:solidFill>
                  <a:srgbClr val="3F3A33"/>
                </a:solidFill>
              </a:rPr>
              <a:t>Postgres refuses — it won’t silently orphan the employees that reference it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CASCADE forces the drop by removing the constraint too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DROP TABLE departments CASCADE</a:t>
            </a: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400" i="1" dirty="0">
                <a:solidFill>
                  <a:srgbClr val="3F3A33"/>
                </a:solidFill>
              </a:rPr>
              <a:t>the table AND the foreign key are gone — employees.department_id no longer points anywhere</a:t>
            </a:r>
          </a:p>
        </p:txBody>
      </p:sp>
    </p:spTree>
    <p:extLst>
      <p:ext uri="{BB962C8B-B14F-4D97-AF65-F5344CB8AC3E}">
        <p14:creationId xmlns:p14="http://schemas.microsoft.com/office/powerpoint/2010/main" val="2021344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Linking </a:t>
            </a:r>
            <a:r>
              <a:rPr lang="en-US" sz="3600" b="1" i="1" dirty="0">
                <a:solidFill>
                  <a:srgbClr val="BD582C"/>
                </a:solidFill>
              </a:rPr>
              <a:t>Two Tables</a:t>
            </a:r>
          </a:p>
        </p:txBody>
      </p:sp>
      <p:sp>
        <p:nvSpPr>
          <p:cNvPr id="2" name="expl">
            <a:extLst>
              <a:ext uri="{FF2B5EF4-FFF2-40B4-BE49-F238E27FC236}">
                <a16:creationId xmlns:a16="http://schemas.microsoft.com/office/drawing/2014/main" id="{D13A7725-1A2F-48D4-8F6A-319E936E5B60}"/>
              </a:ext>
            </a:extLst>
          </p:cNvPr>
          <p:cNvSpPr txBox="1"/>
          <p:nvPr/>
        </p:nvSpPr>
        <p:spPr>
          <a:xfrm>
            <a:off x="895350" y="1371600"/>
            <a:ext cx="747522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REFERENCES ties a column to another table’s primary key</a:t>
            </a:r>
          </a:p>
        </p:txBody>
      </p:sp>
      <p:graphicFrame>
        <p:nvGraphicFramePr>
          <p:cNvPr id="4" name="deptTable">
            <a:extLst>
              <a:ext uri="{FF2B5EF4-FFF2-40B4-BE49-F238E27FC236}">
                <a16:creationId xmlns:a16="http://schemas.microsoft.com/office/drawing/2014/main" id="{37801922-E17E-477E-9720-3E43A5E64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910277"/>
              </p:ext>
            </p:extLst>
          </p:nvPr>
        </p:nvGraphicFramePr>
        <p:xfrm>
          <a:off x="895350" y="3035466"/>
          <a:ext cx="3302000" cy="70236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297727668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1025855486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7104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84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IT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178466"/>
                  </a:ext>
                </a:extLst>
              </a:tr>
            </a:tbl>
          </a:graphicData>
        </a:graphic>
      </p:graphicFrame>
      <p:graphicFrame>
        <p:nvGraphicFramePr>
          <p:cNvPr id="6" name="empTable">
            <a:extLst>
              <a:ext uri="{FF2B5EF4-FFF2-40B4-BE49-F238E27FC236}">
                <a16:creationId xmlns:a16="http://schemas.microsoft.com/office/drawing/2014/main" id="{C121A751-96D3-4426-9632-528A91778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20459"/>
              </p:ext>
            </p:extLst>
          </p:nvPr>
        </p:nvGraphicFramePr>
        <p:xfrm>
          <a:off x="4502150" y="3035466"/>
          <a:ext cx="3868419" cy="702360"/>
        </p:xfrm>
        <a:graphic>
          <a:graphicData uri="http://schemas.openxmlformats.org/drawingml/2006/table">
            <a:tbl>
              <a:tblPr/>
              <a:tblGrid>
                <a:gridCol w="1289473">
                  <a:extLst>
                    <a:ext uri="{9D8B030D-6E8A-4147-A177-3AD203B41FA5}">
                      <a16:colId xmlns:a16="http://schemas.microsoft.com/office/drawing/2014/main" val="1709965403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3211249217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2153472744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employees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118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department_id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261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Jane Doe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33315"/>
                  </a:ext>
                </a:extLst>
              </a:tr>
            </a:tbl>
          </a:graphicData>
        </a:graphic>
      </p:graphicFrame>
      <p:sp>
        <p:nvSpPr>
          <p:cNvPr id="8" name="caption">
            <a:extLst>
              <a:ext uri="{FF2B5EF4-FFF2-40B4-BE49-F238E27FC236}">
                <a16:creationId xmlns:a16="http://schemas.microsoft.com/office/drawing/2014/main" id="{142E1E7E-09E8-460E-A72D-D9E97E9231C8}"/>
              </a:ext>
            </a:extLst>
          </p:cNvPr>
          <p:cNvSpPr txBox="1"/>
          <p:nvPr/>
        </p:nvSpPr>
        <p:spPr>
          <a:xfrm>
            <a:off x="895350" y="4241800"/>
            <a:ext cx="747522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Department 99 doesn’t exist, so this insert is rejected</a:t>
            </a:r>
          </a:p>
        </p:txBody>
      </p:sp>
      <p:sp>
        <p:nvSpPr>
          <p:cNvPr id="3" name="createDept">
            <a:extLst>
              <a:ext uri="{FF2B5EF4-FFF2-40B4-BE49-F238E27FC236}">
                <a16:creationId xmlns:a16="http://schemas.microsoft.com/office/drawing/2014/main" id="{1F1BD7B1-AB60-4A61-8E83-04952AE1D526}"/>
              </a:ext>
            </a:extLst>
          </p:cNvPr>
          <p:cNvSpPr txBox="1"/>
          <p:nvPr/>
        </p:nvSpPr>
        <p:spPr>
          <a:xfrm>
            <a:off x="895350" y="1828800"/>
            <a:ext cx="3302000" cy="83099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CREATE TABLE departments (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  id SERIAL PRIMARY KEY,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  name VARCHAR(10)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);</a:t>
            </a:r>
          </a:p>
        </p:txBody>
      </p:sp>
      <p:sp>
        <p:nvSpPr>
          <p:cNvPr id="5" name="createEmp">
            <a:extLst>
              <a:ext uri="{FF2B5EF4-FFF2-40B4-BE49-F238E27FC236}">
                <a16:creationId xmlns:a16="http://schemas.microsoft.com/office/drawing/2014/main" id="{12705993-A911-4F4B-B02B-2A26B09D0711}"/>
              </a:ext>
            </a:extLst>
          </p:cNvPr>
          <p:cNvSpPr txBox="1"/>
          <p:nvPr/>
        </p:nvSpPr>
        <p:spPr>
          <a:xfrm>
            <a:off x="4502149" y="1828800"/>
            <a:ext cx="4441223" cy="1015663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CREATE TABLE employees (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  id SERIAL PRIMARY KEY,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  name VARCHAR(10),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  </a:t>
            </a:r>
            <a:r>
              <a:rPr lang="en-US" sz="1200" dirty="0" err="1">
                <a:solidFill>
                  <a:srgbClr val="BD582C"/>
                </a:solidFill>
                <a:latin typeface="Roboto Mono Medium"/>
                <a:cs typeface="Roboto Mono Medium"/>
              </a:rPr>
              <a:t>department_id</a:t>
            </a: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 INTEGER REFERENCES departments</a:t>
            </a:r>
            <a:b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</a:br>
            <a:r>
              <a:rPr lang="en-US" sz="1200" dirty="0">
                <a:solidFill>
                  <a:srgbClr val="BD582C"/>
                </a:solidFill>
                <a:latin typeface="Roboto Mono Medium"/>
                <a:cs typeface="Roboto Mono Medium"/>
              </a:rPr>
              <a:t>);</a:t>
            </a:r>
          </a:p>
        </p:txBody>
      </p:sp>
      <p:sp>
        <p:nvSpPr>
          <p:cNvPr id="7" name="insertCode">
            <a:extLst>
              <a:ext uri="{FF2B5EF4-FFF2-40B4-BE49-F238E27FC236}">
                <a16:creationId xmlns:a16="http://schemas.microsoft.com/office/drawing/2014/main" id="{F2F6EFB1-5FA7-436A-9A87-D833582EB829}"/>
              </a:ext>
            </a:extLst>
          </p:cNvPr>
          <p:cNvSpPr txBox="1"/>
          <p:nvPr/>
        </p:nvSpPr>
        <p:spPr>
          <a:xfrm>
            <a:off x="895350" y="3911600"/>
            <a:ext cx="7475220" cy="292388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>
              <a:buNone/>
            </a:pPr>
            <a:r>
              <a:rPr lang="en-US" sz="1300" b="0" dirty="0">
                <a:solidFill>
                  <a:srgbClr val="BD582C"/>
                </a:solidFill>
                <a:latin typeface="Roboto Mono Medium"/>
                <a:cs typeface="Roboto Mono Medium"/>
              </a:rPr>
              <a:t>INSERT INTO employees (name, department_id) VALUES ('John Smith', 99);</a:t>
            </a:r>
          </a:p>
        </p:txBody>
      </p:sp>
    </p:spTree>
    <p:extLst>
      <p:ext uri="{BB962C8B-B14F-4D97-AF65-F5344CB8AC3E}">
        <p14:creationId xmlns:p14="http://schemas.microsoft.com/office/powerpoint/2010/main" val="3867774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Blocking a </a:t>
            </a:r>
            <a:r>
              <a:rPr lang="en-US" sz="3600" b="1" i="1" dirty="0">
                <a:solidFill>
                  <a:srgbClr val="BD582C"/>
                </a:solidFill>
              </a:rPr>
              <a:t>Dependent Drop</a:t>
            </a:r>
          </a:p>
        </p:txBody>
      </p:sp>
      <p:sp>
        <p:nvSpPr>
          <p:cNvPr id="2" name="expl">
            <a:extLst>
              <a:ext uri="{FF2B5EF4-FFF2-40B4-BE49-F238E27FC236}">
                <a16:creationId xmlns:a16="http://schemas.microsoft.com/office/drawing/2014/main" id="{D13A7725-1A2F-48D4-8F6A-319E936E5B60}"/>
              </a:ext>
            </a:extLst>
          </p:cNvPr>
          <p:cNvSpPr txBox="1"/>
          <p:nvPr/>
        </p:nvSpPr>
        <p:spPr>
          <a:xfrm>
            <a:off x="895350" y="1371600"/>
            <a:ext cx="7475220" cy="369332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Dropping a table that other rows depend on fails — unless you force it</a:t>
            </a:r>
          </a:p>
        </p:txBody>
      </p:sp>
      <p:graphicFrame>
        <p:nvGraphicFramePr>
          <p:cNvPr id="4" name="deptTable">
            <a:extLst>
              <a:ext uri="{FF2B5EF4-FFF2-40B4-BE49-F238E27FC236}">
                <a16:creationId xmlns:a16="http://schemas.microsoft.com/office/drawing/2014/main" id="{37801922-E17E-477E-9720-3E43A5E646B0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2032000"/>
          <a:ext cx="3302000" cy="70236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297727668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1025855486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7104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84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IT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178466"/>
                  </a:ext>
                </a:extLst>
              </a:tr>
            </a:tbl>
          </a:graphicData>
        </a:graphic>
      </p:graphicFrame>
      <p:graphicFrame>
        <p:nvGraphicFramePr>
          <p:cNvPr id="6" name="empTable">
            <a:extLst>
              <a:ext uri="{FF2B5EF4-FFF2-40B4-BE49-F238E27FC236}">
                <a16:creationId xmlns:a16="http://schemas.microsoft.com/office/drawing/2014/main" id="{C121A751-96D3-4426-9632-528A91778F9C}"/>
              </a:ext>
            </a:extLst>
          </p:cNvPr>
          <p:cNvGraphicFramePr>
            <a:graphicFrameLocks noGrp="1"/>
          </p:cNvGraphicFramePr>
          <p:nvPr/>
        </p:nvGraphicFramePr>
        <p:xfrm>
          <a:off x="4502150" y="2032000"/>
          <a:ext cx="3868419" cy="702360"/>
        </p:xfrm>
        <a:graphic>
          <a:graphicData uri="http://schemas.openxmlformats.org/drawingml/2006/table">
            <a:tbl>
              <a:tblPr/>
              <a:tblGrid>
                <a:gridCol w="1289473">
                  <a:extLst>
                    <a:ext uri="{9D8B030D-6E8A-4147-A177-3AD203B41FA5}">
                      <a16:colId xmlns:a16="http://schemas.microsoft.com/office/drawing/2014/main" val="1709965403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3211249217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2153472744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employees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118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department_id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261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>
                      <a:noFill/>
                    </a:lnR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Jane Doe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>
                      <a:noFill/>
                    </a:lnR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430755"/>
                  </a:ext>
                </a:extLst>
              </a:tr>
            </a:tbl>
          </a:graphicData>
        </a:graphic>
      </p:graphicFrame>
      <p:sp>
        <p:nvSpPr>
          <p:cNvPr id="7" name="code">
            <a:extLst>
              <a:ext uri="{FF2B5EF4-FFF2-40B4-BE49-F238E27FC236}">
                <a16:creationId xmlns:a16="http://schemas.microsoft.com/office/drawing/2014/main" id="{5051A5B2-0D08-4B6B-93A5-49DEBB376345}"/>
              </a:ext>
            </a:extLst>
          </p:cNvPr>
          <p:cNvSpPr txBox="1"/>
          <p:nvPr/>
        </p:nvSpPr>
        <p:spPr>
          <a:xfrm>
            <a:off x="895350" y="3149600"/>
            <a:ext cx="7475220" cy="52322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DROP TABLE departments;</a:t>
            </a:r>
            <a:r>
              <a:rPr lang="en-US" sz="1400" dirty="0">
                <a:solidFill>
                  <a:srgbClr val="3F3A33"/>
                </a:solidFill>
              </a:rPr>
              <a:t> — blocked</a:t>
            </a:r>
          </a:p>
          <a:p>
            <a:pPr algn="l">
              <a:buNone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DROP TABLE departments CASCADE;</a:t>
            </a:r>
            <a:r>
              <a:rPr lang="en-US" sz="1400" dirty="0">
                <a:solidFill>
                  <a:srgbClr val="3F3A33"/>
                </a:solidFill>
              </a:rPr>
              <a:t> — succeeds</a:t>
            </a:r>
          </a:p>
        </p:txBody>
      </p:sp>
      <p:sp>
        <p:nvSpPr>
          <p:cNvPr id="8" name="caption">
            <a:extLst>
              <a:ext uri="{FF2B5EF4-FFF2-40B4-BE49-F238E27FC236}">
                <a16:creationId xmlns:a16="http://schemas.microsoft.com/office/drawing/2014/main" id="{142E1E7E-09E8-460E-A72D-D9E97E9231C8}"/>
              </a:ext>
            </a:extLst>
          </p:cNvPr>
          <p:cNvSpPr txBox="1"/>
          <p:nvPr/>
        </p:nvSpPr>
        <p:spPr>
          <a:xfrm>
            <a:off x="895350" y="3733800"/>
            <a:ext cx="747522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400" i="1" dirty="0">
                <a:solidFill>
                  <a:srgbClr val="3F3A33"/>
                </a:solidFill>
              </a:rPr>
              <a:t>CASCADE removes the table AND the foreign key constraint that depended on it</a:t>
            </a:r>
          </a:p>
        </p:txBody>
      </p:sp>
    </p:spTree>
    <p:extLst>
      <p:ext uri="{BB962C8B-B14F-4D97-AF65-F5344CB8AC3E}">
        <p14:creationId xmlns:p14="http://schemas.microsoft.com/office/powerpoint/2010/main" val="1880007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Deleting with </a:t>
            </a:r>
            <a:r>
              <a:rPr lang="en-US" sz="3600" b="1" i="1" dirty="0">
                <a:solidFill>
                  <a:srgbClr val="BD582C"/>
                </a:solidFill>
              </a:rPr>
              <a:t>CASCADE</a:t>
            </a: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895349" y="1371600"/>
            <a:ext cx="7716215" cy="33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ON DELETE CASCADE changes what happens when a referenced row disappears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department_id INTEGER REFERENCES departments ON DELETE CASCADE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Without it, deleting a referenced row is blocked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2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Same rule as dropping a table — Postgres won’t create an orphaned row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With it, deleting the row deletes every dependent row too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DELETE FROM departments WHERE id=1</a:t>
            </a:r>
          </a:p>
          <a:p>
            <a:pPr marL="914400" lvl="1" indent="-317500" algn="l" rtl="0">
              <a:spcBef>
                <a:spcPts val="0"/>
              </a:spcBef>
              <a:spcAft>
                <a:spcPts val="200"/>
              </a:spcAft>
              <a:buSzPts val="1400"/>
              <a:buNone/>
            </a:pPr>
            <a:r>
              <a:rPr lang="en-US" sz="1400" i="1" dirty="0">
                <a:solidFill>
                  <a:srgbClr val="3F3A33"/>
                </a:solidFill>
              </a:rPr>
              <a:t>every employee in that department is deleted along with it — no manual cleanup needed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That convenience comes with risk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One DELETE can silently remove far more data than expected — use CASCADE deliberately, not by default</a:t>
            </a:r>
          </a:p>
        </p:txBody>
      </p:sp>
    </p:spTree>
    <p:extLst>
      <p:ext uri="{BB962C8B-B14F-4D97-AF65-F5344CB8AC3E}">
        <p14:creationId xmlns:p14="http://schemas.microsoft.com/office/powerpoint/2010/main" val="9074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Enabling </a:t>
            </a:r>
            <a:r>
              <a:rPr lang="en-US" sz="3600" b="1" i="1" dirty="0">
                <a:solidFill>
                  <a:srgbClr val="BD582C"/>
                </a:solidFill>
              </a:rPr>
              <a:t>Cascade Deletes</a:t>
            </a:r>
          </a:p>
        </p:txBody>
      </p:sp>
      <p:sp>
        <p:nvSpPr>
          <p:cNvPr id="2" name="expl">
            <a:extLst>
              <a:ext uri="{FF2B5EF4-FFF2-40B4-BE49-F238E27FC236}">
                <a16:creationId xmlns:a16="http://schemas.microsoft.com/office/drawing/2014/main" id="{D13A7725-1A2F-48D4-8F6A-319E936E5B60}"/>
              </a:ext>
            </a:extLst>
          </p:cNvPr>
          <p:cNvSpPr txBox="1"/>
          <p:nvPr/>
        </p:nvSpPr>
        <p:spPr>
          <a:xfrm>
            <a:off x="895350" y="1371600"/>
            <a:ext cx="7475220" cy="646331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ON DELETE CASCADE changes what happens when the referenced row disappears</a:t>
            </a:r>
          </a:p>
        </p:txBody>
      </p:sp>
      <p:graphicFrame>
        <p:nvGraphicFramePr>
          <p:cNvPr id="4" name="deptTable">
            <a:extLst>
              <a:ext uri="{FF2B5EF4-FFF2-40B4-BE49-F238E27FC236}">
                <a16:creationId xmlns:a16="http://schemas.microsoft.com/office/drawing/2014/main" id="{37801922-E17E-477E-9720-3E43A5E646B0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2095500"/>
          <a:ext cx="3302000" cy="93648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297727668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1025855486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7104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84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IT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1784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18000" marB="18000" anchor="ctr">
                    <a:lnL w="0"/>
                    <a:lnR w="0">
                      <a:noFill/>
                    </a:lnR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HR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329752"/>
                  </a:ext>
                </a:extLst>
              </a:tr>
            </a:tbl>
          </a:graphicData>
        </a:graphic>
      </p:graphicFrame>
      <p:graphicFrame>
        <p:nvGraphicFramePr>
          <p:cNvPr id="6" name="empTable">
            <a:extLst>
              <a:ext uri="{FF2B5EF4-FFF2-40B4-BE49-F238E27FC236}">
                <a16:creationId xmlns:a16="http://schemas.microsoft.com/office/drawing/2014/main" id="{C121A751-96D3-4426-9632-528A91778F9C}"/>
              </a:ext>
            </a:extLst>
          </p:cNvPr>
          <p:cNvGraphicFramePr>
            <a:graphicFrameLocks noGrp="1"/>
          </p:cNvGraphicFramePr>
          <p:nvPr/>
        </p:nvGraphicFramePr>
        <p:xfrm>
          <a:off x="4502150" y="2095500"/>
          <a:ext cx="3868419" cy="936480"/>
        </p:xfrm>
        <a:graphic>
          <a:graphicData uri="http://schemas.openxmlformats.org/drawingml/2006/table">
            <a:tbl>
              <a:tblPr/>
              <a:tblGrid>
                <a:gridCol w="1289473">
                  <a:extLst>
                    <a:ext uri="{9D8B030D-6E8A-4147-A177-3AD203B41FA5}">
                      <a16:colId xmlns:a16="http://schemas.microsoft.com/office/drawing/2014/main" val="1709965403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3211249217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2153472744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employees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18000" marB="1800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118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department_id</a:t>
                      </a:r>
                    </a:p>
                  </a:txBody>
                  <a:tcPr marT="18000" marB="18000" anchor="ctr">
                    <a:lnL w="0"/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261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/>
                    <a:lnR w="0">
                      <a:noFill/>
                    </a:lnR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Jane Doe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>
                      <a:noFill/>
                    </a:lnR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/>
                    <a:lnT w="0"/>
                    <a:lnB w="0">
                      <a:noFill/>
                    </a:lnB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4307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18000" marB="18000" anchor="ctr">
                    <a:lnL w="0"/>
                    <a:lnR w="0">
                      <a:noFill/>
                    </a:lnR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John Smith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>
                      <a:noFill/>
                    </a:lnR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18000" marB="18000" anchor="ctr">
                    <a:lnL w="0">
                      <a:noFill/>
                    </a:lnL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668298"/>
                  </a:ext>
                </a:extLst>
              </a:tr>
            </a:tbl>
          </a:graphicData>
        </a:graphic>
      </p:graphicFrame>
      <p:sp>
        <p:nvSpPr>
          <p:cNvPr id="7" name="code">
            <a:extLst>
              <a:ext uri="{FF2B5EF4-FFF2-40B4-BE49-F238E27FC236}">
                <a16:creationId xmlns:a16="http://schemas.microsoft.com/office/drawing/2014/main" id="{5051A5B2-0D08-4B6B-93A5-49DEBB376345}"/>
              </a:ext>
            </a:extLst>
          </p:cNvPr>
          <p:cNvSpPr txBox="1"/>
          <p:nvPr/>
        </p:nvSpPr>
        <p:spPr>
          <a:xfrm>
            <a:off x="4502150" y="3015050"/>
            <a:ext cx="3868420" cy="40011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r">
              <a:buNone/>
            </a:pPr>
            <a:r>
              <a:rPr lang="en-US" sz="1000" b="0" dirty="0">
                <a:solidFill>
                  <a:srgbClr val="BD582C"/>
                </a:solidFill>
                <a:latin typeface="Roboto Mono Medium"/>
                <a:cs typeface="Roboto Mono Medium"/>
              </a:rPr>
              <a:t>department_id INTEGER REFERENCES departments ON DELETE CASCADE</a:t>
            </a:r>
          </a:p>
        </p:txBody>
      </p:sp>
      <p:sp>
        <p:nvSpPr>
          <p:cNvPr id="8" name="caption">
            <a:extLst>
              <a:ext uri="{FF2B5EF4-FFF2-40B4-BE49-F238E27FC236}">
                <a16:creationId xmlns:a16="http://schemas.microsoft.com/office/drawing/2014/main" id="{142E1E7E-09E8-460E-A72D-D9E97E9231C8}"/>
              </a:ext>
            </a:extLst>
          </p:cNvPr>
          <p:cNvSpPr txBox="1"/>
          <p:nvPr/>
        </p:nvSpPr>
        <p:spPr>
          <a:xfrm>
            <a:off x="895350" y="4445000"/>
            <a:ext cx="747522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IT and Jane Doe are both gone — the cascade cleaned up automatically.</a:t>
            </a:r>
          </a:p>
        </p:txBody>
      </p:sp>
      <p:sp>
        <p:nvSpPr>
          <p:cNvPr id="3" name="deleteCode">
            <a:extLst>
              <a:ext uri="{FF2B5EF4-FFF2-40B4-BE49-F238E27FC236}">
                <a16:creationId xmlns:a16="http://schemas.microsoft.com/office/drawing/2014/main" id="{0680AB1E-BC86-4998-A431-78ADBD7EF50F}"/>
              </a:ext>
            </a:extLst>
          </p:cNvPr>
          <p:cNvSpPr txBox="1"/>
          <p:nvPr/>
        </p:nvSpPr>
        <p:spPr>
          <a:xfrm>
            <a:off x="895350" y="3416300"/>
            <a:ext cx="747522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BD582C"/>
                </a:solidFill>
                <a:latin typeface="Roboto Mono Medium"/>
                <a:cs typeface="Roboto Mono Medium"/>
              </a:rPr>
              <a:t>DELETE FROM departments WHERE id=1;</a:t>
            </a:r>
          </a:p>
        </p:txBody>
      </p:sp>
      <p:graphicFrame>
        <p:nvGraphicFramePr>
          <p:cNvPr id="9" name="afterDeptTable">
            <a:extLst>
              <a:ext uri="{FF2B5EF4-FFF2-40B4-BE49-F238E27FC236}">
                <a16:creationId xmlns:a16="http://schemas.microsoft.com/office/drawing/2014/main" id="{7DF842E4-949F-41D4-B675-465F2A754BA9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3721100"/>
          <a:ext cx="3302000" cy="711201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19223898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1515991960"/>
                    </a:ext>
                  </a:extLst>
                </a:gridCol>
              </a:tblGrid>
              <a:tr h="2370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FFFF"/>
                          </a:solidFill>
                        </a:rPr>
                        <a:t>departments</a:t>
                      </a:r>
                    </a:p>
                  </a:txBody>
                  <a:tcPr marT="0" marB="0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0" marB="0">
                    <a:lnL w="0"/>
                    <a:lnR w="0"/>
                    <a:lnT w="0"/>
                    <a:lnB w="0"/>
                    <a:lnTlToBr w="0"/>
                    <a:lnBlToTr w="0"/>
                  </a:tcPr>
                </a:tc>
                <a:extLst>
                  <a:ext uri="{0D108BD9-81ED-4DB2-BD59-A6C34878D82A}">
                    <a16:rowId xmlns:a16="http://schemas.microsoft.com/office/drawing/2014/main" val="2971024121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r"/>
                      <a:r>
                        <a:rPr lang="en-US" sz="1300" b="1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98283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r"/>
                      <a:r>
                        <a:rPr lang="en-US" sz="130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solidFill>
                            <a:srgbClr val="3F3A33"/>
                          </a:solidFill>
                        </a:rPr>
                        <a:t>HR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259806"/>
                  </a:ext>
                </a:extLst>
              </a:tr>
            </a:tbl>
          </a:graphicData>
        </a:graphic>
      </p:graphicFrame>
      <p:graphicFrame>
        <p:nvGraphicFramePr>
          <p:cNvPr id="11" name="afterEmpTable">
            <a:extLst>
              <a:ext uri="{FF2B5EF4-FFF2-40B4-BE49-F238E27FC236}">
                <a16:creationId xmlns:a16="http://schemas.microsoft.com/office/drawing/2014/main" id="{B1092EAF-6E98-4AFC-9180-EB42A0B74E9E}"/>
              </a:ext>
            </a:extLst>
          </p:cNvPr>
          <p:cNvGraphicFramePr>
            <a:graphicFrameLocks noGrp="1"/>
          </p:cNvGraphicFramePr>
          <p:nvPr/>
        </p:nvGraphicFramePr>
        <p:xfrm>
          <a:off x="4502150" y="3721100"/>
          <a:ext cx="3868419" cy="711201"/>
        </p:xfrm>
        <a:graphic>
          <a:graphicData uri="http://schemas.openxmlformats.org/drawingml/2006/table">
            <a:tbl>
              <a:tblPr/>
              <a:tblGrid>
                <a:gridCol w="1289473">
                  <a:extLst>
                    <a:ext uri="{9D8B030D-6E8A-4147-A177-3AD203B41FA5}">
                      <a16:colId xmlns:a16="http://schemas.microsoft.com/office/drawing/2014/main" val="4248018493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1022716107"/>
                    </a:ext>
                  </a:extLst>
                </a:gridCol>
                <a:gridCol w="1289473">
                  <a:extLst>
                    <a:ext uri="{9D8B030D-6E8A-4147-A177-3AD203B41FA5}">
                      <a16:colId xmlns:a16="http://schemas.microsoft.com/office/drawing/2014/main" val="2654805029"/>
                    </a:ext>
                  </a:extLst>
                </a:gridCol>
              </a:tblGrid>
              <a:tr h="23706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FFFF"/>
                          </a:solidFill>
                        </a:rPr>
                        <a:t>employees</a:t>
                      </a:r>
                    </a:p>
                  </a:txBody>
                  <a:tcPr marT="0" marB="0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0" marB="0">
                    <a:lnL w="0"/>
                    <a:lnR w="0"/>
                    <a:lnT w="0"/>
                    <a:lnB w="0"/>
                    <a:lnTlToBr w="0"/>
                    <a:lnBlToTr w="0"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T="0" marB="0">
                    <a:lnL w="0"/>
                    <a:lnR w="0"/>
                    <a:lnT w="0"/>
                    <a:lnB w="0"/>
                    <a:lnTlToBr w="0"/>
                    <a:lnBlToTr w="0"/>
                  </a:tcPr>
                </a:tc>
                <a:extLst>
                  <a:ext uri="{0D108BD9-81ED-4DB2-BD59-A6C34878D82A}">
                    <a16:rowId xmlns:a16="http://schemas.microsoft.com/office/drawing/2014/main" val="1653682870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r"/>
                      <a:r>
                        <a:rPr lang="en-US" sz="1300" b="1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>
                          <a:solidFill>
                            <a:srgbClr val="FFFFFF"/>
                          </a:solidFill>
                        </a:rPr>
                        <a:t>department_id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173794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r"/>
                      <a:r>
                        <a:rPr lang="en-US" sz="130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solidFill>
                            <a:srgbClr val="3F3A33"/>
                          </a:solidFill>
                        </a:rPr>
                        <a:t>John Smith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986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28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95350" y="1371600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These are the most common operations on any persistent system no matter the implementation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NOT comprehensive - just baseline operations. DB ops not included: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Schema creation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More complex querying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“Upsert”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Many more...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In SQL, these map to:</a:t>
            </a:r>
            <a:endParaRPr dirty="0"/>
          </a:p>
          <a:p>
            <a:pPr marL="914400" lvl="1" indent="-317500" algn="l" defTabSz="571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Create 	→ </a:t>
            </a: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INSERT</a:t>
            </a:r>
            <a:r>
              <a:rPr lang="en" dirty="0">
                <a:solidFill>
                  <a:srgbClr val="3F3A33"/>
                </a:solidFill>
              </a:rPr>
              <a:t> statements, i.e. add a new row/record</a:t>
            </a:r>
            <a:endParaRPr dirty="0"/>
          </a:p>
          <a:p>
            <a:pPr marL="914400" lvl="1" indent="-317500" algn="l" defTabSz="571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Read	→ </a:t>
            </a: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SELECT ... WHERE id=? LIMIT 1</a:t>
            </a:r>
            <a:r>
              <a:rPr lang="en" dirty="0">
                <a:solidFill>
                  <a:srgbClr val="3F3A33"/>
                </a:solidFill>
              </a:rPr>
              <a:t>, i.e. get the single record</a:t>
            </a:r>
            <a:endParaRPr dirty="0"/>
          </a:p>
          <a:p>
            <a:pPr marL="914400" lvl="1" indent="-317500" algn="l" defTabSz="571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Update 	→ </a:t>
            </a: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... WHERE id=?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914400" lvl="1" indent="-317500" algn="l" defTabSz="571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Delete 	→  </a:t>
            </a: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DELETE ... WHERE id=?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914400" lvl="1" indent="-317500" algn="l" defTabSz="571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Deactivate	→  </a:t>
            </a: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SET active=FALSE ... WHERE id=?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graphicFrame>
        <p:nvGraphicFramePr>
          <p:cNvPr id="62" name="Google Shape;62;p14"/>
          <p:cNvGraphicFramePr/>
          <p:nvPr>
            <p:extLst>
              <p:ext uri="{D42A27DB-BD31-4B8C-83A1-F6EECF244321}">
                <p14:modId xmlns:p14="http://schemas.microsoft.com/office/powerpoint/2010/main" val="2008478192"/>
              </p:ext>
            </p:extLst>
          </p:nvPr>
        </p:nvGraphicFramePr>
        <p:xfrm>
          <a:off x="2019783" y="4063922"/>
          <a:ext cx="5104434" cy="613779"/>
        </p:xfrm>
        <a:graphic>
          <a:graphicData uri="http://schemas.openxmlformats.org/drawingml/2006/table">
            <a:tbl>
              <a:tblPr>
                <a:noFill/>
                <a:tableStyleId>{62F3E269-86C2-4E46-BA65-29D3C9574999}</a:tableStyleId>
              </a:tblPr>
              <a:tblGrid>
                <a:gridCol w="898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2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3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59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id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title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runtime_minutes</a:t>
                      </a: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59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>
                          <a:solidFill>
                            <a:srgbClr val="3F3A33"/>
                          </a:solidFill>
                        </a:rPr>
                        <a:t>1</a:t>
                      </a:r>
                      <a:endParaRPr sz="1200" b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rgbClr val="3F3A33"/>
                          </a:solidFill>
                        </a:rPr>
                        <a:t>The Shawshank Redemption</a:t>
                      </a:r>
                      <a:endParaRPr sz="1200" b="0" dirty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>
                          <a:solidFill>
                            <a:srgbClr val="3F3A33"/>
                          </a:solidFill>
                        </a:rPr>
                        <a:t>144</a:t>
                      </a:r>
                      <a:endParaRPr sz="1200" b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59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>
                          <a:solidFill>
                            <a:srgbClr val="3F3A33"/>
                          </a:solidFill>
                        </a:rPr>
                        <a:t>2</a:t>
                      </a:r>
                      <a:endParaRPr sz="1200" b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rgbClr val="3F3A33"/>
                          </a:solidFill>
                        </a:rPr>
                        <a:t>Pulp Fiction</a:t>
                      </a:r>
                      <a:endParaRPr sz="1200" b="0" dirty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rgbClr val="3F3A33"/>
                          </a:solidFill>
                        </a:rPr>
                        <a:t>154</a:t>
                      </a:r>
                      <a:endParaRPr sz="1200" b="0" dirty="0">
                        <a:solidFill>
                          <a:srgbClr val="3F3A33"/>
                        </a:solidFill>
                      </a:endParaRPr>
                    </a:p>
                  </a:txBody>
                  <a:tcPr marL="91425" marR="91425" marT="0" marB="0" anchor="ctr"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Google Shape;67;p15">
            <a:extLst>
              <a:ext uri="{FF2B5EF4-FFF2-40B4-BE49-F238E27FC236}">
                <a16:creationId xmlns:a16="http://schemas.microsoft.com/office/drawing/2014/main" id="{C94FC99C-3A80-6B5E-BF01-7FEDB2B0E4BC}"/>
              </a:ext>
            </a:extLst>
          </p:cNvPr>
          <p:cNvSpPr txBox="1">
            <a:spLocks/>
          </p:cNvSpPr>
          <p:nvPr/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685800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kern="1200" spc="-38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l">
              <a:buNone/>
            </a:pPr>
            <a:r>
              <a:rPr lang="en-US" sz="2600" b="1" dirty="0">
                <a:solidFill>
                  <a:srgbClr val="3F3A33"/>
                </a:solidFill>
              </a:rPr>
              <a:t>Create, Read, Update, </a:t>
            </a:r>
            <a:r>
              <a:rPr lang="en-US" sz="2600" b="1" i="1" dirty="0">
                <a:solidFill>
                  <a:srgbClr val="BD582C"/>
                </a:solidFill>
              </a:rPr>
              <a:t>[</a:t>
            </a:r>
            <a:r>
              <a:rPr lang="en-US" sz="2600" b="1" i="1" dirty="0" err="1">
                <a:solidFill>
                  <a:srgbClr val="BD582C"/>
                </a:solidFill>
              </a:rPr>
              <a:t>Delete|Deactivate</a:t>
            </a:r>
            <a:r>
              <a:rPr lang="en-US" sz="2600" b="1" i="1" dirty="0">
                <a:solidFill>
                  <a:srgbClr val="BD582C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86899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895350" y="1452880"/>
            <a:ext cx="7475220" cy="31165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INSERT INTO movies(title, runtime_minutes) </a:t>
            </a:r>
            <a:b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           VALUES (‘The Departed’,  151)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See Intro Slides</a:t>
            </a:r>
            <a:endParaRPr dirty="0"/>
          </a:p>
        </p:txBody>
      </p:sp>
      <p:sp>
        <p:nvSpPr>
          <p:cNvPr id="4" name="Google Shape;73;p16">
            <a:extLst>
              <a:ext uri="{FF2B5EF4-FFF2-40B4-BE49-F238E27FC236}">
                <a16:creationId xmlns:a16="http://schemas.microsoft.com/office/drawing/2014/main" id="{05492C25-A28D-04DC-FE02-B7D5650642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rgbClr val="BD582C"/>
                </a:solidFill>
              </a:rPr>
              <a:t>Create</a:t>
            </a:r>
            <a:endParaRPr lang="en-US" sz="3600" b="1" i="1" dirty="0">
              <a:solidFill>
                <a:srgbClr val="BD58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3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Read</a:t>
            </a: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895350" y="1371600"/>
            <a:ext cx="7475220" cy="34535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Obtaining one or more records, based on a set of criteria</a:t>
            </a:r>
            <a:endParaRPr dirty="0"/>
          </a:p>
          <a:p>
            <a:pPr marL="914400" lvl="1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If you want a single record, usually from a primary key</a:t>
            </a:r>
            <a:endParaRPr dirty="0"/>
          </a:p>
          <a:p>
            <a:pPr lvl="2">
              <a:spcBef>
                <a:spcPts val="600"/>
              </a:spcBef>
              <a:buChar char="○"/>
            </a:pPr>
            <a:r>
              <a:rPr lang="en" dirty="0">
                <a:solidFill>
                  <a:srgbClr val="3F3A33"/>
                </a:solidFill>
              </a:rPr>
              <a:t>Or from a combination of other keys intended to be unique in combination</a:t>
            </a:r>
          </a:p>
          <a:p>
            <a:pPr lvl="1">
              <a:spcBef>
                <a:spcPts val="600"/>
              </a:spcBef>
            </a:pPr>
            <a:r>
              <a:rPr lang="en" dirty="0">
                <a:solidFill>
                  <a:srgbClr val="3F3A33"/>
                </a:solidFill>
              </a:rPr>
              <a:t>Otherwise, you will get a *set* of records matching the criteria</a:t>
            </a:r>
          </a:p>
          <a:p>
            <a:pPr>
              <a:spcBef>
                <a:spcPts val="600"/>
              </a:spcBef>
            </a:pPr>
            <a:r>
              <a:rPr lang="en" dirty="0">
                <a:solidFill>
                  <a:srgbClr val="3F3A33"/>
                </a:solidFill>
              </a:rPr>
              <a:t>Read operations do NOT modify the data</a:t>
            </a:r>
          </a:p>
          <a:p>
            <a:pPr>
              <a:spcBef>
                <a:spcPts val="600"/>
              </a:spcBef>
            </a:pP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SELECT * FROM movies WHERE id=1 LIMIT 1</a:t>
            </a:r>
            <a:endParaRPr sz="140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SELECT * FROM movies </a:t>
            </a:r>
            <a:b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WHERE title=’The Shawshank Redemption’</a:t>
            </a:r>
            <a:b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AND year=1994</a:t>
            </a:r>
            <a:b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LIMIT 1</a:t>
            </a:r>
          </a:p>
          <a:p>
            <a:r>
              <a:rPr lang="en-US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SELECT * FROM movies </a:t>
            </a:r>
            <a:br>
              <a:rPr lang="en-US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-US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WHERE year=1994</a:t>
            </a:r>
            <a:br>
              <a:rPr lang="en-US" sz="16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-US" sz="16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</a:t>
            </a: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761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Wildcard </a:t>
            </a:r>
            <a:r>
              <a:rPr lang="en-US" sz="3600" b="1" i="1" dirty="0">
                <a:solidFill>
                  <a:srgbClr val="BD582C"/>
                </a:solidFill>
              </a:rPr>
              <a:t>search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DF389B-1ED1-E325-97CD-B666662E4FAF}"/>
              </a:ext>
            </a:extLst>
          </p:cNvPr>
          <p:cNvSpPr txBox="1"/>
          <p:nvPr/>
        </p:nvSpPr>
        <p:spPr>
          <a:xfrm>
            <a:off x="895350" y="1349828"/>
            <a:ext cx="747522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buNone/>
            </a:pPr>
            <a:r>
              <a:rPr lang="en-US" dirty="0">
                <a:solidFill>
                  <a:srgbClr val="3F3A33"/>
                </a:solidFill>
              </a:rPr>
              <a:t>Search with wildcards …</a:t>
            </a:r>
          </a:p>
          <a:p>
            <a:pPr marL="0" lvl="0" indent="0" algn="l" rtl="0">
              <a:buNone/>
            </a:pPr>
            <a:endParaRPr lang="en-US" dirty="0"/>
          </a:p>
          <a:p>
            <a:pPr marL="0" lvl="0" indent="0" algn="l" rtl="0">
              <a:buNone/>
            </a:pPr>
            <a:r>
              <a:rPr lang="en-US" dirty="0">
                <a:solidFill>
                  <a:srgbClr val="3F3A33"/>
                </a:solidFill>
              </a:rPr>
              <a:t>In code, best practice is to use bound variables</a:t>
            </a:r>
          </a:p>
          <a:p>
            <a:pPr lvl="1"/>
            <a:r>
              <a:rPr lang="en-US" sz="1600" b="0" dirty="0" err="1">
                <a:solidFill>
                  <a:srgbClr val="BD582C"/>
                </a:solidFill>
                <a:latin typeface="Roboto Mono Medium" panose="020B0609020204030204" pitchFamily="49" charset="0"/>
              </a:rPr>
              <a:t>search_string</a:t>
            </a:r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 = '%value%'</a:t>
            </a:r>
          </a:p>
          <a:p>
            <a:pPr lvl="1"/>
            <a:r>
              <a:rPr lang="en-US" sz="1600" b="0" dirty="0" err="1">
                <a:solidFill>
                  <a:srgbClr val="BD582C"/>
                </a:solidFill>
                <a:latin typeface="Roboto Mono Medium" panose="020B0609020204030204" pitchFamily="49" charset="0"/>
              </a:rPr>
              <a:t>sql</a:t>
            </a:r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 = 'select * from table where column like %s'</a:t>
            </a:r>
          </a:p>
          <a:p>
            <a:pPr lvl="1"/>
            <a:r>
              <a:rPr lang="en-US" sz="1600" b="0" dirty="0" err="1">
                <a:solidFill>
                  <a:srgbClr val="BD582C"/>
                </a:solidFill>
                <a:latin typeface="Roboto Mono Medium" panose="020B0609020204030204" pitchFamily="49" charset="0"/>
              </a:rPr>
              <a:t>exec_get_all</a:t>
            </a:r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BD582C"/>
                </a:solidFill>
                <a:latin typeface="Roboto Mono Medium" panose="020B0609020204030204" pitchFamily="49" charset="0"/>
              </a:rPr>
              <a:t>sql</a:t>
            </a:r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, (</a:t>
            </a:r>
            <a:r>
              <a:rPr lang="en-US" sz="1600" b="0" dirty="0" err="1">
                <a:solidFill>
                  <a:srgbClr val="BD582C"/>
                </a:solidFill>
                <a:latin typeface="Roboto Mono Medium" panose="020B0609020204030204" pitchFamily="49" charset="0"/>
              </a:rPr>
              <a:t>search_string</a:t>
            </a:r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,))</a:t>
            </a:r>
          </a:p>
          <a:p>
            <a:pPr lvl="1"/>
            <a:endParaRPr lang="en-US" dirty="0">
              <a:latin typeface="Roboto Mono Medium" panose="020B0609020204030204" pitchFamily="49" charset="0"/>
            </a:endParaRPr>
          </a:p>
          <a:p>
            <a:pPr marL="0" lvl="0" indent="0" algn="l" rtl="0">
              <a:buNone/>
            </a:pPr>
            <a:r>
              <a:rPr lang="en-US" dirty="0">
                <a:solidFill>
                  <a:srgbClr val="3F3A33"/>
                </a:solidFill>
              </a:rPr>
              <a:t>Never build the query with string formatting — that’s a </a:t>
            </a:r>
            <a:r>
              <a:rPr lang="en-US" b="1" dirty="0">
                <a:solidFill>
                  <a:srgbClr val="BD582C"/>
                </a:solidFill>
              </a:rPr>
              <a:t>SQL injection</a:t>
            </a:r>
            <a:r>
              <a:rPr lang="en-US" dirty="0">
                <a:solidFill>
                  <a:srgbClr val="3F3A33"/>
                </a:solidFill>
              </a:rPr>
              <a:t> risk:</a:t>
            </a:r>
          </a:p>
          <a:p>
            <a:pPr lvl="1"/>
            <a:endParaRPr lang="en-US" dirty="0"/>
          </a:p>
          <a:p>
            <a:pPr lvl="1"/>
            <a:r>
              <a:rPr lang="en-US" sz="1600" b="0" dirty="0">
                <a:solidFill>
                  <a:srgbClr val="BD582C"/>
                </a:solidFill>
                <a:latin typeface="Roboto Mono Medium" panose="020B0609020204030204" pitchFamily="49" charset="0"/>
              </a:rPr>
              <a:t>sql = "... LIKE '%" + search_string + "%'"</a:t>
            </a:r>
          </a:p>
        </p:txBody>
      </p:sp>
    </p:spTree>
    <p:extLst>
      <p:ext uri="{BB962C8B-B14F-4D97-AF65-F5344CB8AC3E}">
        <p14:creationId xmlns:p14="http://schemas.microsoft.com/office/powerpoint/2010/main" val="250296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Update</a:t>
            </a:r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895350" y="1344705"/>
            <a:ext cx="7475220" cy="32241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Change an existing record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Usually from a primary key (to ensure you change the correct record)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Or from a combination of other keys intended to be unique in combination</a:t>
            </a:r>
            <a:endParaRPr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movies SET year=1994 WHERE id=1</a:t>
            </a:r>
            <a:endParaRPr b="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movies SET year=DEFAULT WHERE id=1</a:t>
            </a:r>
            <a:endParaRPr b="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457200" lvl="0" indent="-342900" algn="l" rtl="0">
              <a:spcBef>
                <a:spcPts val="200"/>
              </a:spcBef>
              <a:spcAft>
                <a:spcPts val="0"/>
              </a:spcAft>
              <a:buSzPts val="18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weather</a:t>
            </a:r>
          </a:p>
          <a:p>
            <a:pPr indent="0">
              <a:buNone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SET temp_lo=temp_lo+1, temp_hi=temp_lo+15, prcp=DEFAULT</a:t>
            </a:r>
            <a:b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WHERE city='San Francisco' AND date = '2003-07-03'</a:t>
            </a:r>
            <a:b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RETURNING temp_lo, temp_hi, prcp;</a:t>
            </a:r>
            <a:endParaRPr sz="1400" b="0" dirty="0">
              <a:solidFill>
                <a:srgbClr val="3F3A33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0103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Delete or </a:t>
            </a:r>
            <a:r>
              <a:rPr lang="en-US" sz="3600" b="1" i="1" dirty="0">
                <a:solidFill>
                  <a:srgbClr val="BD582C"/>
                </a:solidFill>
              </a:rPr>
              <a:t>Deactivate</a:t>
            </a:r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895350" y="1376081"/>
            <a:ext cx="3749956" cy="31927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3F3A33"/>
                </a:solidFill>
              </a:rPr>
              <a:t>Key decision: do we really want to lose this data?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>
                <a:solidFill>
                  <a:srgbClr val="3F3A33"/>
                </a:solidFill>
              </a:rPr>
              <a:t>Maybe the customer will come back?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>
                <a:solidFill>
                  <a:srgbClr val="3F3A33"/>
                </a:solidFill>
              </a:rPr>
              <a:t>Privacy and the “Right to be forgotten”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>
                <a:solidFill>
                  <a:srgbClr val="3F3A33"/>
                </a:solidFill>
              </a:rPr>
              <a:t>What about relationships? We’ll get to that.</a:t>
            </a: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DELETE FROM ... WHERE ...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i="1" dirty="0">
                <a:solidFill>
                  <a:srgbClr val="3F3A33"/>
                </a:solidFill>
              </a:rPr>
              <a:t>DO NOT FORGET THE WHERE CLAUSE</a:t>
            </a:r>
            <a:br>
              <a:rPr lang="en" dirty="0">
                <a:solidFill>
                  <a:srgbClr val="3F3A33"/>
                </a:solidFill>
              </a:rPr>
            </a:br>
            <a:r>
              <a:rPr lang="en" sz="1400" i="1" dirty="0">
                <a:solidFill>
                  <a:srgbClr val="3F3A33"/>
                </a:solidFill>
              </a:rPr>
              <a:t>MANY BOTHANS HAVE DIED FORGETTING THE WHERE CLAUSE</a:t>
            </a:r>
            <a:endParaRPr sz="700" i="1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>
                <a:solidFill>
                  <a:srgbClr val="3F3A33"/>
                </a:solidFill>
              </a:rPr>
              <a:t>Returns the number of records deleted</a:t>
            </a: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 Medium"/>
              <a:buChar char="●"/>
            </a:pPr>
            <a:r>
              <a:rPr lang="en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... SET col=FALSE ... WHERE...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>
                <a:solidFill>
                  <a:srgbClr val="3F3A33"/>
                </a:solidFill>
              </a:rPr>
              <a:t>On future queries, you will need to account for having deactivated records</a:t>
            </a:r>
            <a:endParaRPr dirty="0"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2"/>
          </p:nvPr>
        </p:nvSpPr>
        <p:spPr>
          <a:xfrm>
            <a:off x="5085144" y="1376081"/>
            <a:ext cx="3285425" cy="31927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DELETE FROM movies WHERE id=2</a:t>
            </a:r>
            <a:endParaRPr sz="1300" b="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300" b="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UPDATE movies </a:t>
            </a:r>
            <a:b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SET active=FALSE </a:t>
            </a:r>
            <a:b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</a:br>
            <a:r>
              <a:rPr lang="en" sz="1400" b="0" dirty="0">
                <a:solidFill>
                  <a:srgbClr val="BD582C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WHERE id=1</a:t>
            </a:r>
            <a:endParaRPr sz="1300" b="0" dirty="0"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18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“Upsert” </a:t>
            </a:r>
            <a:r>
              <a:rPr lang="en-US" sz="3600" b="1" i="1" dirty="0">
                <a:solidFill>
                  <a:srgbClr val="BD582C"/>
                </a:solidFill>
              </a:rPr>
              <a:t>(Update/Insert)</a:t>
            </a:r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895350" y="1389529"/>
            <a:ext cx="7475220" cy="3179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“Insert this row, if a record with that id exists, update instead”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Treats the table more like a dictionary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Very common, helps reduce client logic, and very performant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In Postgres, use INSERT INTO … ON CONFLICT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Tell the conflict to look for the uniqueness of the primary key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But you can do much more if you use more complex constraints </a:t>
            </a:r>
            <a:r>
              <a:rPr lang="en" sz="1400" dirty="0">
                <a:solidFill>
                  <a:srgbClr val="3F3A33"/>
                </a:solidFill>
              </a:rPr>
              <a:t>out of scope for this class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e.g.  concatenate 2</a:t>
            </a:r>
            <a:r>
              <a:rPr lang="en" baseline="30000" dirty="0">
                <a:solidFill>
                  <a:srgbClr val="3F3A33"/>
                </a:solidFill>
              </a:rPr>
              <a:t>nd</a:t>
            </a:r>
            <a:r>
              <a:rPr lang="en" dirty="0">
                <a:solidFill>
                  <a:srgbClr val="3F3A33"/>
                </a:solidFill>
              </a:rPr>
              <a:t> email if already exists</a:t>
            </a:r>
            <a:br>
              <a:rPr lang="en" dirty="0">
                <a:solidFill>
                  <a:srgbClr val="3F3A33"/>
                </a:solidFill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INSERT INTO customers (name, email) VALUES(</a:t>
            </a:r>
            <a:r>
              <a:rPr lang="en-US" b="0" i="0" dirty="0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‘</a:t>
            </a:r>
            <a:r>
              <a:rPr lang="en-US" b="0" i="0" dirty="0" err="1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Facebook’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,</a:t>
            </a:r>
            <a:r>
              <a:rPr lang="en-US" b="0" i="0" dirty="0" err="1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’more_family@gmail.com</a:t>
            </a:r>
            <a:r>
              <a:rPr lang="en-US" b="0" i="0" dirty="0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'</a:t>
            </a:r>
            <a:r>
              <a:rPr lang="en-US" b="0" i="0" dirty="0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) ON CONFLICT (name) DO UPDATE SET email = </a:t>
            </a:r>
            <a:r>
              <a:rPr lang="en-US" b="0" i="0" dirty="0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’more_family@gmail.com’</a:t>
            </a:r>
            <a:r>
              <a:rPr lang="en-US" b="0" i="0" dirty="0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 || </a:t>
            </a:r>
            <a:r>
              <a:rPr lang="en-US" b="0" i="0" dirty="0">
                <a:solidFill>
                  <a:srgbClr val="DD1144"/>
                </a:solidFill>
                <a:effectLst/>
                <a:latin typeface="Roboto Mono Medium" panose="02070309020205020404" pitchFamily="49" charset="0"/>
              </a:rPr>
              <a:t>';'</a:t>
            </a:r>
            <a:r>
              <a:rPr lang="en-US" b="0" i="0" dirty="0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 ||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customers.email</a:t>
            </a:r>
            <a:r>
              <a:rPr lang="en-US" b="0" i="0" dirty="0">
                <a:solidFill>
                  <a:srgbClr val="333333"/>
                </a:solidFill>
                <a:effectLst/>
                <a:latin typeface="Roboto Mono Medium" panose="02070309020205020404" pitchFamily="49" charset="0"/>
              </a:rPr>
              <a:t>;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2025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895350" y="73025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Design Considerations on </a:t>
            </a:r>
            <a:r>
              <a:rPr lang="en-US" sz="3600" b="1" i="1" dirty="0">
                <a:solidFill>
                  <a:srgbClr val="BD582C"/>
                </a:solidFill>
              </a:rPr>
              <a:t>CRUD</a:t>
            </a:r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895350" y="1371600"/>
            <a:ext cx="7475220" cy="33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2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Input validation &amp; trusting data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How do we ensure this data is well-formed?</a:t>
            </a: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sz="1400" dirty="0">
                <a:solidFill>
                  <a:srgbClr val="3F3A33"/>
                </a:solidFill>
              </a:rPr>
              <a:t>Validate BEFORE going to the DB layer, OR</a:t>
            </a: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sz="1400" dirty="0">
                <a:solidFill>
                  <a:srgbClr val="3F3A33"/>
                </a:solidFill>
              </a:rPr>
              <a:t>Validate AS PART of the DB layer</a:t>
            </a:r>
          </a:p>
          <a:p>
            <a:pPr marL="1371600" lvl="2" indent="-317500" algn="l" rtl="0">
              <a:spcBef>
                <a:spcPts val="0"/>
              </a:spcBef>
              <a:spcAft>
                <a:spcPts val="200"/>
              </a:spcAft>
              <a:buSzPts val="1400"/>
              <a:buChar char="■"/>
            </a:pPr>
            <a:r>
              <a:rPr lang="en-US" sz="1400" dirty="0">
                <a:solidFill>
                  <a:srgbClr val="3F3A33"/>
                </a:solidFill>
              </a:rPr>
              <a:t>Validate with DB constraints (e.g. Postgres’ </a:t>
            </a: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CHECK</a:t>
            </a:r>
            <a:r>
              <a:rPr lang="en-US" sz="1400" dirty="0">
                <a:solidFill>
                  <a:srgbClr val="3F3A33"/>
                </a:solidFill>
              </a:rPr>
              <a:t>)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3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Is this the only API talking to this database? </a:t>
            </a:r>
            <a:r>
              <a:rPr lang="en-US" sz="1400" b="1" dirty="0">
                <a:solidFill>
                  <a:srgbClr val="BD582C"/>
                </a:solidFill>
              </a:rPr>
              <a:t>It should be</a:t>
            </a:r>
            <a:r>
              <a:rPr lang="en-US" sz="1400" dirty="0">
                <a:solidFill>
                  <a:srgbClr val="3F3A33"/>
                </a:solidFill>
              </a:rPr>
              <a:t> — one owner means one place enforcing the rules</a:t>
            </a:r>
          </a:p>
          <a:p>
            <a:pPr marL="457200" lvl="0" indent="-342900" algn="l" rtl="0">
              <a:spcBef>
                <a:spcPts val="0"/>
              </a:spcBef>
              <a:spcAft>
                <a:spcPts val="200"/>
              </a:spcAft>
              <a:buSzPts val="16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How do we get the primary key in the first place?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Some other query that is like a “list all”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INSERT returns generated primary keys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300"/>
              </a:spcAft>
              <a:buSzPts val="1400"/>
              <a:buChar char="○"/>
            </a:pP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currval('movies_id_seq')</a:t>
            </a:r>
            <a:r>
              <a:rPr lang="en-US" sz="1400" dirty="0">
                <a:solidFill>
                  <a:srgbClr val="3F3A33"/>
                </a:solidFill>
              </a:rPr>
              <a:t> is the most recent generated ID (session only)</a:t>
            </a:r>
          </a:p>
          <a:p>
            <a:pPr marL="914400" lvl="1" indent="-317500" algn="l" rtl="0"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-US" sz="1400" b="1" dirty="0">
                <a:solidFill>
                  <a:srgbClr val="3F3A33"/>
                </a:solidFill>
              </a:rPr>
              <a:t>Potential approach: </a:t>
            </a:r>
            <a:r>
              <a:rPr lang="en-US" sz="1400" dirty="0">
                <a:solidFill>
                  <a:srgbClr val="3F3A33"/>
                </a:solidFill>
              </a:rPr>
              <a:t>use autogen keys — in Postgres, that’s </a:t>
            </a:r>
            <a:r>
              <a:rPr lang="en-US" sz="1400" b="0" dirty="0">
                <a:solidFill>
                  <a:srgbClr val="BD582C"/>
                </a:solidFill>
                <a:latin typeface="Roboto Mono Medium"/>
                <a:cs typeface="Roboto Mono Medium"/>
              </a:rPr>
              <a:t>SERIAL PRIMARY KEY</a:t>
            </a:r>
            <a:r>
              <a:rPr lang="en-US" sz="1400" dirty="0">
                <a:solidFill>
                  <a:srgbClr val="3F3A33"/>
                </a:solidFill>
              </a:rPr>
              <a:t> (datatype INT)</a:t>
            </a:r>
          </a:p>
        </p:txBody>
      </p:sp>
    </p:spTree>
    <p:extLst>
      <p:ext uri="{BB962C8B-B14F-4D97-AF65-F5344CB8AC3E}">
        <p14:creationId xmlns:p14="http://schemas.microsoft.com/office/powerpoint/2010/main" val="417769035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EBBF297-C38F-44EA-B4D3-7E10360C3EE3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ecb91e99-618b-440c-b4a7-0c32e281153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858</TotalTime>
  <Words>1381</Words>
  <Application>Microsoft Office PowerPoint</Application>
  <PresentationFormat>On-screen Show (16:9)</PresentationFormat>
  <Paragraphs>192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Roboto Mono Medium</vt:lpstr>
      <vt:lpstr>Calibri</vt:lpstr>
      <vt:lpstr>Arial</vt:lpstr>
      <vt:lpstr>Calibri Light</vt:lpstr>
      <vt:lpstr>Retrospect</vt:lpstr>
      <vt:lpstr>CRUD Operations</vt:lpstr>
      <vt:lpstr>PowerPoint Presentation</vt:lpstr>
      <vt:lpstr>Create</vt:lpstr>
      <vt:lpstr>Read</vt:lpstr>
      <vt:lpstr>Wildcard search</vt:lpstr>
      <vt:lpstr>Update</vt:lpstr>
      <vt:lpstr>Delete or Deactivate</vt:lpstr>
      <vt:lpstr>“Upsert” (Update/Insert)</vt:lpstr>
      <vt:lpstr>Design Considerations on CRUD</vt:lpstr>
      <vt:lpstr>Referential Integrity</vt:lpstr>
      <vt:lpstr>Enforcing Integrity with REFERENCES</vt:lpstr>
      <vt:lpstr>Linking Two Tables</vt:lpstr>
      <vt:lpstr>Blocking a Dependent Drop</vt:lpstr>
      <vt:lpstr>Deleting with CASCADE</vt:lpstr>
      <vt:lpstr>Enabling Cascade Deletes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CRUD Operations</dc:title>
  <cp:lastModifiedBy>Christopher Wake</cp:lastModifiedBy>
  <cp:revision>26</cp:revision>
  <dcterms:modified xsi:type="dcterms:W3CDTF">2026-08-15T00:23:20Z</dcterms:modified>
</cp:coreProperties>
</file>