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9"/>
  </p:notesMasterIdLst>
  <p:sldIdLst>
    <p:sldId id="273" r:id="rId2"/>
    <p:sldId id="334" r:id="rId3"/>
    <p:sldId id="335" r:id="rId4"/>
    <p:sldId id="336" r:id="rId5"/>
    <p:sldId id="337" r:id="rId6"/>
    <p:sldId id="338" r:id="rId7"/>
    <p:sldId id="342" r:id="rId8"/>
  </p:sldIdLst>
  <p:sldSz cx="9144000" cy="5143500" type="screen16x9"/>
  <p:notesSz cx="6858000" cy="9144000"/>
  <p:embeddedFontLst>
    <p:embeddedFont>
      <p:font typeface="Roboto Mono Medium" panose="00000009000000000000" pitchFamily="49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A42246-6FA6-4399-B717-E8B6A27DF705}" v="1" dt="2024-09-30T23:11:03.134"/>
  </p1510:revLst>
</p1510:revInfo>
</file>

<file path=ppt/tableStyles.xml><?xml version="1.0" encoding="utf-8"?>
<a:tblStyleLst xmlns:a="http://schemas.openxmlformats.org/drawingml/2006/main" def="{62F3E269-86C2-4E46-BA65-29D3C9574999}">
  <a:tblStyle styleId="{62F3E269-86C2-4E46-BA65-29D3C95749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70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0e12d8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0e12d8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0e12d8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0e12d8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0e12d8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0e12d8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0e12d8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0e12d8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0e12d8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0e12d8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e0e12d8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e0e12d8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5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5227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7435113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94953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09439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530462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195244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0680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8659988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4948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7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0820221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677672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11084"/>
            <a:ext cx="1971675" cy="43180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11083"/>
            <a:ext cx="5800725" cy="4318067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1322057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359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4750737"/>
            <a:ext cx="9144001" cy="49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232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822960" y="582930"/>
            <a:ext cx="7543800" cy="26746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chemeClr val="tx1"/>
                </a:solidFill>
              </a:rPr>
              <a:t>Referential</a:t>
            </a:r>
            <a:r>
              <a:rPr lang="en-US" sz="7200" b="1" i="1" dirty="0">
                <a:solidFill>
                  <a:srgbClr val="BD582C"/>
                </a:solidFill>
              </a:rPr>
              <a:t> Integrity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rgbClr val="637052"/>
                </a:solidFill>
              </a:rPr>
              <a:t>SWEN 344 Web Engineering</a:t>
            </a:r>
          </a:p>
        </p:txBody>
      </p:sp>
    </p:spTree>
    <p:extLst>
      <p:ext uri="{BB962C8B-B14F-4D97-AF65-F5344CB8AC3E}">
        <p14:creationId xmlns:p14="http://schemas.microsoft.com/office/powerpoint/2010/main" val="330659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895350" y="73025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3F3A33"/>
                </a:solidFill>
              </a:rPr>
              <a:t>Referential </a:t>
            </a:r>
            <a:r>
              <a:rPr lang="en-US" sz="3600" b="1" i="1" dirty="0">
                <a:solidFill>
                  <a:srgbClr val="BD582C"/>
                </a:solidFill>
              </a:rPr>
              <a:t>Integrity</a:t>
            </a:r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895350" y="1371600"/>
            <a:ext cx="7475220" cy="33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Referential integrity means every foreign key value must point to a real row in the referenced table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200"/>
              </a:spcAft>
              <a:buSzPts val="1400"/>
              <a:buChar char="○"/>
            </a:pPr>
            <a:r>
              <a:rPr lang="en-US" sz="1400" dirty="0">
                <a:solidFill>
                  <a:srgbClr val="3F3A33"/>
                </a:solidFill>
              </a:rPr>
              <a:t>No employee can belong to a department that doesn’t exist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The database enforces this automatically — not your application code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200"/>
              </a:spcAft>
              <a:buSzPts val="1400"/>
              <a:buChar char="○"/>
            </a:pPr>
            <a:r>
              <a:rPr lang="en-US" sz="1400" dirty="0">
                <a:solidFill>
                  <a:srgbClr val="3F3A33"/>
                </a:solidFill>
              </a:rPr>
              <a:t>Postgres checks every </a:t>
            </a: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INSERT</a:t>
            </a:r>
            <a:r>
              <a:rPr lang="en-US" sz="1400" dirty="0">
                <a:solidFill>
                  <a:srgbClr val="3F3A33"/>
                </a:solidFill>
              </a:rPr>
              <a:t>, </a:t>
            </a: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UPDATE</a:t>
            </a:r>
            <a:r>
              <a:rPr lang="en-US" sz="1400" dirty="0">
                <a:solidFill>
                  <a:srgbClr val="3F3A33"/>
                </a:solidFill>
              </a:rPr>
              <a:t> and </a:t>
            </a: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DELETE</a:t>
            </a:r>
            <a:r>
              <a:rPr lang="en-US" sz="1400" dirty="0">
                <a:solidFill>
                  <a:srgbClr val="3F3A33"/>
                </a:solidFill>
              </a:rPr>
              <a:t> against the constraint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Two consequences follow from this rule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0"/>
              </a:spcAft>
              <a:buSzPts val="1400"/>
              <a:buChar char="○"/>
            </a:pPr>
            <a:r>
              <a:rPr lang="en-US" sz="1400" dirty="0">
                <a:solidFill>
                  <a:srgbClr val="3F3A33"/>
                </a:solidFill>
              </a:rPr>
              <a:t>Inserting or updating a row with an invalid foreign key is rejected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200"/>
              </a:spcAft>
              <a:buSzPts val="1400"/>
              <a:buChar char="○"/>
            </a:pPr>
            <a:r>
              <a:rPr lang="en-US" sz="1400" dirty="0">
                <a:solidFill>
                  <a:srgbClr val="3F3A33"/>
                </a:solidFill>
              </a:rPr>
              <a:t>Deleting or dropping something other rows depend on is rejected too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CASCADE overrides the second rule on purpose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0"/>
              </a:spcAft>
              <a:buSzPts val="1400"/>
              <a:buChar char="○"/>
            </a:pPr>
            <a:r>
              <a:rPr lang="en-US" sz="1400" dirty="0">
                <a:solidFill>
                  <a:srgbClr val="3F3A33"/>
                </a:solidFill>
              </a:rPr>
              <a:t>Instead of blocking the operation, it removes the dependent data (or constraint) along with it</a:t>
            </a:r>
          </a:p>
        </p:txBody>
      </p:sp>
    </p:spTree>
    <p:extLst>
      <p:ext uri="{BB962C8B-B14F-4D97-AF65-F5344CB8AC3E}">
        <p14:creationId xmlns:p14="http://schemas.microsoft.com/office/powerpoint/2010/main" val="3451086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895350" y="73025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3F3A33"/>
                </a:solidFill>
              </a:rPr>
              <a:t>Enforcing Integrity with </a:t>
            </a:r>
            <a:r>
              <a:rPr lang="en-US" sz="3000" b="1" i="1" dirty="0">
                <a:solidFill>
                  <a:srgbClr val="BD582C"/>
                </a:solidFill>
              </a:rPr>
              <a:t>REFERENCES</a:t>
            </a:r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895350" y="1371600"/>
            <a:ext cx="7475220" cy="33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REFERENCES ties a column to another table’s primary key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200"/>
              </a:spcAft>
              <a:buSzPts val="1400"/>
              <a:buChar char="○"/>
            </a:pP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department_id INTEGER REFERENCES departments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Postgres blocks any row that would break the link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0"/>
              </a:spcAft>
              <a:buSzPts val="1400"/>
              <a:buChar char="○"/>
            </a:pP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INSERT INTO employees (name, department_id) VALUES ('Jane Doe', 1)</a:t>
            </a:r>
          </a:p>
          <a:p>
            <a:pPr marL="914400" lvl="1" indent="-317500" algn="l" rtl="0">
              <a:spcBef>
                <a:spcPts val="0"/>
              </a:spcBef>
              <a:spcAft>
                <a:spcPts val="200"/>
              </a:spcAft>
              <a:buSzPts val="1400"/>
              <a:buNone/>
            </a:pPr>
            <a:r>
              <a:rPr lang="en-US" sz="1400" i="1" dirty="0">
                <a:solidFill>
                  <a:srgbClr val="3F3A33"/>
                </a:solidFill>
              </a:rPr>
              <a:t>fails outright if department 1 doesn’t exist — the row is never written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It also blocks removing a table other rows still depend on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0"/>
              </a:spcAft>
              <a:buSzPts val="1400"/>
              <a:buChar char="○"/>
            </a:pP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DROP TABLE departments</a:t>
            </a:r>
          </a:p>
          <a:p>
            <a:pPr marL="914400" lvl="1" indent="-317500" algn="l" rtl="0">
              <a:spcBef>
                <a:spcPts val="0"/>
              </a:spcBef>
              <a:spcAft>
                <a:spcPts val="200"/>
              </a:spcAft>
              <a:buSzPts val="1400"/>
              <a:buNone/>
            </a:pPr>
            <a:r>
              <a:rPr lang="en-US" sz="1400" i="1" dirty="0">
                <a:solidFill>
                  <a:srgbClr val="3F3A33"/>
                </a:solidFill>
              </a:rPr>
              <a:t>Postgres refuses — it won’t silently orphan the employees that reference it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CASCADE forces the drop by removing the constraint too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0"/>
              </a:spcAft>
              <a:buSzPts val="1400"/>
              <a:buChar char="○"/>
            </a:pP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DROP TABLE departments CASCADE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i="1" dirty="0">
                <a:solidFill>
                  <a:srgbClr val="3F3A33"/>
                </a:solidFill>
              </a:rPr>
              <a:t>the table AND the foreign key are gone — employees.department_id no longer points anywhere</a:t>
            </a:r>
          </a:p>
        </p:txBody>
      </p:sp>
    </p:spTree>
    <p:extLst>
      <p:ext uri="{BB962C8B-B14F-4D97-AF65-F5344CB8AC3E}">
        <p14:creationId xmlns:p14="http://schemas.microsoft.com/office/powerpoint/2010/main" val="2021344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895350" y="73025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3F3A33"/>
                </a:solidFill>
              </a:rPr>
              <a:t>Linking </a:t>
            </a:r>
            <a:r>
              <a:rPr lang="en-US" sz="3600" b="1" i="1" dirty="0">
                <a:solidFill>
                  <a:srgbClr val="BD582C"/>
                </a:solidFill>
              </a:rPr>
              <a:t>Two Tables</a:t>
            </a:r>
          </a:p>
        </p:txBody>
      </p:sp>
      <p:sp>
        <p:nvSpPr>
          <p:cNvPr id="2" name="expl">
            <a:extLst>
              <a:ext uri="{FF2B5EF4-FFF2-40B4-BE49-F238E27FC236}">
                <a16:creationId xmlns:a16="http://schemas.microsoft.com/office/drawing/2014/main" id="{D13A7725-1A2F-48D4-8F6A-319E936E5B60}"/>
              </a:ext>
            </a:extLst>
          </p:cNvPr>
          <p:cNvSpPr txBox="1"/>
          <p:nvPr/>
        </p:nvSpPr>
        <p:spPr>
          <a:xfrm>
            <a:off x="895350" y="1371600"/>
            <a:ext cx="747522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800" b="1" dirty="0">
                <a:solidFill>
                  <a:srgbClr val="3F3A33"/>
                </a:solidFill>
              </a:rPr>
              <a:t>REFERENCES ties a column to another table’s primary key</a:t>
            </a:r>
          </a:p>
        </p:txBody>
      </p:sp>
      <p:graphicFrame>
        <p:nvGraphicFramePr>
          <p:cNvPr id="4" name="deptTable">
            <a:extLst>
              <a:ext uri="{FF2B5EF4-FFF2-40B4-BE49-F238E27FC236}">
                <a16:creationId xmlns:a16="http://schemas.microsoft.com/office/drawing/2014/main" id="{37801922-E17E-477E-9720-3E43A5E646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910277"/>
              </p:ext>
            </p:extLst>
          </p:nvPr>
        </p:nvGraphicFramePr>
        <p:xfrm>
          <a:off x="895350" y="3035466"/>
          <a:ext cx="3302000" cy="702360"/>
        </p:xfrm>
        <a:graphic>
          <a:graphicData uri="http://schemas.openxmlformats.org/drawingml/2006/table">
            <a:tbl>
              <a:tblPr/>
              <a:tblGrid>
                <a:gridCol w="1651000">
                  <a:extLst>
                    <a:ext uri="{9D8B030D-6E8A-4147-A177-3AD203B41FA5}">
                      <a16:colId xmlns:a16="http://schemas.microsoft.com/office/drawing/2014/main" val="2977276686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1025855486"/>
                    </a:ext>
                  </a:extLst>
                </a:gridCol>
              </a:tblGrid>
              <a:tr h="1828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departments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7104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84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0" dirty="0">
                          <a:solidFill>
                            <a:srgbClr val="3F3A33"/>
                          </a:solidFill>
                        </a:rPr>
                        <a:t>IT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178466"/>
                  </a:ext>
                </a:extLst>
              </a:tr>
            </a:tbl>
          </a:graphicData>
        </a:graphic>
      </p:graphicFrame>
      <p:graphicFrame>
        <p:nvGraphicFramePr>
          <p:cNvPr id="6" name="empTable">
            <a:extLst>
              <a:ext uri="{FF2B5EF4-FFF2-40B4-BE49-F238E27FC236}">
                <a16:creationId xmlns:a16="http://schemas.microsoft.com/office/drawing/2014/main" id="{C121A751-96D3-4426-9632-528A91778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20459"/>
              </p:ext>
            </p:extLst>
          </p:nvPr>
        </p:nvGraphicFramePr>
        <p:xfrm>
          <a:off x="4502150" y="3035466"/>
          <a:ext cx="3868419" cy="702360"/>
        </p:xfrm>
        <a:graphic>
          <a:graphicData uri="http://schemas.openxmlformats.org/drawingml/2006/table">
            <a:tbl>
              <a:tblPr/>
              <a:tblGrid>
                <a:gridCol w="1289473">
                  <a:extLst>
                    <a:ext uri="{9D8B030D-6E8A-4147-A177-3AD203B41FA5}">
                      <a16:colId xmlns:a16="http://schemas.microsoft.com/office/drawing/2014/main" val="1709965403"/>
                    </a:ext>
                  </a:extLst>
                </a:gridCol>
                <a:gridCol w="1289473">
                  <a:extLst>
                    <a:ext uri="{9D8B030D-6E8A-4147-A177-3AD203B41FA5}">
                      <a16:colId xmlns:a16="http://schemas.microsoft.com/office/drawing/2014/main" val="3211249217"/>
                    </a:ext>
                  </a:extLst>
                </a:gridCol>
                <a:gridCol w="1289473">
                  <a:extLst>
                    <a:ext uri="{9D8B030D-6E8A-4147-A177-3AD203B41FA5}">
                      <a16:colId xmlns:a16="http://schemas.microsoft.com/office/drawing/2014/main" val="2153472744"/>
                    </a:ext>
                  </a:extLst>
                </a:gridCol>
              </a:tblGrid>
              <a:tr h="18288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employees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1185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department_id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2615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0" dirty="0">
                          <a:solidFill>
                            <a:srgbClr val="3F3A33"/>
                          </a:solidFill>
                        </a:rPr>
                        <a:t>Jane Doe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933315"/>
                  </a:ext>
                </a:extLst>
              </a:tr>
            </a:tbl>
          </a:graphicData>
        </a:graphic>
      </p:graphicFrame>
      <p:sp>
        <p:nvSpPr>
          <p:cNvPr id="8" name="caption">
            <a:extLst>
              <a:ext uri="{FF2B5EF4-FFF2-40B4-BE49-F238E27FC236}">
                <a16:creationId xmlns:a16="http://schemas.microsoft.com/office/drawing/2014/main" id="{142E1E7E-09E8-460E-A72D-D9E97E9231C8}"/>
              </a:ext>
            </a:extLst>
          </p:cNvPr>
          <p:cNvSpPr txBox="1"/>
          <p:nvPr/>
        </p:nvSpPr>
        <p:spPr>
          <a:xfrm>
            <a:off x="895350" y="4241800"/>
            <a:ext cx="747522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400" i="1" dirty="0">
                <a:solidFill>
                  <a:srgbClr val="637052"/>
                </a:solidFill>
              </a:rPr>
              <a:t>Department 99 doesn’t exist, so this insert is rejected</a:t>
            </a:r>
          </a:p>
        </p:txBody>
      </p:sp>
      <p:sp>
        <p:nvSpPr>
          <p:cNvPr id="3" name="createDept">
            <a:extLst>
              <a:ext uri="{FF2B5EF4-FFF2-40B4-BE49-F238E27FC236}">
                <a16:creationId xmlns:a16="http://schemas.microsoft.com/office/drawing/2014/main" id="{1F1BD7B1-AB60-4A61-8E83-04952AE1D526}"/>
              </a:ext>
            </a:extLst>
          </p:cNvPr>
          <p:cNvSpPr txBox="1"/>
          <p:nvPr/>
        </p:nvSpPr>
        <p:spPr>
          <a:xfrm>
            <a:off x="895350" y="1828800"/>
            <a:ext cx="3302000" cy="830997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CREATE TABLE departments (</a:t>
            </a:r>
            <a:b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</a:b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  id SERIAL PRIMARY KEY,</a:t>
            </a:r>
            <a:b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</a:b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  name VARCHAR(10)</a:t>
            </a:r>
            <a:b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</a:b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);</a:t>
            </a:r>
          </a:p>
        </p:txBody>
      </p:sp>
      <p:sp>
        <p:nvSpPr>
          <p:cNvPr id="5" name="createEmp">
            <a:extLst>
              <a:ext uri="{FF2B5EF4-FFF2-40B4-BE49-F238E27FC236}">
                <a16:creationId xmlns:a16="http://schemas.microsoft.com/office/drawing/2014/main" id="{12705993-A911-4F4B-B02B-2A26B09D0711}"/>
              </a:ext>
            </a:extLst>
          </p:cNvPr>
          <p:cNvSpPr txBox="1"/>
          <p:nvPr/>
        </p:nvSpPr>
        <p:spPr>
          <a:xfrm>
            <a:off x="4502149" y="1828800"/>
            <a:ext cx="4441223" cy="1015663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CREATE TABLE employees (</a:t>
            </a:r>
            <a:b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</a:b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  id SERIAL PRIMARY KEY,</a:t>
            </a:r>
            <a:b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</a:b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  name VARCHAR(10),</a:t>
            </a:r>
            <a:b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</a:b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  </a:t>
            </a:r>
            <a:r>
              <a:rPr lang="en-US" sz="1200" dirty="0" err="1">
                <a:solidFill>
                  <a:srgbClr val="BD582C"/>
                </a:solidFill>
                <a:latin typeface="Roboto Mono Medium"/>
                <a:cs typeface="Roboto Mono Medium"/>
              </a:rPr>
              <a:t>department_id</a:t>
            </a: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 INTEGER REFERENCES departments</a:t>
            </a:r>
            <a:b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</a:br>
            <a:r>
              <a:rPr lang="en-US" sz="1200" dirty="0">
                <a:solidFill>
                  <a:srgbClr val="BD582C"/>
                </a:solidFill>
                <a:latin typeface="Roboto Mono Medium"/>
                <a:cs typeface="Roboto Mono Medium"/>
              </a:rPr>
              <a:t>);</a:t>
            </a:r>
          </a:p>
        </p:txBody>
      </p:sp>
      <p:sp>
        <p:nvSpPr>
          <p:cNvPr id="7" name="insertCode">
            <a:extLst>
              <a:ext uri="{FF2B5EF4-FFF2-40B4-BE49-F238E27FC236}">
                <a16:creationId xmlns:a16="http://schemas.microsoft.com/office/drawing/2014/main" id="{F2F6EFB1-5FA7-436A-9A87-D833582EB829}"/>
              </a:ext>
            </a:extLst>
          </p:cNvPr>
          <p:cNvSpPr txBox="1"/>
          <p:nvPr/>
        </p:nvSpPr>
        <p:spPr>
          <a:xfrm>
            <a:off x="895350" y="3911600"/>
            <a:ext cx="7475220" cy="292388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>
              <a:buNone/>
            </a:pPr>
            <a:r>
              <a:rPr lang="en-US" sz="1300" b="0" dirty="0">
                <a:solidFill>
                  <a:srgbClr val="BD582C"/>
                </a:solidFill>
                <a:latin typeface="Roboto Mono Medium"/>
                <a:cs typeface="Roboto Mono Medium"/>
              </a:rPr>
              <a:t>INSERT INTO employees (name, department_id) VALUES ('John Smith', 99);</a:t>
            </a:r>
          </a:p>
        </p:txBody>
      </p:sp>
    </p:spTree>
    <p:extLst>
      <p:ext uri="{BB962C8B-B14F-4D97-AF65-F5344CB8AC3E}">
        <p14:creationId xmlns:p14="http://schemas.microsoft.com/office/powerpoint/2010/main" val="3867774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895350" y="73025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3F3A33"/>
                </a:solidFill>
              </a:rPr>
              <a:t>Blocking a </a:t>
            </a:r>
            <a:r>
              <a:rPr lang="en-US" sz="3600" b="1" i="1" dirty="0">
                <a:solidFill>
                  <a:srgbClr val="BD582C"/>
                </a:solidFill>
              </a:rPr>
              <a:t>Dependent Drop</a:t>
            </a:r>
          </a:p>
        </p:txBody>
      </p:sp>
      <p:sp>
        <p:nvSpPr>
          <p:cNvPr id="2" name="expl">
            <a:extLst>
              <a:ext uri="{FF2B5EF4-FFF2-40B4-BE49-F238E27FC236}">
                <a16:creationId xmlns:a16="http://schemas.microsoft.com/office/drawing/2014/main" id="{D13A7725-1A2F-48D4-8F6A-319E936E5B60}"/>
              </a:ext>
            </a:extLst>
          </p:cNvPr>
          <p:cNvSpPr txBox="1"/>
          <p:nvPr/>
        </p:nvSpPr>
        <p:spPr>
          <a:xfrm>
            <a:off x="895350" y="1371600"/>
            <a:ext cx="7475220" cy="369332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800" b="1" dirty="0">
                <a:solidFill>
                  <a:srgbClr val="3F3A33"/>
                </a:solidFill>
              </a:rPr>
              <a:t>Dropping a table that other rows depend on fails — unless you force it</a:t>
            </a:r>
          </a:p>
        </p:txBody>
      </p:sp>
      <p:graphicFrame>
        <p:nvGraphicFramePr>
          <p:cNvPr id="4" name="deptTable">
            <a:extLst>
              <a:ext uri="{FF2B5EF4-FFF2-40B4-BE49-F238E27FC236}">
                <a16:creationId xmlns:a16="http://schemas.microsoft.com/office/drawing/2014/main" id="{37801922-E17E-477E-9720-3E43A5E646B0}"/>
              </a:ext>
            </a:extLst>
          </p:cNvPr>
          <p:cNvGraphicFramePr>
            <a:graphicFrameLocks noGrp="1"/>
          </p:cNvGraphicFramePr>
          <p:nvPr/>
        </p:nvGraphicFramePr>
        <p:xfrm>
          <a:off x="895350" y="2032000"/>
          <a:ext cx="3302000" cy="702360"/>
        </p:xfrm>
        <a:graphic>
          <a:graphicData uri="http://schemas.openxmlformats.org/drawingml/2006/table">
            <a:tbl>
              <a:tblPr/>
              <a:tblGrid>
                <a:gridCol w="1651000">
                  <a:extLst>
                    <a:ext uri="{9D8B030D-6E8A-4147-A177-3AD203B41FA5}">
                      <a16:colId xmlns:a16="http://schemas.microsoft.com/office/drawing/2014/main" val="2977276686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1025855486"/>
                    </a:ext>
                  </a:extLst>
                </a:gridCol>
              </a:tblGrid>
              <a:tr h="1828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departments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7104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84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0" dirty="0">
                          <a:solidFill>
                            <a:srgbClr val="3F3A33"/>
                          </a:solidFill>
                        </a:rPr>
                        <a:t>IT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178466"/>
                  </a:ext>
                </a:extLst>
              </a:tr>
            </a:tbl>
          </a:graphicData>
        </a:graphic>
      </p:graphicFrame>
      <p:graphicFrame>
        <p:nvGraphicFramePr>
          <p:cNvPr id="6" name="empTable">
            <a:extLst>
              <a:ext uri="{FF2B5EF4-FFF2-40B4-BE49-F238E27FC236}">
                <a16:creationId xmlns:a16="http://schemas.microsoft.com/office/drawing/2014/main" id="{C121A751-96D3-4426-9632-528A91778F9C}"/>
              </a:ext>
            </a:extLst>
          </p:cNvPr>
          <p:cNvGraphicFramePr>
            <a:graphicFrameLocks noGrp="1"/>
          </p:cNvGraphicFramePr>
          <p:nvPr/>
        </p:nvGraphicFramePr>
        <p:xfrm>
          <a:off x="4502150" y="2032000"/>
          <a:ext cx="3868419" cy="702360"/>
        </p:xfrm>
        <a:graphic>
          <a:graphicData uri="http://schemas.openxmlformats.org/drawingml/2006/table">
            <a:tbl>
              <a:tblPr/>
              <a:tblGrid>
                <a:gridCol w="1289473">
                  <a:extLst>
                    <a:ext uri="{9D8B030D-6E8A-4147-A177-3AD203B41FA5}">
                      <a16:colId xmlns:a16="http://schemas.microsoft.com/office/drawing/2014/main" val="1709965403"/>
                    </a:ext>
                  </a:extLst>
                </a:gridCol>
                <a:gridCol w="1289473">
                  <a:extLst>
                    <a:ext uri="{9D8B030D-6E8A-4147-A177-3AD203B41FA5}">
                      <a16:colId xmlns:a16="http://schemas.microsoft.com/office/drawing/2014/main" val="3211249217"/>
                    </a:ext>
                  </a:extLst>
                </a:gridCol>
                <a:gridCol w="1289473">
                  <a:extLst>
                    <a:ext uri="{9D8B030D-6E8A-4147-A177-3AD203B41FA5}">
                      <a16:colId xmlns:a16="http://schemas.microsoft.com/office/drawing/2014/main" val="2153472744"/>
                    </a:ext>
                  </a:extLst>
                </a:gridCol>
              </a:tblGrid>
              <a:tr h="18288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employees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1185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department_id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BD58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2615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/>
                    <a:lnR w="0">
                      <a:noFill/>
                    </a:lnR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Jane Doe</a:t>
                      </a:r>
                    </a:p>
                  </a:txBody>
                  <a:tcPr marT="18000" marB="18000" anchor="ctr">
                    <a:lnL w="0">
                      <a:noFill/>
                    </a:lnL>
                    <a:lnR w="0">
                      <a:noFill/>
                    </a:lnR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>
                      <a:noFill/>
                    </a:lnL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430755"/>
                  </a:ext>
                </a:extLst>
              </a:tr>
            </a:tbl>
          </a:graphicData>
        </a:graphic>
      </p:graphicFrame>
      <p:sp>
        <p:nvSpPr>
          <p:cNvPr id="7" name="code">
            <a:extLst>
              <a:ext uri="{FF2B5EF4-FFF2-40B4-BE49-F238E27FC236}">
                <a16:creationId xmlns:a16="http://schemas.microsoft.com/office/drawing/2014/main" id="{5051A5B2-0D08-4B6B-93A5-49DEBB376345}"/>
              </a:ext>
            </a:extLst>
          </p:cNvPr>
          <p:cNvSpPr txBox="1"/>
          <p:nvPr/>
        </p:nvSpPr>
        <p:spPr>
          <a:xfrm>
            <a:off x="895350" y="3149600"/>
            <a:ext cx="7475220" cy="52322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DROP TABLE departments;</a:t>
            </a:r>
            <a:r>
              <a:rPr lang="en-US" sz="1400" dirty="0">
                <a:solidFill>
                  <a:srgbClr val="3F3A33"/>
                </a:solidFill>
              </a:rPr>
              <a:t> — blocked</a:t>
            </a:r>
          </a:p>
          <a:p>
            <a:pPr algn="l">
              <a:buNone/>
            </a:pP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DROP TABLE departments CASCADE;</a:t>
            </a:r>
            <a:r>
              <a:rPr lang="en-US" sz="1400" dirty="0">
                <a:solidFill>
                  <a:srgbClr val="3F3A33"/>
                </a:solidFill>
              </a:rPr>
              <a:t> — succeeds</a:t>
            </a:r>
          </a:p>
        </p:txBody>
      </p:sp>
      <p:sp>
        <p:nvSpPr>
          <p:cNvPr id="8" name="caption">
            <a:extLst>
              <a:ext uri="{FF2B5EF4-FFF2-40B4-BE49-F238E27FC236}">
                <a16:creationId xmlns:a16="http://schemas.microsoft.com/office/drawing/2014/main" id="{142E1E7E-09E8-460E-A72D-D9E97E9231C8}"/>
              </a:ext>
            </a:extLst>
          </p:cNvPr>
          <p:cNvSpPr txBox="1"/>
          <p:nvPr/>
        </p:nvSpPr>
        <p:spPr>
          <a:xfrm>
            <a:off x="895350" y="3733800"/>
            <a:ext cx="7475220" cy="307777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400" i="1" dirty="0">
                <a:solidFill>
                  <a:srgbClr val="3F3A33"/>
                </a:solidFill>
              </a:rPr>
              <a:t>CASCADE removes the table AND the foreign key constraint that depended on it</a:t>
            </a:r>
          </a:p>
        </p:txBody>
      </p:sp>
    </p:spTree>
    <p:extLst>
      <p:ext uri="{BB962C8B-B14F-4D97-AF65-F5344CB8AC3E}">
        <p14:creationId xmlns:p14="http://schemas.microsoft.com/office/powerpoint/2010/main" val="1880007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895350" y="73025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3F3A33"/>
                </a:solidFill>
              </a:rPr>
              <a:t>Deleting with </a:t>
            </a:r>
            <a:r>
              <a:rPr lang="en-US" sz="3600" b="1" i="1" dirty="0">
                <a:solidFill>
                  <a:srgbClr val="BD582C"/>
                </a:solidFill>
              </a:rPr>
              <a:t>CASCADE</a:t>
            </a:r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895349" y="1371600"/>
            <a:ext cx="7716215" cy="33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ON DELETE CASCADE changes what happens when a referenced row disappears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200"/>
              </a:spcAft>
              <a:buSzPts val="1400"/>
              <a:buChar char="○"/>
            </a:pP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department_id INTEGER REFERENCES departments ON DELETE CASCADE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Without it, deleting a referenced row is blocked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200"/>
              </a:spcAft>
              <a:buSzPts val="1400"/>
              <a:buChar char="○"/>
            </a:pPr>
            <a:r>
              <a:rPr lang="en-US" sz="1400" dirty="0">
                <a:solidFill>
                  <a:srgbClr val="3F3A33"/>
                </a:solidFill>
              </a:rPr>
              <a:t>Same rule as dropping a table — Postgres won’t create an orphaned row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With it, deleting the row deletes every dependent row too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0"/>
              </a:spcAft>
              <a:buSzPts val="1400"/>
              <a:buChar char="○"/>
            </a:pPr>
            <a:r>
              <a:rPr lang="en-US" sz="14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DELETE FROM departments WHERE id=1</a:t>
            </a:r>
          </a:p>
          <a:p>
            <a:pPr marL="914400" lvl="1" indent="-317500" algn="l" rtl="0">
              <a:spcBef>
                <a:spcPts val="0"/>
              </a:spcBef>
              <a:spcAft>
                <a:spcPts val="200"/>
              </a:spcAft>
              <a:buSzPts val="1400"/>
              <a:buNone/>
            </a:pPr>
            <a:r>
              <a:rPr lang="en-US" sz="1400" i="1" dirty="0">
                <a:solidFill>
                  <a:srgbClr val="3F3A33"/>
                </a:solidFill>
              </a:rPr>
              <a:t>every employee in that department is deleted along with it — no manual cleanup needed</a:t>
            </a:r>
          </a:p>
          <a:p>
            <a:pPr marL="457200" lvl="0" indent="-342900" algn="l" rtl="0">
              <a:spcBef>
                <a:spcPts val="0"/>
              </a:spcBef>
              <a:spcAft>
                <a:spcPts val="100"/>
              </a:spcAft>
              <a:buSzPts val="1600"/>
              <a:buChar char="●"/>
            </a:pPr>
            <a:r>
              <a:rPr lang="en-US" sz="1600" b="1" dirty="0">
                <a:solidFill>
                  <a:srgbClr val="3F3A33"/>
                </a:solidFill>
              </a:rPr>
              <a:t>That convenience comes with risk</a:t>
            </a:r>
          </a:p>
          <a:p>
            <a:pPr marL="914400" lvl="1" indent="-317500" algn="l" rtl="0">
              <a:spcBef>
                <a:spcPts val="100"/>
              </a:spcBef>
              <a:spcAft>
                <a:spcPts val="0"/>
              </a:spcAft>
              <a:buSzPts val="1400"/>
              <a:buChar char="○"/>
            </a:pPr>
            <a:r>
              <a:rPr lang="en-US" sz="1400" dirty="0">
                <a:solidFill>
                  <a:srgbClr val="3F3A33"/>
                </a:solidFill>
              </a:rPr>
              <a:t>One DELETE can silently remove far more data than expected — use CASCADE deliberately, not by default</a:t>
            </a:r>
          </a:p>
        </p:txBody>
      </p:sp>
    </p:spTree>
    <p:extLst>
      <p:ext uri="{BB962C8B-B14F-4D97-AF65-F5344CB8AC3E}">
        <p14:creationId xmlns:p14="http://schemas.microsoft.com/office/powerpoint/2010/main" val="90743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895350" y="730250"/>
            <a:ext cx="7475220" cy="572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3F3A33"/>
                </a:solidFill>
              </a:rPr>
              <a:t>Enabling </a:t>
            </a:r>
            <a:r>
              <a:rPr lang="en-US" sz="3600" b="1" i="1" dirty="0">
                <a:solidFill>
                  <a:srgbClr val="BD582C"/>
                </a:solidFill>
              </a:rPr>
              <a:t>Cascade Deletes</a:t>
            </a:r>
          </a:p>
        </p:txBody>
      </p:sp>
      <p:sp>
        <p:nvSpPr>
          <p:cNvPr id="2" name="expl">
            <a:extLst>
              <a:ext uri="{FF2B5EF4-FFF2-40B4-BE49-F238E27FC236}">
                <a16:creationId xmlns:a16="http://schemas.microsoft.com/office/drawing/2014/main" id="{D13A7725-1A2F-48D4-8F6A-319E936E5B60}"/>
              </a:ext>
            </a:extLst>
          </p:cNvPr>
          <p:cNvSpPr txBox="1"/>
          <p:nvPr/>
        </p:nvSpPr>
        <p:spPr>
          <a:xfrm>
            <a:off x="895350" y="1371600"/>
            <a:ext cx="7475220" cy="646331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800" b="1" dirty="0">
                <a:solidFill>
                  <a:srgbClr val="3F3A33"/>
                </a:solidFill>
              </a:rPr>
              <a:t>ON DELETE CASCADE changes what happens when the referenced row disappears</a:t>
            </a:r>
          </a:p>
        </p:txBody>
      </p:sp>
      <p:graphicFrame>
        <p:nvGraphicFramePr>
          <p:cNvPr id="4" name="deptTable">
            <a:extLst>
              <a:ext uri="{FF2B5EF4-FFF2-40B4-BE49-F238E27FC236}">
                <a16:creationId xmlns:a16="http://schemas.microsoft.com/office/drawing/2014/main" id="{37801922-E17E-477E-9720-3E43A5E646B0}"/>
              </a:ext>
            </a:extLst>
          </p:cNvPr>
          <p:cNvGraphicFramePr>
            <a:graphicFrameLocks noGrp="1"/>
          </p:cNvGraphicFramePr>
          <p:nvPr/>
        </p:nvGraphicFramePr>
        <p:xfrm>
          <a:off x="895350" y="2095500"/>
          <a:ext cx="3302000" cy="936480"/>
        </p:xfrm>
        <a:graphic>
          <a:graphicData uri="http://schemas.openxmlformats.org/drawingml/2006/table">
            <a:tbl>
              <a:tblPr/>
              <a:tblGrid>
                <a:gridCol w="1651000">
                  <a:extLst>
                    <a:ext uri="{9D8B030D-6E8A-4147-A177-3AD203B41FA5}">
                      <a16:colId xmlns:a16="http://schemas.microsoft.com/office/drawing/2014/main" val="2977276686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1025855486"/>
                    </a:ext>
                  </a:extLst>
                </a:gridCol>
              </a:tblGrid>
              <a:tr h="18288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departments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7104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84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IT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1784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2</a:t>
                      </a:r>
                    </a:p>
                  </a:txBody>
                  <a:tcPr marT="18000" marB="18000" anchor="ctr">
                    <a:lnL w="0"/>
                    <a:lnR w="0">
                      <a:noFill/>
                    </a:lnR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HR</a:t>
                      </a:r>
                    </a:p>
                  </a:txBody>
                  <a:tcPr marT="18000" marB="18000" anchor="ctr">
                    <a:lnL w="0">
                      <a:noFill/>
                    </a:lnL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329752"/>
                  </a:ext>
                </a:extLst>
              </a:tr>
            </a:tbl>
          </a:graphicData>
        </a:graphic>
      </p:graphicFrame>
      <p:graphicFrame>
        <p:nvGraphicFramePr>
          <p:cNvPr id="6" name="empTable">
            <a:extLst>
              <a:ext uri="{FF2B5EF4-FFF2-40B4-BE49-F238E27FC236}">
                <a16:creationId xmlns:a16="http://schemas.microsoft.com/office/drawing/2014/main" id="{C121A751-96D3-4426-9632-528A91778F9C}"/>
              </a:ext>
            </a:extLst>
          </p:cNvPr>
          <p:cNvGraphicFramePr>
            <a:graphicFrameLocks noGrp="1"/>
          </p:cNvGraphicFramePr>
          <p:nvPr/>
        </p:nvGraphicFramePr>
        <p:xfrm>
          <a:off x="4502150" y="2095500"/>
          <a:ext cx="3868419" cy="936480"/>
        </p:xfrm>
        <a:graphic>
          <a:graphicData uri="http://schemas.openxmlformats.org/drawingml/2006/table">
            <a:tbl>
              <a:tblPr/>
              <a:tblGrid>
                <a:gridCol w="1289473">
                  <a:extLst>
                    <a:ext uri="{9D8B030D-6E8A-4147-A177-3AD203B41FA5}">
                      <a16:colId xmlns:a16="http://schemas.microsoft.com/office/drawing/2014/main" val="1709965403"/>
                    </a:ext>
                  </a:extLst>
                </a:gridCol>
                <a:gridCol w="1289473">
                  <a:extLst>
                    <a:ext uri="{9D8B030D-6E8A-4147-A177-3AD203B41FA5}">
                      <a16:colId xmlns:a16="http://schemas.microsoft.com/office/drawing/2014/main" val="3211249217"/>
                    </a:ext>
                  </a:extLst>
                </a:gridCol>
                <a:gridCol w="1289473">
                  <a:extLst>
                    <a:ext uri="{9D8B030D-6E8A-4147-A177-3AD203B41FA5}">
                      <a16:colId xmlns:a16="http://schemas.microsoft.com/office/drawing/2014/main" val="2153472744"/>
                    </a:ext>
                  </a:extLst>
                </a:gridCol>
              </a:tblGrid>
              <a:tr h="18288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employees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18000" marB="1800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1185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department_id</a:t>
                      </a:r>
                    </a:p>
                  </a:txBody>
                  <a:tcPr marT="18000" marB="18000" anchor="ctr">
                    <a:lnL w="0"/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BD58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2615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/>
                    <a:lnR w="0">
                      <a:noFill/>
                    </a:lnR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Jane Doe</a:t>
                      </a:r>
                    </a:p>
                  </a:txBody>
                  <a:tcPr marT="18000" marB="18000" anchor="ctr">
                    <a:lnL w="0">
                      <a:noFill/>
                    </a:lnL>
                    <a:lnR w="0">
                      <a:noFill/>
                    </a:lnR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1</a:t>
                      </a:r>
                    </a:p>
                  </a:txBody>
                  <a:tcPr marT="18000" marB="18000" anchor="ctr">
                    <a:lnL w="0">
                      <a:noFill/>
                    </a:lnL>
                    <a:lnR w="0"/>
                    <a:lnT w="0"/>
                    <a:lnB w="0">
                      <a:noFill/>
                    </a:lnB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94307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2</a:t>
                      </a:r>
                    </a:p>
                  </a:txBody>
                  <a:tcPr marT="18000" marB="18000" anchor="ctr">
                    <a:lnL w="0"/>
                    <a:lnR w="0">
                      <a:noFill/>
                    </a:lnR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John Smith</a:t>
                      </a:r>
                    </a:p>
                  </a:txBody>
                  <a:tcPr marT="18000" marB="18000" anchor="ctr">
                    <a:lnL w="0">
                      <a:noFill/>
                    </a:lnL>
                    <a:lnR w="0">
                      <a:noFill/>
                    </a:lnR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300" dirty="0">
                          <a:solidFill>
                            <a:srgbClr val="3F3A33"/>
                          </a:solidFill>
                        </a:rPr>
                        <a:t>2</a:t>
                      </a:r>
                    </a:p>
                  </a:txBody>
                  <a:tcPr marT="18000" marB="18000" anchor="ctr">
                    <a:lnL w="0">
                      <a:noFill/>
                    </a:lnL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668298"/>
                  </a:ext>
                </a:extLst>
              </a:tr>
            </a:tbl>
          </a:graphicData>
        </a:graphic>
      </p:graphicFrame>
      <p:sp>
        <p:nvSpPr>
          <p:cNvPr id="7" name="code">
            <a:extLst>
              <a:ext uri="{FF2B5EF4-FFF2-40B4-BE49-F238E27FC236}">
                <a16:creationId xmlns:a16="http://schemas.microsoft.com/office/drawing/2014/main" id="{5051A5B2-0D08-4B6B-93A5-49DEBB376345}"/>
              </a:ext>
            </a:extLst>
          </p:cNvPr>
          <p:cNvSpPr txBox="1"/>
          <p:nvPr/>
        </p:nvSpPr>
        <p:spPr>
          <a:xfrm>
            <a:off x="4502150" y="3015050"/>
            <a:ext cx="3868420" cy="40011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r">
              <a:buNone/>
            </a:pPr>
            <a:r>
              <a:rPr lang="en-US" sz="1000" b="0" dirty="0">
                <a:solidFill>
                  <a:srgbClr val="BD582C"/>
                </a:solidFill>
                <a:latin typeface="Roboto Mono Medium"/>
                <a:cs typeface="Roboto Mono Medium"/>
              </a:rPr>
              <a:t>department_id INTEGER REFERENCES departments ON DELETE CASCADE</a:t>
            </a:r>
          </a:p>
        </p:txBody>
      </p:sp>
      <p:sp>
        <p:nvSpPr>
          <p:cNvPr id="8" name="caption">
            <a:extLst>
              <a:ext uri="{FF2B5EF4-FFF2-40B4-BE49-F238E27FC236}">
                <a16:creationId xmlns:a16="http://schemas.microsoft.com/office/drawing/2014/main" id="{142E1E7E-09E8-460E-A72D-D9E97E9231C8}"/>
              </a:ext>
            </a:extLst>
          </p:cNvPr>
          <p:cNvSpPr txBox="1"/>
          <p:nvPr/>
        </p:nvSpPr>
        <p:spPr>
          <a:xfrm>
            <a:off x="895350" y="4445000"/>
            <a:ext cx="747522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l">
              <a:buNone/>
            </a:pPr>
            <a:r>
              <a:rPr lang="en-US" sz="1400" i="1" dirty="0">
                <a:solidFill>
                  <a:srgbClr val="637052"/>
                </a:solidFill>
              </a:rPr>
              <a:t>IT and Jane Doe are both gone — the cascade cleaned up automatically.</a:t>
            </a:r>
          </a:p>
        </p:txBody>
      </p:sp>
      <p:sp>
        <p:nvSpPr>
          <p:cNvPr id="3" name="deleteCode">
            <a:extLst>
              <a:ext uri="{FF2B5EF4-FFF2-40B4-BE49-F238E27FC236}">
                <a16:creationId xmlns:a16="http://schemas.microsoft.com/office/drawing/2014/main" id="{0680AB1E-BC86-4998-A431-78ADBD7EF50F}"/>
              </a:ext>
            </a:extLst>
          </p:cNvPr>
          <p:cNvSpPr txBox="1"/>
          <p:nvPr/>
        </p:nvSpPr>
        <p:spPr>
          <a:xfrm>
            <a:off x="895350" y="3416300"/>
            <a:ext cx="7475220" cy="307777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>
              <a:buNone/>
            </a:pPr>
            <a:r>
              <a:rPr lang="en-US" sz="1400" dirty="0">
                <a:solidFill>
                  <a:srgbClr val="BD582C"/>
                </a:solidFill>
                <a:latin typeface="Roboto Mono Medium"/>
                <a:cs typeface="Roboto Mono Medium"/>
              </a:rPr>
              <a:t>DELETE FROM departments WHERE id=1;</a:t>
            </a:r>
          </a:p>
        </p:txBody>
      </p:sp>
      <p:graphicFrame>
        <p:nvGraphicFramePr>
          <p:cNvPr id="9" name="afterDeptTable">
            <a:extLst>
              <a:ext uri="{FF2B5EF4-FFF2-40B4-BE49-F238E27FC236}">
                <a16:creationId xmlns:a16="http://schemas.microsoft.com/office/drawing/2014/main" id="{7DF842E4-949F-41D4-B675-465F2A754BA9}"/>
              </a:ext>
            </a:extLst>
          </p:cNvPr>
          <p:cNvGraphicFramePr>
            <a:graphicFrameLocks noGrp="1"/>
          </p:cNvGraphicFramePr>
          <p:nvPr/>
        </p:nvGraphicFramePr>
        <p:xfrm>
          <a:off x="895350" y="3721100"/>
          <a:ext cx="3302000" cy="711201"/>
        </p:xfrm>
        <a:graphic>
          <a:graphicData uri="http://schemas.openxmlformats.org/drawingml/2006/table">
            <a:tbl>
              <a:tblPr/>
              <a:tblGrid>
                <a:gridCol w="1651000">
                  <a:extLst>
                    <a:ext uri="{9D8B030D-6E8A-4147-A177-3AD203B41FA5}">
                      <a16:colId xmlns:a16="http://schemas.microsoft.com/office/drawing/2014/main" val="1922389800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1515991960"/>
                    </a:ext>
                  </a:extLst>
                </a:gridCol>
              </a:tblGrid>
              <a:tr h="23706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rgbClr val="FFFFFF"/>
                          </a:solidFill>
                        </a:rPr>
                        <a:t>departments</a:t>
                      </a:r>
                    </a:p>
                  </a:txBody>
                  <a:tcPr marT="0" marB="0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0" marB="0">
                    <a:lnL w="0"/>
                    <a:lnR w="0"/>
                    <a:lnT w="0"/>
                    <a:lnB w="0"/>
                    <a:lnTlToBr w="0"/>
                    <a:lnBlToTr w="0"/>
                  </a:tcPr>
                </a:tc>
                <a:extLst>
                  <a:ext uri="{0D108BD9-81ED-4DB2-BD59-A6C34878D82A}">
                    <a16:rowId xmlns:a16="http://schemas.microsoft.com/office/drawing/2014/main" val="2971024121"/>
                  </a:ext>
                </a:extLst>
              </a:tr>
              <a:tr h="237067">
                <a:tc>
                  <a:txBody>
                    <a:bodyPr/>
                    <a:lstStyle/>
                    <a:p>
                      <a:pPr algn="r"/>
                      <a:r>
                        <a:rPr lang="en-US" sz="1300" b="1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898283"/>
                  </a:ext>
                </a:extLst>
              </a:tr>
              <a:tr h="237067">
                <a:tc>
                  <a:txBody>
                    <a:bodyPr/>
                    <a:lstStyle/>
                    <a:p>
                      <a:pPr algn="r"/>
                      <a:r>
                        <a:rPr lang="en-US" sz="1300">
                          <a:solidFill>
                            <a:srgbClr val="3F3A33"/>
                          </a:solidFill>
                        </a:rPr>
                        <a:t>2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>
                          <a:solidFill>
                            <a:srgbClr val="3F3A33"/>
                          </a:solidFill>
                        </a:rPr>
                        <a:t>HR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259806"/>
                  </a:ext>
                </a:extLst>
              </a:tr>
            </a:tbl>
          </a:graphicData>
        </a:graphic>
      </p:graphicFrame>
      <p:graphicFrame>
        <p:nvGraphicFramePr>
          <p:cNvPr id="11" name="afterEmpTable">
            <a:extLst>
              <a:ext uri="{FF2B5EF4-FFF2-40B4-BE49-F238E27FC236}">
                <a16:creationId xmlns:a16="http://schemas.microsoft.com/office/drawing/2014/main" id="{B1092EAF-6E98-4AFC-9180-EB42A0B74E9E}"/>
              </a:ext>
            </a:extLst>
          </p:cNvPr>
          <p:cNvGraphicFramePr>
            <a:graphicFrameLocks noGrp="1"/>
          </p:cNvGraphicFramePr>
          <p:nvPr/>
        </p:nvGraphicFramePr>
        <p:xfrm>
          <a:off x="4502150" y="3721100"/>
          <a:ext cx="3868419" cy="711201"/>
        </p:xfrm>
        <a:graphic>
          <a:graphicData uri="http://schemas.openxmlformats.org/drawingml/2006/table">
            <a:tbl>
              <a:tblPr/>
              <a:tblGrid>
                <a:gridCol w="1289473">
                  <a:extLst>
                    <a:ext uri="{9D8B030D-6E8A-4147-A177-3AD203B41FA5}">
                      <a16:colId xmlns:a16="http://schemas.microsoft.com/office/drawing/2014/main" val="4248018493"/>
                    </a:ext>
                  </a:extLst>
                </a:gridCol>
                <a:gridCol w="1289473">
                  <a:extLst>
                    <a:ext uri="{9D8B030D-6E8A-4147-A177-3AD203B41FA5}">
                      <a16:colId xmlns:a16="http://schemas.microsoft.com/office/drawing/2014/main" val="1022716107"/>
                    </a:ext>
                  </a:extLst>
                </a:gridCol>
                <a:gridCol w="1289473">
                  <a:extLst>
                    <a:ext uri="{9D8B030D-6E8A-4147-A177-3AD203B41FA5}">
                      <a16:colId xmlns:a16="http://schemas.microsoft.com/office/drawing/2014/main" val="2654805029"/>
                    </a:ext>
                  </a:extLst>
                </a:gridCol>
              </a:tblGrid>
              <a:tr h="237067">
                <a:tc gridSpan="3"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rgbClr val="FFFFFF"/>
                          </a:solidFill>
                        </a:rPr>
                        <a:t>employees</a:t>
                      </a:r>
                    </a:p>
                  </a:txBody>
                  <a:tcPr marT="0" marB="0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0" marB="0">
                    <a:lnL w="0"/>
                    <a:lnR w="0"/>
                    <a:lnT w="0"/>
                    <a:lnB w="0"/>
                    <a:lnTlToBr w="0"/>
                    <a:lnBlToTr w="0"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T="0" marB="0">
                    <a:lnL w="0"/>
                    <a:lnR w="0"/>
                    <a:lnT w="0"/>
                    <a:lnB w="0"/>
                    <a:lnTlToBr w="0"/>
                    <a:lnBlToTr w="0"/>
                  </a:tcPr>
                </a:tc>
                <a:extLst>
                  <a:ext uri="{0D108BD9-81ED-4DB2-BD59-A6C34878D82A}">
                    <a16:rowId xmlns:a16="http://schemas.microsoft.com/office/drawing/2014/main" val="1653682870"/>
                  </a:ext>
                </a:extLst>
              </a:tr>
              <a:tr h="237067">
                <a:tc>
                  <a:txBody>
                    <a:bodyPr/>
                    <a:lstStyle/>
                    <a:p>
                      <a:pPr algn="r"/>
                      <a:r>
                        <a:rPr lang="en-US" sz="1300" b="1">
                          <a:solidFill>
                            <a:srgbClr val="FFFFFF"/>
                          </a:solidFill>
                        </a:rPr>
                        <a:t>id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rgbClr val="FFFFFF"/>
                          </a:solidFill>
                        </a:rPr>
                        <a:t>name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>
                          <a:solidFill>
                            <a:srgbClr val="FFFFFF"/>
                          </a:solidFill>
                        </a:rPr>
                        <a:t>department_id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BD58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173794"/>
                  </a:ext>
                </a:extLst>
              </a:tr>
              <a:tr h="237067">
                <a:tc>
                  <a:txBody>
                    <a:bodyPr/>
                    <a:lstStyle/>
                    <a:p>
                      <a:pPr algn="r"/>
                      <a:r>
                        <a:rPr lang="en-US" sz="1300">
                          <a:solidFill>
                            <a:srgbClr val="3F3A33"/>
                          </a:solidFill>
                        </a:rPr>
                        <a:t>2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>
                          <a:solidFill>
                            <a:srgbClr val="3F3A33"/>
                          </a:solidFill>
                        </a:rPr>
                        <a:t>John Smith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>
                          <a:solidFill>
                            <a:srgbClr val="3F3A33"/>
                          </a:solidFill>
                        </a:rPr>
                        <a:t>2</a:t>
                      </a:r>
                    </a:p>
                  </a:txBody>
                  <a:tcPr marT="0" marB="0" anchor="ctr">
                    <a:lnL w="0"/>
                    <a:lnR w="0"/>
                    <a:lnT w="0"/>
                    <a:lnB w="0"/>
                    <a:lnTlToBr w="0"/>
                    <a:lnBlToTr w="0"/>
                    <a:solidFill>
                      <a:srgbClr val="FBF5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986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528967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87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EBBF297-C38F-44EA-B4D3-7E10360C3EE3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ecb91e99-618b-440c-b4a7-0c32e281153d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924</TotalTime>
  <Words>568</Words>
  <Application>Microsoft Office PowerPoint</Application>
  <PresentationFormat>On-screen Show (16:9)</PresentationFormat>
  <Paragraphs>103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Calibri Light</vt:lpstr>
      <vt:lpstr>Arial</vt:lpstr>
      <vt:lpstr>Roboto Mono Medium</vt:lpstr>
      <vt:lpstr>Retrospect</vt:lpstr>
      <vt:lpstr>Referential Integrity</vt:lpstr>
      <vt:lpstr>Referential Integrity</vt:lpstr>
      <vt:lpstr>Enforcing Integrity with REFERENCES</vt:lpstr>
      <vt:lpstr>Linking Two Tables</vt:lpstr>
      <vt:lpstr>Blocking a Dependent Drop</vt:lpstr>
      <vt:lpstr>Deleting with CASCADE</vt:lpstr>
      <vt:lpstr>Enabling Cascade Deletes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CRUD Operations</dc:title>
  <cp:lastModifiedBy>Christopher Wake</cp:lastModifiedBy>
  <cp:revision>31</cp:revision>
  <dcterms:modified xsi:type="dcterms:W3CDTF">2026-09-14T16:21:50Z</dcterms:modified>
</cp:coreProperties>
</file>