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</p:sldMasterIdLst>
  <p:notesMasterIdLst>
    <p:notesMasterId r:id="rId14"/>
  </p:notesMasterIdLst>
  <p:sldIdLst>
    <p:sldId id="295" r:id="rId2"/>
    <p:sldId id="296" r:id="rId3"/>
    <p:sldId id="279" r:id="rId4"/>
    <p:sldId id="280" r:id="rId5"/>
    <p:sldId id="269" r:id="rId6"/>
    <p:sldId id="275" r:id="rId7"/>
    <p:sldId id="291" r:id="rId8"/>
    <p:sldId id="297" r:id="rId9"/>
    <p:sldId id="270" r:id="rId10"/>
    <p:sldId id="276" r:id="rId11"/>
    <p:sldId id="300" r:id="rId12"/>
    <p:sldId id="272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567B87-F762-46F8-A8F8-8D196D8CD1AD}">
  <a:tblStyle styleId="{7A567B87-F762-46F8-A8F8-8D196D8CD1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04" autoAdjust="0"/>
  </p:normalViewPr>
  <p:slideViewPr>
    <p:cSldViewPr snapToGrid="0">
      <p:cViewPr varScale="1">
        <p:scale>
          <a:sx n="85" d="100"/>
          <a:sy n="85" d="100"/>
        </p:scale>
        <p:origin x="437" y="2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6e54af374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6e54af3746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e54af374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e54af374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e63d08b2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e63d08b2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Count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Average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Cast as decimal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Order by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Average with group by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6e54af374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6e54af374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6e54af3746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6e54af3746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e54af3746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e54af3746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6e63d08b2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6e63d08b2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e54af3746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e54af3746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e54af3746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6e54af3746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0" name="title-divider"/>
          <p:cNvSpPr/>
          <p:nvPr/>
        </p:nvSpPr>
        <p:spPr>
          <a:xfrm>
            <a:off x="895350" y="1117600"/>
            <a:ext cx="7472680" cy="19050"/>
          </a:xfrm>
          <a:prstGeom prst="rect">
            <a:avLst/>
          </a:prstGeom>
          <a:solidFill>
            <a:srgbClr val="BD582C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1" name="footer-stripe"/>
          <p:cNvSpPr/>
          <p:nvPr/>
        </p:nvSpPr>
        <p:spPr>
          <a:xfrm>
            <a:off x="0" y="4862512"/>
            <a:ext cx="9144000" cy="50800"/>
          </a:xfrm>
          <a:prstGeom prst="rect">
            <a:avLst/>
          </a:prstGeom>
          <a:solidFill>
            <a:srgbClr val="E4831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2" name="footer-rule"/>
          <p:cNvSpPr/>
          <p:nvPr/>
        </p:nvSpPr>
        <p:spPr>
          <a:xfrm>
            <a:off x="0" y="4913312"/>
            <a:ext cx="9144000" cy="228600"/>
          </a:xfrm>
          <a:prstGeom prst="rect">
            <a:avLst/>
          </a:prstGeom>
          <a:solidFill>
            <a:srgbClr val="BD582C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3F3A33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3F3A33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gresql.org/docs/11/tutorial-window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qltutorial.org/sql-select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-US" sz="7200" b="1" dirty="0">
                <a:solidFill>
                  <a:srgbClr val="3F3A33"/>
                </a:solidFill>
              </a:rPr>
              <a:t>Aggregation in Relational </a:t>
            </a:r>
            <a:r>
              <a:rPr lang="en-US" sz="7200" b="1" i="1" dirty="0">
                <a:solidFill>
                  <a:srgbClr val="BD582C"/>
                </a:solidFill>
              </a:rPr>
              <a:t>DBs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None/>
            </a:pPr>
            <a:r>
              <a:rPr lang="en-US" sz="2400" i="1" dirty="0">
                <a:solidFill>
                  <a:srgbClr val="637052"/>
                </a:solidFill>
              </a:rPr>
              <a:t>SWEN-344 Web Engineering</a:t>
            </a:r>
          </a:p>
        </p:txBody>
      </p:sp>
    </p:spTree>
    <p:extLst>
      <p:ext uri="{BB962C8B-B14F-4D97-AF65-F5344CB8AC3E}">
        <p14:creationId xmlns:p14="http://schemas.microsoft.com/office/powerpoint/2010/main" val="425922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i="1" dirty="0">
                <a:solidFill>
                  <a:srgbClr val="BD582C"/>
                </a:solidFill>
              </a:rPr>
              <a:t>Tips</a:t>
            </a:r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Always name your aggregated columns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I.e. use </a:t>
            </a:r>
            <a:r>
              <a:rPr lang="en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AS </a:t>
            </a:r>
            <a:r>
              <a:rPr lang="en" dirty="0">
                <a:solidFill>
                  <a:srgbClr val="3F3A33"/>
                </a:solidFill>
              </a:rPr>
              <a:t>⇒ </a:t>
            </a:r>
            <a:r>
              <a:rPr lang="en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SELECT SUM(cost) </a:t>
            </a:r>
            <a:r>
              <a:rPr lang="en" b="1" dirty="0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AS total_cost</a:t>
            </a:r>
            <a:endParaRPr b="1" dirty="0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Never miss an opportunity to self-explain your code!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Different DBMS’s default to different names &amp; capitalization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You can aggregate the entire query without GROUP BY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Just returns a result set with always one row.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e.g. SELECT SUM(salary) AS overhead FROM employees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5686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Do the Math in the </a:t>
            </a:r>
            <a:r>
              <a:rPr lang="en-US" sz="3600" b="1" i="1" dirty="0">
                <a:solidFill>
                  <a:srgbClr val="BD582C"/>
                </a:solidFill>
              </a:rPr>
              <a:t>Database</a:t>
            </a:r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Prefer database functions over pulling raw rows and computing on the server</a:t>
            </a: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Far less data has to travel over the network</a:t>
            </a:r>
          </a:p>
          <a:p>
            <a:pPr marL="914400" lvl="1" indent="-317500" algn="l" rtl="0">
              <a:spcBef>
                <a:spcPts val="0"/>
              </a:spcBef>
              <a:spcAft>
                <a:spcPts val="300"/>
              </a:spcAft>
              <a:buSzPts val="1400"/>
              <a:buChar char="○"/>
            </a:pPr>
            <a:r>
              <a:rPr lang="en-US" sz="1400" dirty="0">
                <a:solidFill>
                  <a:srgbClr val="3F3A33"/>
                </a:solidFill>
              </a:rPr>
              <a:t>The database engine is built and optimized for this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200"/>
              </a:spcAft>
              <a:buSzPts val="1800"/>
              <a:buChar char="●"/>
            </a:pPr>
            <a:r>
              <a:rPr lang="en-US" sz="1600" b="1" dirty="0">
                <a:solidFill>
                  <a:srgbClr val="3F3A33"/>
                </a:solidFill>
              </a:rPr>
              <a:t>Example: computing an average</a:t>
            </a:r>
          </a:p>
          <a:p>
            <a:pPr marL="914400" lvl="1" indent="-317500" algn="l" rtl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637052"/>
                </a:solidFill>
              </a:rPr>
              <a:t>Do this:</a:t>
            </a:r>
          </a:p>
          <a:p>
            <a:pPr marL="914400" lvl="1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BD582C"/>
                </a:solidFill>
                <a:latin typeface="Courier New"/>
                <a:cs typeface="Courier New"/>
              </a:rPr>
              <a:t>avg = exec_get_one("SELECT AVG(price) FROM listings")[0]</a:t>
            </a:r>
          </a:p>
          <a:p>
            <a:pPr marL="914400" lvl="1" indent="-317500" algn="l" rtl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400" b="1" dirty="0">
                <a:solidFill>
                  <a:srgbClr val="865640"/>
                </a:solidFill>
              </a:rPr>
              <a:t>Not this:</a:t>
            </a:r>
          </a:p>
          <a:p>
            <a:pPr marL="9144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865640"/>
                </a:solidFill>
                <a:latin typeface="Courier New"/>
                <a:cs typeface="Courier New"/>
              </a:rPr>
              <a:t>rows = exec_get_all("SELECT price FROM listings")</a:t>
            </a:r>
          </a:p>
          <a:p>
            <a:pPr marL="9144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865640"/>
                </a:solidFill>
                <a:latin typeface="Courier New"/>
                <a:cs typeface="Courier New"/>
              </a:rPr>
              <a:t>avg = sum(r[0] for r in rows) / len(rows)</a:t>
            </a:r>
          </a:p>
        </p:txBody>
      </p:sp>
    </p:spTree>
    <p:extLst>
      <p:ext uri="{BB962C8B-B14F-4D97-AF65-F5344CB8AC3E}">
        <p14:creationId xmlns:p14="http://schemas.microsoft.com/office/powerpoint/2010/main" val="4059394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Window </a:t>
            </a:r>
            <a:r>
              <a:rPr lang="en-US" sz="3600" b="1" i="1" dirty="0">
                <a:solidFill>
                  <a:srgbClr val="BD582C"/>
                </a:solidFill>
              </a:rPr>
              <a:t>Functions</a:t>
            </a:r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Do the operations of GROUP BY, but not actually grouping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A niche tool, but super helpful when you need it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See PostgreSQL docs: </a:t>
            </a:r>
            <a:r>
              <a:rPr lang="en" sz="1400" u="sng" dirty="0">
                <a:solidFill>
                  <a:schemeClr val="hlink"/>
                </a:solidFill>
                <a:hlinkClick r:id="rId3"/>
              </a:rPr>
              <a:t>https://www.postgresql.org/docs/11/tutorial-window.html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187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2800" b="1" dirty="0">
                <a:solidFill>
                  <a:srgbClr val="3F3A33"/>
                </a:solidFill>
              </a:rPr>
              <a:t>Queries do more than </a:t>
            </a:r>
            <a:r>
              <a:rPr lang="en-US" sz="2800" b="1" i="1" dirty="0">
                <a:solidFill>
                  <a:srgbClr val="BD582C"/>
                </a:solidFill>
              </a:rPr>
              <a:t>list from tables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3968003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3F3A33"/>
                </a:solidFill>
              </a:rPr>
              <a:t>e.g. How many times was a player traded?</a:t>
            </a:r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" sz="14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played_for</a:t>
            </a:r>
            <a:r>
              <a:rPr lang="en" sz="1400" dirty="0">
                <a:solidFill>
                  <a:srgbClr val="3F3A33"/>
                </a:solidFill>
              </a:rPr>
              <a:t> has that data, but in multiple rows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>
                <a:solidFill>
                  <a:srgbClr val="3F3A33"/>
                </a:solidFill>
              </a:rPr>
              <a:t>We need to combine data from multiple rows, i.e. aggregate </a:t>
            </a:r>
            <a:r>
              <a:rPr lang="en" sz="1300" i="1" dirty="0">
                <a:solidFill>
                  <a:srgbClr val="3F3A33"/>
                </a:solidFill>
              </a:rPr>
              <a:t>(Assume this is the database as of 2004 of course)</a:t>
            </a:r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400"/>
              <a:buFont typeface="Courier New"/>
              <a:buChar char="●"/>
            </a:pPr>
            <a: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SELECT players.name, </a:t>
            </a:r>
            <a:b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       COUNT(*) - 1 AS num_trades</a:t>
            </a:r>
            <a:b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  FROM players </a:t>
            </a:r>
            <a:b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  INNER JOIN played_for </a:t>
            </a:r>
            <a:b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    ON played_for.player_id = players.id</a:t>
            </a:r>
            <a:b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 GROUP BY players.id</a:t>
            </a:r>
          </a:p>
        </p:txBody>
      </p:sp>
      <p:graphicFrame>
        <p:nvGraphicFramePr>
          <p:cNvPr id="62" name="Google Shape;62;p14"/>
          <p:cNvGraphicFramePr/>
          <p:nvPr>
            <p:extLst>
              <p:ext uri="{D42A27DB-BD31-4B8C-83A1-F6EECF244321}">
                <p14:modId xmlns:p14="http://schemas.microsoft.com/office/powerpoint/2010/main" val="3240782177"/>
              </p:ext>
            </p:extLst>
          </p:nvPr>
        </p:nvGraphicFramePr>
        <p:xfrm>
          <a:off x="4953373" y="1215620"/>
          <a:ext cx="1797050" cy="914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teams</a:t>
                      </a:r>
                      <a:endParaRPr sz="8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0" marB="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10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0" marB="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name</a:t>
                      </a:r>
                      <a:endParaRPr sz="10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0" marB="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city_id</a:t>
                      </a:r>
                      <a:endParaRPr sz="10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0" marB="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L="45700" marR="45700" marT="0" marB="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/>
                        <a:t>Lakers</a:t>
                      </a:r>
                      <a:endParaRPr sz="900" dirty="0"/>
                    </a:p>
                  </a:txBody>
                  <a:tcPr marL="45700" marR="45700" marT="0" marB="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L="45700" marR="457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2</a:t>
                      </a:r>
                      <a:endParaRPr sz="900"/>
                    </a:p>
                  </a:txBody>
                  <a:tcPr marL="45700" marR="45700" marT="0" marB="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Clippers</a:t>
                      </a:r>
                      <a:endParaRPr sz="900"/>
                    </a:p>
                  </a:txBody>
                  <a:tcPr marL="45700" marR="45700" marT="0" marB="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1</a:t>
                      </a:r>
                      <a:endParaRPr sz="900"/>
                    </a:p>
                  </a:txBody>
                  <a:tcPr marL="45700" marR="457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/>
                        <a:t>3</a:t>
                      </a:r>
                      <a:endParaRPr sz="900"/>
                    </a:p>
                  </a:txBody>
                  <a:tcPr marL="45700" marR="45700" marT="0" marB="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/>
                        <a:t>Magic</a:t>
                      </a:r>
                      <a:endParaRPr sz="900" dirty="0"/>
                    </a:p>
                  </a:txBody>
                  <a:tcPr marL="45700" marR="45700" marT="0" marB="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dirty="0"/>
                        <a:t>2</a:t>
                      </a:r>
                      <a:endParaRPr sz="900" dirty="0"/>
                    </a:p>
                  </a:txBody>
                  <a:tcPr marL="45700" marR="457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3" name="Google Shape;63;p14"/>
          <p:cNvGraphicFramePr/>
          <p:nvPr>
            <p:extLst>
              <p:ext uri="{D42A27DB-BD31-4B8C-83A1-F6EECF244321}">
                <p14:modId xmlns:p14="http://schemas.microsoft.com/office/powerpoint/2010/main" val="3908283893"/>
              </p:ext>
            </p:extLst>
          </p:nvPr>
        </p:nvGraphicFramePr>
        <p:xfrm>
          <a:off x="6921445" y="1231020"/>
          <a:ext cx="1449125" cy="899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players</a:t>
                      </a:r>
                      <a:endParaRPr sz="8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name</a:t>
                      </a:r>
                      <a:endParaRPr sz="8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Kobe Bryant</a:t>
                      </a:r>
                      <a:endParaRPr sz="800" dirty="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Shaquille O’Neal</a:t>
                      </a:r>
                      <a:endParaRPr sz="800" dirty="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4" name="Google Shape;64;p14"/>
          <p:cNvGraphicFramePr/>
          <p:nvPr>
            <p:extLst>
              <p:ext uri="{D42A27DB-BD31-4B8C-83A1-F6EECF244321}">
                <p14:modId xmlns:p14="http://schemas.microsoft.com/office/powerpoint/2010/main" val="3469053280"/>
              </p:ext>
            </p:extLst>
          </p:nvPr>
        </p:nvGraphicFramePr>
        <p:xfrm>
          <a:off x="5259817" y="2230016"/>
          <a:ext cx="3110753" cy="1066600"/>
        </p:xfrm>
        <a:graphic>
          <a:graphicData uri="http://schemas.openxmlformats.org/drawingml/2006/table">
            <a:tbl>
              <a:tblPr>
                <a:noFill/>
                <a:tableStyleId>{7A567B87-F762-46F8-A8F8-8D196D8CD1AD}</a:tableStyleId>
              </a:tblPr>
              <a:tblGrid>
                <a:gridCol w="358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6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played_for</a:t>
                      </a:r>
                      <a:endParaRPr sz="8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player_id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team_id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start_year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end_year</a:t>
                      </a:r>
                      <a:endParaRPr sz="8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1996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2016</a:t>
                      </a:r>
                      <a:endParaRPr sz="80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1996</a:t>
                      </a:r>
                      <a:endParaRPr sz="80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3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1996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2004</a:t>
                      </a:r>
                      <a:endParaRPr sz="800" dirty="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5" name="Google Shape;65;p14"/>
          <p:cNvGraphicFramePr/>
          <p:nvPr>
            <p:extLst>
              <p:ext uri="{D42A27DB-BD31-4B8C-83A1-F6EECF244321}">
                <p14:modId xmlns:p14="http://schemas.microsoft.com/office/powerpoint/2010/main" val="252240977"/>
              </p:ext>
            </p:extLst>
          </p:nvPr>
        </p:nvGraphicFramePr>
        <p:xfrm>
          <a:off x="6631945" y="3396612"/>
          <a:ext cx="1738625" cy="899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cities</a:t>
                      </a:r>
                      <a:endParaRPr sz="800" b="1" dirty="0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id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FFFFFF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name</a:t>
                      </a:r>
                      <a:endParaRPr sz="800" b="1">
                        <a:solidFill>
                          <a:srgbClr val="FFFFFF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L="45700" marR="45700" marT="45700" marB="45700">
                    <a:solidFill>
                      <a:srgbClr val="BD58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Los Angeles</a:t>
                      </a:r>
                      <a:endParaRPr sz="80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L="45700" marR="45700" marT="45700" marB="457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Orlando</a:t>
                      </a:r>
                      <a:endParaRPr sz="800" dirty="0"/>
                    </a:p>
                  </a:txBody>
                  <a:tcPr marL="45700" marR="45700"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25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6F061-91FC-2F9F-556A-7F250862F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</p:spPr>
        <p:txBody>
          <a:bodyPr/>
          <a:lstStyle/>
          <a:p>
            <a:pPr marL="0" lvl="0" indent="0" algn="l" rtl="0">
              <a:buNone/>
            </a:pPr>
            <a:r>
              <a:rPr lang="en-US" sz="3600" b="1" i="1" dirty="0">
                <a:solidFill>
                  <a:srgbClr val="BD582C"/>
                </a:solidFill>
              </a:rPr>
              <a:t>GROUP BY</a:t>
            </a:r>
            <a:r>
              <a:rPr lang="en-US" sz="3600" b="1" dirty="0">
                <a:solidFill>
                  <a:srgbClr val="3F3A33"/>
                </a:solidFill>
              </a:rPr>
              <a:t> 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D0B6-B149-AFF9-03EB-FDB3E785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The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 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is an optional clause of the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SELECT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 statement.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The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 clause allows you to group rows based on values of one or more columns. It returns one row for each group.</a:t>
            </a:r>
            <a:endParaRPr kumimoji="0" lang="en-US" alt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The following shows the basic syntax of the </a:t>
            </a:r>
            <a:r>
              <a:rPr lang="en-US" altLang="en-US" sz="1400" dirty="0">
                <a:solidFill>
                  <a:srgbClr val="3F3A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GROUP BY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-apple-system"/>
              </a:rPr>
              <a:t> clause: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3F3A33"/>
              </a:solidFill>
              <a:latin typeface="-apple-system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 column1, column2,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aggregate_function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(column3)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table_name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3F3A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 BY column1, column2;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3F3A33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F7F7D46D-EFEC-5BA3-D7D9-EA72DBAE22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8439" y="266405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0987A59C-85CD-E93E-27D3-5B04A9CEDDE2}"/>
              </a:ext>
            </a:extLst>
          </p:cNvPr>
          <p:cNvSpPr/>
          <p:nvPr/>
        </p:nvSpPr>
        <p:spPr>
          <a:xfrm>
            <a:off x="6178806" y="3581977"/>
            <a:ext cx="1493386" cy="864763"/>
          </a:xfrm>
          <a:prstGeom prst="wedgeRectCallout">
            <a:avLst>
              <a:gd name="adj1" fmla="val -153380"/>
              <a:gd name="adj2" fmla="val -124380"/>
            </a:avLst>
          </a:prstGeom>
          <a:solidFill>
            <a:srgbClr val="BD582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Need aggregate function paired with GROUP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2260299-1A38-FB21-DEAD-39EE789B4748}"/>
              </a:ext>
            </a:extLst>
          </p:cNvPr>
          <p:cNvCxnSpPr>
            <a:cxnSpLocks/>
          </p:cNvCxnSpPr>
          <p:nvPr/>
        </p:nvCxnSpPr>
        <p:spPr>
          <a:xfrm flipH="1" flipV="1">
            <a:off x="1532965" y="3451412"/>
            <a:ext cx="4645841" cy="74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91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2F9DC-1EAD-6008-FB45-79E81F3E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</p:spPr>
        <p:txBody>
          <a:bodyPr/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Single row per group </a:t>
            </a:r>
            <a:r>
              <a:rPr lang="en-US" sz="3600" b="1" i="1" dirty="0">
                <a:solidFill>
                  <a:srgbClr val="BD582C"/>
                </a:solidFill>
              </a:rPr>
              <a:t>returned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9A4E4-EA24-8F9B-B784-2AAE9A26F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</p:spPr>
        <p:txBody>
          <a:bodyPr/>
          <a:lstStyle/>
          <a:p>
            <a:pPr marL="114300"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ui-monospace"/>
              </a:rPr>
              <a:t>SELECT fruit FROM </a:t>
            </a:r>
            <a:r>
              <a:rPr lang="en-US" b="0" i="0" dirty="0" err="1">
                <a:solidFill>
                  <a:srgbClr val="0070C0"/>
                </a:solidFill>
                <a:effectLst/>
                <a:latin typeface="ui-monospace"/>
              </a:rPr>
              <a:t>sample_table</a:t>
            </a:r>
            <a:r>
              <a:rPr lang="en-US" b="0" i="0" dirty="0">
                <a:solidFill>
                  <a:srgbClr val="0070C0"/>
                </a:solidFill>
                <a:effectLst/>
                <a:latin typeface="ui-monospace"/>
              </a:rPr>
              <a:t> GROUP BY fruit;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98089B7-C6EB-6091-6520-73A6E4C89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630846"/>
              </p:ext>
            </p:extLst>
          </p:nvPr>
        </p:nvGraphicFramePr>
        <p:xfrm>
          <a:off x="1470133" y="1653526"/>
          <a:ext cx="2609300" cy="259588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590220">
                  <a:extLst>
                    <a:ext uri="{9D8B030D-6E8A-4147-A177-3AD203B41FA5}">
                      <a16:colId xmlns:a16="http://schemas.microsoft.com/office/drawing/2014/main" val="360441619"/>
                    </a:ext>
                  </a:extLst>
                </a:gridCol>
                <a:gridCol w="2019080">
                  <a:extLst>
                    <a:ext uri="{9D8B030D-6E8A-4147-A177-3AD203B41FA5}">
                      <a16:colId xmlns:a16="http://schemas.microsoft.com/office/drawing/2014/main" val="1752025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Fruit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592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026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6484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784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573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276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992299"/>
                  </a:ext>
                </a:extLst>
              </a:tr>
            </a:tbl>
          </a:graphicData>
        </a:graphic>
      </p:graphicFrame>
      <p:sp>
        <p:nvSpPr>
          <p:cNvPr id="6" name="Arrow: Right 5">
            <a:extLst>
              <a:ext uri="{FF2B5EF4-FFF2-40B4-BE49-F238E27FC236}">
                <a16:creationId xmlns:a16="http://schemas.microsoft.com/office/drawing/2014/main" id="{425DA3EB-FFD3-E75D-45FC-6D4DC6F47B17}"/>
              </a:ext>
            </a:extLst>
          </p:cNvPr>
          <p:cNvSpPr/>
          <p:nvPr/>
        </p:nvSpPr>
        <p:spPr>
          <a:xfrm>
            <a:off x="4592131" y="2251729"/>
            <a:ext cx="1564523" cy="86154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GROUP BY Fruit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6FBA2F0-3872-FD80-43A8-077922941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44696"/>
              </p:ext>
            </p:extLst>
          </p:nvPr>
        </p:nvGraphicFramePr>
        <p:xfrm>
          <a:off x="6669352" y="1838946"/>
          <a:ext cx="1485239" cy="185420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485239">
                  <a:extLst>
                    <a:ext uri="{9D8B030D-6E8A-4147-A177-3AD203B41FA5}">
                      <a16:colId xmlns:a16="http://schemas.microsoft.com/office/drawing/2014/main" val="2801538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Fruit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336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826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495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527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Grape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68075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1E14DA5-FB70-E6AB-FADA-901229D6981A}"/>
              </a:ext>
            </a:extLst>
          </p:cNvPr>
          <p:cNvSpPr txBox="1"/>
          <p:nvPr/>
        </p:nvSpPr>
        <p:spPr>
          <a:xfrm>
            <a:off x="895350" y="4307672"/>
            <a:ext cx="7475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Typically, we use this with an aggregation function like as </a:t>
            </a:r>
            <a:r>
              <a:rPr lang="en-US" b="0" i="0" u="none" strike="noStrike" dirty="0">
                <a:effectLst/>
                <a:latin typeface="-apple-system"/>
              </a:rPr>
              <a:t>MIN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, </a:t>
            </a:r>
            <a:r>
              <a:rPr lang="en-US" b="0" i="0" u="none" strike="noStrike" dirty="0">
                <a:effectLst/>
                <a:latin typeface="-apple-system"/>
              </a:rPr>
              <a:t>MAX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, </a:t>
            </a:r>
            <a:r>
              <a:rPr lang="en-US" b="0" i="0" u="none" strike="noStrike" dirty="0">
                <a:effectLst/>
                <a:latin typeface="-apple-system"/>
              </a:rPr>
              <a:t>AVG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, </a:t>
            </a:r>
            <a:r>
              <a:rPr lang="en-US" b="0" i="0" u="none" strike="noStrike" dirty="0">
                <a:effectLst/>
                <a:latin typeface="-apple-system"/>
              </a:rPr>
              <a:t>SUM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, or </a:t>
            </a:r>
            <a:r>
              <a:rPr lang="en-US" b="0" i="0" u="none" strike="noStrike" dirty="0">
                <a:effectLst/>
                <a:latin typeface="-apple-system"/>
              </a:rPr>
              <a:t>COUNT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to calculate a measure that provides the information for each 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Aggregation Query </a:t>
            </a:r>
            <a:r>
              <a:rPr lang="en-US" sz="3600" b="1" i="1" dirty="0">
                <a:solidFill>
                  <a:srgbClr val="BD582C"/>
                </a:solidFill>
              </a:rPr>
              <a:t>Demo 1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707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895350" y="-80672"/>
            <a:ext cx="7475220" cy="12102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Self-questions for JOIN queries </a:t>
            </a:r>
            <a:r>
              <a:rPr lang="en-US" sz="3600" b="1" i="1" dirty="0">
                <a:solidFill>
                  <a:srgbClr val="BD582C"/>
                </a:solidFill>
              </a:rPr>
              <a:t>(aggregation version)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895349" y="1152475"/>
            <a:ext cx="8042463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1" dirty="0">
                <a:solidFill>
                  <a:srgbClr val="3F3A33"/>
                </a:solidFill>
              </a:rPr>
              <a:t>Question to yourself </a:t>
            </a:r>
            <a:r>
              <a:rPr lang="en" sz="1500" b="1" i="1" dirty="0">
                <a:solidFill>
                  <a:srgbClr val="1155CC"/>
                </a:solidFill>
              </a:rPr>
              <a:t>(new)</a:t>
            </a:r>
            <a:r>
              <a:rPr lang="en" sz="1700" b="1" i="1" dirty="0">
                <a:solidFill>
                  <a:srgbClr val="3F3A33"/>
                </a:solidFill>
              </a:rPr>
              <a:t> </a:t>
            </a:r>
            <a:r>
              <a:rPr lang="en" sz="1700" dirty="0">
                <a:solidFill>
                  <a:srgbClr val="3F3A33"/>
                </a:solidFill>
              </a:rPr>
              <a:t>→ what you are actually doing 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SQL</a:t>
            </a:r>
            <a:endParaRPr sz="1700"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36550" algn="l" rtl="0">
              <a:spcBef>
                <a:spcPts val="160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 i="1" dirty="0">
                <a:solidFill>
                  <a:srgbClr val="3F3A33"/>
                </a:solidFill>
              </a:rPr>
              <a:t>What columns do I need? </a:t>
            </a:r>
            <a:r>
              <a:rPr lang="en" sz="1700" dirty="0">
                <a:solidFill>
                  <a:srgbClr val="3F3A33"/>
                </a:solidFill>
              </a:rPr>
              <a:t>→ find the schema of your results 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SELECT [*]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lphaLcPeriod"/>
            </a:pPr>
            <a:r>
              <a:rPr lang="en" sz="1700" b="1" i="1" dirty="0">
                <a:solidFill>
                  <a:srgbClr val="1155CC"/>
                </a:solidFill>
              </a:rPr>
              <a:t>Are any columns an aggregation of multiple rows? </a:t>
            </a:r>
            <a:r>
              <a:rPr lang="en" sz="1700" i="1" dirty="0">
                <a:solidFill>
                  <a:srgbClr val="3F3A33"/>
                </a:solidFill>
              </a:rPr>
              <a:t>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GROUP BY</a:t>
            </a:r>
            <a:r>
              <a:rPr lang="en" sz="1700" dirty="0">
                <a:solidFill>
                  <a:srgbClr val="3F3A33"/>
                </a:solidFill>
              </a:rPr>
              <a:t> 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 i="1" dirty="0">
                <a:solidFill>
                  <a:srgbClr val="3F3A33"/>
                </a:solidFill>
              </a:rPr>
              <a:t>What tables do I need?	</a:t>
            </a:r>
            <a:r>
              <a:rPr lang="en" sz="1700" dirty="0">
                <a:solidFill>
                  <a:srgbClr val="3F3A33"/>
                </a:solidFill>
              </a:rPr>
              <a:t>→ finding your data in the schema 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lang="en" sz="1700" dirty="0">
                <a:solidFill>
                  <a:srgbClr val="3F3A33"/>
                </a:solidFill>
              </a:rPr>
              <a:t> 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 i="1" dirty="0">
                <a:solidFill>
                  <a:srgbClr val="3F3A33"/>
                </a:solidFill>
              </a:rPr>
              <a:t>Which keys do I link up? → </a:t>
            </a:r>
            <a:r>
              <a:rPr lang="en" sz="1700" dirty="0">
                <a:solidFill>
                  <a:srgbClr val="3F3A33"/>
                </a:solidFill>
              </a:rPr>
              <a:t>using your foreign/primary keys 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JOIN..ON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" sz="1700" i="1" dirty="0">
                <a:solidFill>
                  <a:srgbClr val="3F3A33"/>
                </a:solidFill>
              </a:rPr>
              <a:t>Any criteria to filter for? 		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lphaLcPeriod"/>
            </a:pPr>
            <a:r>
              <a:rPr lang="en" sz="1700" b="1" i="1" dirty="0">
                <a:solidFill>
                  <a:srgbClr val="1155CC"/>
                </a:solidFill>
              </a:rPr>
              <a:t>...before grouping?</a:t>
            </a:r>
            <a:r>
              <a:rPr lang="en" sz="1700" dirty="0">
                <a:solidFill>
                  <a:srgbClr val="3F3A33"/>
                </a:solidFill>
              </a:rPr>
              <a:t> </a:t>
            </a:r>
            <a:r>
              <a:rPr lang="en" sz="1700" i="1" dirty="0">
                <a:solidFill>
                  <a:srgbClr val="3F3A33"/>
                </a:solidFill>
              </a:rPr>
              <a:t>→ </a:t>
            </a:r>
            <a:r>
              <a:rPr lang="en" sz="1700" dirty="0">
                <a:solidFill>
                  <a:srgbClr val="3F3A33"/>
                </a:solidFill>
              </a:rPr>
              <a:t>filter out your rows 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WHERE</a:t>
            </a:r>
            <a:r>
              <a:rPr lang="en" sz="1700" dirty="0">
                <a:solidFill>
                  <a:srgbClr val="3F3A33"/>
                </a:solidFill>
              </a:rPr>
              <a:t> 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AutoNum type="alphaLcPeriod"/>
            </a:pPr>
            <a:r>
              <a:rPr lang="en" sz="1700" b="1" i="1" dirty="0">
                <a:solidFill>
                  <a:srgbClr val="1155CC"/>
                </a:solidFill>
              </a:rPr>
              <a:t>...after grouping?</a:t>
            </a:r>
            <a:r>
              <a:rPr lang="en" sz="1700" dirty="0">
                <a:solidFill>
                  <a:srgbClr val="3F3A33"/>
                </a:solidFill>
              </a:rPr>
              <a:t> </a:t>
            </a:r>
            <a:r>
              <a:rPr lang="en" sz="1700" i="1" dirty="0">
                <a:solidFill>
                  <a:srgbClr val="3F3A33"/>
                </a:solidFill>
              </a:rPr>
              <a:t>→ </a:t>
            </a:r>
            <a:r>
              <a:rPr lang="en" sz="1700" dirty="0">
                <a:solidFill>
                  <a:srgbClr val="3F3A33"/>
                </a:solidFill>
              </a:rPr>
              <a:t>filter out your rows → </a:t>
            </a:r>
            <a:r>
              <a:rPr lang="en" sz="1700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HAVING</a:t>
            </a:r>
            <a:endParaRPr sz="1700" dirty="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700"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700" i="1" dirty="0"/>
          </a:p>
        </p:txBody>
      </p:sp>
    </p:spTree>
    <p:extLst>
      <p:ext uri="{BB962C8B-B14F-4D97-AF65-F5344CB8AC3E}">
        <p14:creationId xmlns:p14="http://schemas.microsoft.com/office/powerpoint/2010/main" val="1368960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Other aggregation </a:t>
            </a:r>
            <a:r>
              <a:rPr lang="en-US" sz="3600" b="1" i="1" dirty="0">
                <a:solidFill>
                  <a:srgbClr val="BD582C"/>
                </a:solidFill>
              </a:rPr>
              <a:t>functions</a:t>
            </a: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json_agg() </a:t>
            </a:r>
            <a:r>
              <a:rPr lang="en" dirty="0">
                <a:solidFill>
                  <a:srgbClr val="FF0000"/>
                </a:solidFill>
              </a:rPr>
              <a:t>*</a:t>
            </a:r>
            <a:r>
              <a:rPr lang="en" dirty="0">
                <a:solidFill>
                  <a:srgbClr val="3F3A33"/>
                </a:solidFill>
              </a:rPr>
              <a:t>		→ combine results into a JSON array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json_object_agg() </a:t>
            </a:r>
            <a:r>
              <a:rPr lang="en" dirty="0">
                <a:solidFill>
                  <a:srgbClr val="FF0000"/>
                </a:solidFill>
              </a:rPr>
              <a:t>*	</a:t>
            </a:r>
            <a:r>
              <a:rPr lang="en" dirty="0">
                <a:solidFill>
                  <a:srgbClr val="3F3A33"/>
                </a:solidFill>
              </a:rPr>
              <a:t>→ combine results into a JSON object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string_agg() </a:t>
            </a:r>
            <a:r>
              <a:rPr lang="en" dirty="0">
                <a:solidFill>
                  <a:srgbClr val="FF0000"/>
                </a:solidFill>
              </a:rPr>
              <a:t>**</a:t>
            </a:r>
            <a:r>
              <a:rPr lang="en" dirty="0">
                <a:solidFill>
                  <a:srgbClr val="3F3A33"/>
                </a:solidFill>
              </a:rPr>
              <a:t>	→ combine results into a single string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max(), min(),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bool_and(), bool_or(), </a:t>
            </a:r>
            <a:r>
              <a:rPr lang="en" dirty="0">
                <a:solidFill>
                  <a:srgbClr val="FF0000"/>
                </a:solidFill>
              </a:rPr>
              <a:t>**</a:t>
            </a:r>
            <a:endParaRPr dirty="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bit_and(), bit_or() </a:t>
            </a:r>
            <a:r>
              <a:rPr lang="en" dirty="0">
                <a:solidFill>
                  <a:srgbClr val="FF0000"/>
                </a:solidFill>
              </a:rPr>
              <a:t>**</a:t>
            </a:r>
            <a:endParaRPr dirty="0">
              <a:solidFill>
                <a:srgbClr val="FF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Fancier: </a:t>
            </a:r>
            <a:r>
              <a:rPr lang="en" dirty="0">
                <a:solidFill>
                  <a:srgbClr val="FF0000"/>
                </a:solidFill>
              </a:rPr>
              <a:t>**</a:t>
            </a:r>
            <a:endParaRPr dirty="0">
              <a:solidFill>
                <a:srgbClr val="FF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CUBE,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GROUPING sets,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>
                <a:solidFill>
                  <a:srgbClr val="3F3A33"/>
                </a:solidFill>
              </a:rPr>
              <a:t>ROLLUP</a:t>
            </a: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CA20A3-0303-433B-9E11-298691799C1B}"/>
              </a:ext>
            </a:extLst>
          </p:cNvPr>
          <p:cNvSpPr txBox="1"/>
          <p:nvPr/>
        </p:nvSpPr>
        <p:spPr>
          <a:xfrm>
            <a:off x="793376" y="4555502"/>
            <a:ext cx="7844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>
                <a:solidFill>
                  <a:srgbClr val="3F3A33"/>
                </a:solidFill>
              </a:rPr>
              <a:t> non-standard postgres extensions; </a:t>
            </a:r>
            <a:r>
              <a:rPr lang="en-US" dirty="0">
                <a:solidFill>
                  <a:srgbClr val="FF0000"/>
                </a:solidFill>
              </a:rPr>
              <a:t>**</a:t>
            </a:r>
            <a:r>
              <a:rPr lang="en-US" dirty="0">
                <a:solidFill>
                  <a:srgbClr val="3F3A33"/>
                </a:solidFill>
              </a:rPr>
              <a:t> semi-standard extensions (T-SQL, Postgres, MS-SQL)</a:t>
            </a:r>
          </a:p>
        </p:txBody>
      </p:sp>
    </p:spTree>
    <p:extLst>
      <p:ext uri="{BB962C8B-B14F-4D97-AF65-F5344CB8AC3E}">
        <p14:creationId xmlns:p14="http://schemas.microsoft.com/office/powerpoint/2010/main" val="145897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i="1" dirty="0">
                <a:solidFill>
                  <a:srgbClr val="BD582C"/>
                </a:solidFill>
              </a:rPr>
              <a:t>DISTINCT</a:t>
            </a: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895350" y="1079500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Need a </a:t>
            </a:r>
            <a:r>
              <a:rPr lang="en" i="1" dirty="0">
                <a:solidFill>
                  <a:srgbClr val="3F3A33"/>
                </a:solidFill>
              </a:rPr>
              <a:t>set</a:t>
            </a:r>
            <a:r>
              <a:rPr lang="en" dirty="0">
                <a:solidFill>
                  <a:srgbClr val="3F3A33"/>
                </a:solidFill>
              </a:rPr>
              <a:t> instead of an array of results? </a:t>
            </a:r>
            <a:r>
              <a:rPr lang="en" b="1" dirty="0">
                <a:solidFill>
                  <a:srgbClr val="BD582C"/>
                </a:solidFill>
                <a:latin typeface="Courier New"/>
                <a:ea typeface="Courier New"/>
                <a:cs typeface="Courier New"/>
                <a:sym typeface="Courier New"/>
              </a:rPr>
              <a:t>DISTINCT</a:t>
            </a:r>
            <a:endParaRPr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Sorta an aggregation function</a:t>
            </a:r>
            <a:endParaRPr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Courier New" panose="02070309020205020404" pitchFamily="49" charset="0"/>
              <a:buChar char="o"/>
            </a:pPr>
            <a:r>
              <a:rPr lang="en" dirty="0">
                <a:solidFill>
                  <a:srgbClr val="3F3A33"/>
                </a:solidFill>
              </a:rPr>
              <a:t>But implemented very differently</a:t>
            </a:r>
            <a:endParaRPr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Courier New" panose="02070309020205020404" pitchFamily="49" charset="0"/>
              <a:buChar char="o"/>
            </a:pPr>
            <a:r>
              <a:rPr lang="en" dirty="0">
                <a:solidFill>
                  <a:srgbClr val="3F3A33"/>
                </a:solidFill>
              </a:rPr>
              <a:t>Performance note: DISTINCT requires a separate memory buffer...</a:t>
            </a:r>
            <a:endParaRPr dirty="0"/>
          </a:p>
          <a:p>
            <a:pPr lvl="1" algn="l" rtl="0">
              <a:spcBef>
                <a:spcPts val="0"/>
              </a:spcBef>
              <a:spcAft>
                <a:spcPts val="0"/>
              </a:spcAft>
              <a:buSzPts val="1400"/>
              <a:buFont typeface="Courier New" panose="02070309020205020404" pitchFamily="49" charset="0"/>
              <a:buChar char="o"/>
            </a:pPr>
            <a:r>
              <a:rPr lang="en" dirty="0">
                <a:solidFill>
                  <a:srgbClr val="3F3A33"/>
                </a:solidFill>
              </a:rPr>
              <a:t>...so don’t use it unless you really need to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DISTINCT can be applied to an entire query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>
                <a:solidFill>
                  <a:srgbClr val="3F3A33"/>
                </a:solidFill>
              </a:rPr>
              <a:t>Also can be applied as an aggregation function to a column</a:t>
            </a:r>
          </a:p>
          <a:p>
            <a:pPr marL="571500" lvl="1" indent="0">
              <a:spcBef>
                <a:spcPts val="0"/>
              </a:spcBef>
              <a:buSzPts val="1800"/>
              <a:buNone/>
            </a:pPr>
            <a:r>
              <a:rPr lang="en-US" dirty="0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 Counts the number of unique (non-null) values in </a:t>
            </a:r>
            <a:r>
              <a:rPr lang="en-US" dirty="0" err="1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column_name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lvl="1" indent="0">
              <a:spcBef>
                <a:spcPts val="0"/>
              </a:spcBef>
              <a:buSzPts val="1800"/>
              <a:buNone/>
            </a:pPr>
            <a:r>
              <a:rPr lang="en-US" dirty="0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COUNT(DISTINCT </a:t>
            </a:r>
            <a:r>
              <a:rPr lang="en-US" dirty="0" err="1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column_name</a:t>
            </a:r>
            <a:r>
              <a:rPr lang="en-US" dirty="0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FROM </a:t>
            </a:r>
            <a:r>
              <a:rPr lang="en-US" dirty="0" err="1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table_name</a:t>
            </a:r>
            <a:r>
              <a:rPr lang="en-US" dirty="0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solidFill>
                  <a:srgbClr val="3F3A33"/>
                </a:solidFill>
              </a:rPr>
              <a:t>GROUP BY with no aggregate function is the same as DISTINCT</a:t>
            </a:r>
          </a:p>
          <a:p>
            <a:pPr marL="571500" lvl="1" indent="0">
              <a:spcBef>
                <a:spcPts val="0"/>
              </a:spcBef>
              <a:buSzPts val="1800"/>
              <a:buNone/>
            </a:pPr>
            <a:r>
              <a:rPr lang="en-US" dirty="0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fruit FROM sample_table GROUP BY fruit;</a:t>
            </a:r>
          </a:p>
          <a:p>
            <a:pPr marL="571500" lvl="1" indent="0">
              <a:spcBef>
                <a:spcPts val="0"/>
              </a:spcBef>
              <a:buSzPts val="1800"/>
              <a:buNone/>
            </a:pPr>
            <a:r>
              <a:rPr lang="en-US" i="1" dirty="0">
                <a:solidFill>
                  <a:srgbClr val="637052"/>
                </a:solidFill>
              </a:rPr>
              <a:t>is the same as</a:t>
            </a:r>
          </a:p>
          <a:p>
            <a:pPr marL="571500" lvl="1" indent="0">
              <a:spcBef>
                <a:spcPts val="0"/>
              </a:spcBef>
              <a:buSzPts val="1800"/>
              <a:buNone/>
            </a:pPr>
            <a:r>
              <a:rPr lang="en-US" dirty="0">
                <a:solidFill>
                  <a:srgbClr val="BD582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DISTINCT fruit FROM sample_table;</a:t>
            </a:r>
          </a:p>
        </p:txBody>
      </p:sp>
    </p:spTree>
    <p:extLst>
      <p:ext uri="{BB962C8B-B14F-4D97-AF65-F5344CB8AC3E}">
        <p14:creationId xmlns:p14="http://schemas.microsoft.com/office/powerpoint/2010/main" val="3778965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Aggregate Query </a:t>
            </a:r>
            <a:r>
              <a:rPr lang="en-US" sz="3600" b="1" i="1" dirty="0">
                <a:solidFill>
                  <a:srgbClr val="BD582C"/>
                </a:solidFill>
              </a:rPr>
              <a:t>Demo</a:t>
            </a: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727408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 [1786750134197]">
  <a:themeElements>
    <a:clrScheme name="Simple Ligh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F608641-0E80-464D-9552-D133977FFE7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4813e187-c85e-46a0-bbeb-1f3b13ff0645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874</Words>
  <Application>Microsoft Office PowerPoint</Application>
  <PresentationFormat>On-screen Show (16:9)</PresentationFormat>
  <Paragraphs>151</Paragraphs>
  <Slides>12</Slides>
  <Notes>10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-apple-system</vt:lpstr>
      <vt:lpstr>Arial</vt:lpstr>
      <vt:lpstr>Courier New</vt:lpstr>
      <vt:lpstr>ui-monospace</vt:lpstr>
      <vt:lpstr>Simple Light [1786750134197]</vt:lpstr>
      <vt:lpstr>Aggregation in Relational DBs</vt:lpstr>
      <vt:lpstr>Queries do more than list from tables</vt:lpstr>
      <vt:lpstr>GROUP BY …</vt:lpstr>
      <vt:lpstr>Single row per group returned</vt:lpstr>
      <vt:lpstr>Aggregation Query Demo 1</vt:lpstr>
      <vt:lpstr>Self-questions for JOIN queries (aggregation version)</vt:lpstr>
      <vt:lpstr>Other aggregation functions</vt:lpstr>
      <vt:lpstr>DISTINCT</vt:lpstr>
      <vt:lpstr>Aggregate Query Demo</vt:lpstr>
      <vt:lpstr>Tips</vt:lpstr>
      <vt:lpstr>Do the Math in the Database</vt:lpstr>
      <vt:lpstr>Window Functions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Aggregation in Relational DBs</dc:title>
  <cp:lastModifiedBy>Christopher Wake</cp:lastModifiedBy>
  <cp:revision>26</cp:revision>
  <dcterms:modified xsi:type="dcterms:W3CDTF">2026-08-15T00:08:17Z</dcterms:modified>
</cp:coreProperties>
</file>