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24"/>
  </p:notesMasterIdLst>
  <p:sldIdLst>
    <p:sldId id="278" r:id="rId2"/>
    <p:sldId id="280" r:id="rId3"/>
    <p:sldId id="281" r:id="rId4"/>
    <p:sldId id="282" r:id="rId5"/>
    <p:sldId id="310" r:id="rId6"/>
    <p:sldId id="317" r:id="rId7"/>
    <p:sldId id="318" r:id="rId8"/>
    <p:sldId id="286" r:id="rId9"/>
    <p:sldId id="287" r:id="rId10"/>
    <p:sldId id="288" r:id="rId11"/>
    <p:sldId id="289" r:id="rId12"/>
    <p:sldId id="301" r:id="rId13"/>
    <p:sldId id="291" r:id="rId14"/>
    <p:sldId id="292" r:id="rId15"/>
    <p:sldId id="293" r:id="rId16"/>
    <p:sldId id="302" r:id="rId17"/>
    <p:sldId id="295" r:id="rId18"/>
    <p:sldId id="296" r:id="rId19"/>
    <p:sldId id="297" r:id="rId20"/>
    <p:sldId id="298" r:id="rId21"/>
    <p:sldId id="299" r:id="rId22"/>
    <p:sldId id="300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100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eafa6943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eafa6943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eafa6943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6eafa6943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■</a:t>
            </a:r>
            <a:r>
              <a:rPr lang="en" sz="2000">
                <a:solidFill>
                  <a:srgbClr val="191B0E"/>
                </a:solidFill>
              </a:rPr>
              <a:t>From: </a:t>
            </a:r>
            <a:r>
              <a:rPr lang="en" sz="1800">
                <a:solidFill>
                  <a:srgbClr val="191B0E"/>
                </a:solidFill>
              </a:rPr>
              <a:t>http://www.mathcs.emory.edu/~cheung/Courses/554/Syllabus/5-query-opt/FIGS/parseTree01.gif</a:t>
            </a:r>
            <a:endParaRPr sz="1800">
              <a:solidFill>
                <a:srgbClr val="191B0E"/>
              </a:solidFill>
            </a:endParaRPr>
          </a:p>
          <a:p>
            <a:pPr marL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6eafa6943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6eafa6943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eafa6943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eafa6943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eafa69436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eafa69436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6ee2b9f26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6ee2b9f26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eafa6943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eafa6943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eafa69436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eafa69436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6ee2b9f26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6ee2b9f26d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ee2b9f26d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ee2b9f26d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ee2b9f26d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ee2b9f26d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6eafa6943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6eafa69436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ee2b9f26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ee2b9f26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ee2b9f26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ee2b9f26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6ee2b9f26d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6ee2b9f26d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ee2b9f26d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ee2b9f26d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6ee2b9f26d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6ee2b9f26d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6ee2b9f26d_0_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6ee2b9f26d_0_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6ee2b9f26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6ee2b9f26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6ee2b9f26d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6ee2b9f26d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6ee2b9f26d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6ee2b9f26d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2" name="title-divider"/>
          <p:cNvSpPr/>
          <p:nvPr/>
        </p:nvSpPr>
        <p:spPr>
          <a:xfrm>
            <a:off x="895350" y="1117600"/>
            <a:ext cx="7472680" cy="19050"/>
          </a:xfrm>
          <a:prstGeom prst="rect">
            <a:avLst/>
          </a:prstGeom>
          <a:solidFill>
            <a:srgbClr val="BD582C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0" name="footer-stripe"/>
          <p:cNvSpPr/>
          <p:nvPr/>
        </p:nvSpPr>
        <p:spPr>
          <a:xfrm>
            <a:off x="0" y="4864100"/>
            <a:ext cx="9144000" cy="50800"/>
          </a:xfrm>
          <a:prstGeom prst="rect">
            <a:avLst/>
          </a:prstGeom>
          <a:solidFill>
            <a:srgbClr val="E4831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1" name="footer-rule"/>
          <p:cNvSpPr/>
          <p:nvPr/>
        </p:nvSpPr>
        <p:spPr>
          <a:xfrm>
            <a:off x="0" y="4913312"/>
            <a:ext cx="9144000" cy="228600"/>
          </a:xfrm>
          <a:prstGeom prst="rect">
            <a:avLst/>
          </a:prstGeom>
          <a:solidFill>
            <a:srgbClr val="BD582C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3F3A33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3F3A33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 of Relational DBs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SWEN-344 Web Engineering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2690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The Life of an SQL </a:t>
            </a:r>
            <a:r>
              <a:rPr lang="en-US" sz="3600" b="1" i="1" dirty="0">
                <a:solidFill>
                  <a:srgbClr val="BD582C"/>
                </a:solidFill>
              </a:rPr>
              <a:t>Query</a:t>
            </a: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Starts as a string in another language, e.g. Python</a:t>
            </a: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Compilation: 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dirty="0"/>
              <a:t>String gets </a:t>
            </a:r>
            <a:r>
              <a:rPr lang="en" sz="1200" i="1" dirty="0"/>
              <a:t>tokenized</a:t>
            </a:r>
            <a:r>
              <a:rPr lang="en" sz="1200" dirty="0"/>
              <a:t> into a list of tokens	</a:t>
            </a:r>
            <a:r>
              <a:rPr lang="en" sz="1200" b="1" dirty="0">
                <a:highlight>
                  <a:srgbClr val="D9D9D9"/>
                </a:highlight>
                <a:latin typeface="Courier New"/>
                <a:ea typeface="Courier New"/>
                <a:cs typeface="Courier New"/>
                <a:sym typeface="Courier New"/>
              </a:rPr>
              <a:t>SELECT</a:t>
            </a: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00" b="1" dirty="0">
                <a:highlight>
                  <a:schemeClr val="accent1"/>
                </a:highlight>
                <a:latin typeface="Courier New"/>
                <a:ea typeface="Courier New"/>
                <a:cs typeface="Courier New"/>
                <a:sym typeface="Courier New"/>
              </a:rPr>
              <a:t>username</a:t>
            </a:r>
            <a:r>
              <a:rPr lang="en" sz="1200" b="1" dirty="0">
                <a:highlight>
                  <a:srgbClr val="B7B7B7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00" b="1" dirty="0">
                <a:highlight>
                  <a:schemeClr val="accent1"/>
                </a:highlight>
                <a:latin typeface="Courier New"/>
                <a:ea typeface="Courier New"/>
                <a:cs typeface="Courier New"/>
                <a:sym typeface="Courier New"/>
              </a:rPr>
              <a:t>pw_hash</a:t>
            </a: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00" b="1" dirty="0">
                <a:highlight>
                  <a:srgbClr val="CCCCCC"/>
                </a:highlight>
                <a:latin typeface="Courier New"/>
                <a:ea typeface="Courier New"/>
                <a:cs typeface="Courier New"/>
                <a:sym typeface="Courier New"/>
              </a:rPr>
              <a:t>FROM</a:t>
            </a: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00" b="1" dirty="0">
                <a:highlight>
                  <a:schemeClr val="accent1"/>
                </a:highlight>
                <a:latin typeface="Courier New"/>
                <a:ea typeface="Courier New"/>
                <a:cs typeface="Courier New"/>
                <a:sym typeface="Courier New"/>
              </a:rPr>
              <a:t>users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dirty="0"/>
              <a:t>Token list gets converted to </a:t>
            </a:r>
            <a:r>
              <a:rPr lang="en" sz="1200" i="1" dirty="0"/>
              <a:t>parse tree</a:t>
            </a:r>
            <a:r>
              <a:rPr lang="en" sz="1200" dirty="0"/>
              <a:t>, a custom tree data structure</a:t>
            </a: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Query rewrite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dirty="0"/>
              <a:t>Convert from parse tree to </a:t>
            </a:r>
            <a:r>
              <a:rPr lang="en" sz="1200" i="1" dirty="0"/>
              <a:t>logical query plan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dirty="0"/>
              <a:t>Plenty of optimizations &amp; intelligent decision-making in this step. 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dirty="0"/>
              <a:t>Decisions driven by database schema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dirty="0"/>
              <a:t>e.g. “I need to do loop over this table and look in this column for that item”</a:t>
            </a: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Physical plan generation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dirty="0"/>
              <a:t>Convert logical query plan to </a:t>
            </a:r>
            <a:r>
              <a:rPr lang="en" sz="1200" i="1" dirty="0"/>
              <a:t>physical query plan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dirty="0"/>
              <a:t>Decision driven by disk I/O, caching in RAM, network I/O, size of the table, arrangement of the records in the table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dirty="0"/>
              <a:t>e.g. “When we loop through this table, cache it in RAM because we’ll probably need it again”</a:t>
            </a: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 dirty="0"/>
              <a:t>“Query optimizer” is the general term for those last two steps </a:t>
            </a:r>
          </a:p>
        </p:txBody>
      </p:sp>
    </p:spTree>
    <p:extLst>
      <p:ext uri="{BB962C8B-B14F-4D97-AF65-F5344CB8AC3E}">
        <p14:creationId xmlns:p14="http://schemas.microsoft.com/office/powerpoint/2010/main" val="2091771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Example </a:t>
            </a:r>
            <a:r>
              <a:rPr lang="en-US" sz="3600" b="1" i="1" dirty="0">
                <a:solidFill>
                  <a:srgbClr val="BD582C"/>
                </a:solidFill>
              </a:rPr>
              <a:t>Parse Tree</a:t>
            </a: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7326" y="1221203"/>
            <a:ext cx="5130850" cy="3281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3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Let’s Optimize: </a:t>
            </a:r>
            <a:r>
              <a:rPr lang="en-US" sz="3600" b="1" i="1" dirty="0">
                <a:solidFill>
                  <a:srgbClr val="BD582C"/>
                </a:solidFill>
              </a:rPr>
              <a:t>Do This Join</a:t>
            </a:r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For this exercise,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Think of each table as a giant CSV file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How would you do this in your favorite language without any SQL?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b="1" dirty="0">
                <a:latin typeface="Courier New"/>
                <a:ea typeface="Courier New"/>
                <a:cs typeface="Courier New"/>
                <a:sym typeface="Courier New"/>
              </a:rPr>
              <a:t>comments</a:t>
            </a:r>
            <a:r>
              <a:rPr lang="en" dirty="0"/>
              <a:t> table has 2,000 rows, </a:t>
            </a:r>
            <a:r>
              <a:rPr lang="en" b="1" dirty="0">
                <a:latin typeface="Courier New"/>
                <a:ea typeface="Courier New"/>
                <a:cs typeface="Courier New"/>
                <a:sym typeface="Courier New"/>
              </a:rPr>
              <a:t>posts</a:t>
            </a:r>
            <a:r>
              <a:rPr lang="en" dirty="0"/>
              <a:t> have 100 rows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Char char="●"/>
            </a:pPr>
            <a:r>
              <a:rPr lang="en" b="1" dirty="0">
                <a:latin typeface="Courier New"/>
                <a:ea typeface="Courier New"/>
                <a:cs typeface="Courier New"/>
                <a:sym typeface="Courier New"/>
              </a:rPr>
              <a:t>SELECT comments.* </a:t>
            </a:r>
            <a:br>
              <a:rPr lang="en" b="1" dirty="0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b="1" dirty="0">
                <a:latin typeface="Courier New"/>
                <a:ea typeface="Courier New"/>
                <a:cs typeface="Courier New"/>
                <a:sym typeface="Courier New"/>
              </a:rPr>
              <a:t>  FROM comments </a:t>
            </a:r>
            <a:br>
              <a:rPr lang="en" b="1" dirty="0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b="1" dirty="0">
                <a:latin typeface="Courier New"/>
                <a:ea typeface="Courier New"/>
                <a:cs typeface="Courier New"/>
                <a:sym typeface="Courier New"/>
              </a:rPr>
              <a:t>  INNER JOIN posts ON posts.id=comments.post_id </a:t>
            </a:r>
            <a:br>
              <a:rPr lang="en" b="1" dirty="0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b="1" dirty="0">
                <a:latin typeface="Courier New"/>
                <a:ea typeface="Courier New"/>
                <a:cs typeface="Courier New"/>
                <a:sym typeface="Courier New"/>
              </a:rPr>
              <a:t>WHERE posts.date &lt; ‘2020-02-02’</a:t>
            </a:r>
            <a:endParaRPr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Joins need to do the cross-product</a:t>
            </a:r>
            <a:br>
              <a:rPr lang="en" dirty="0"/>
            </a:br>
            <a:r>
              <a:rPr lang="en" dirty="0"/>
              <a:t>									... so nested loops!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0457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895350" y="1155700"/>
            <a:ext cx="794385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171450"/>
            <a:r>
              <a:rPr lang="en" dirty="0"/>
              <a:t>Option 1: comments first</a:t>
            </a:r>
          </a:p>
          <a:p>
            <a:pPr marL="571500" lvl="1" indent="-228600">
              <a:spcBef>
                <a:spcPts val="0"/>
              </a:spcBef>
              <a:buNone/>
              <a:tabLst>
                <a:tab pos="400050" algn="l"/>
              </a:tabLst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for comment in comments:</a:t>
            </a:r>
          </a:p>
          <a:p>
            <a:pPr marL="800100" lvl="1" indent="-285750">
              <a:spcBef>
                <a:spcPts val="0"/>
              </a:spcBef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for post in posts:</a:t>
            </a:r>
          </a:p>
          <a:p>
            <a:pPr marL="1028700" lvl="1" indent="-344488">
              <a:spcBef>
                <a:spcPts val="0"/>
              </a:spcBef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if comment.post_id == post.id:</a:t>
            </a:r>
          </a:p>
          <a:p>
            <a:pPr marL="1257300" lvl="1" indent="-401638">
              <a:spcBef>
                <a:spcPts val="0"/>
              </a:spcBef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if post.date &lt; '2020-02-02':</a:t>
            </a:r>
          </a:p>
          <a:p>
            <a:pPr marL="1485900" lvl="1" indent="-458788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 dirty="0">
                <a:latin typeface="Courier New"/>
                <a:ea typeface="Courier New"/>
                <a:cs typeface="Courier New"/>
                <a:sym typeface="Courier New"/>
              </a:rPr>
              <a:t># match!  -&gt;</a:t>
            </a:r>
          </a:p>
          <a:p>
            <a:pPr marL="573087" lvl="1" indent="0">
              <a:spcBef>
                <a:spcPts val="0"/>
              </a:spcBef>
              <a:buNone/>
            </a:pPr>
            <a:r>
              <a:rPr lang="en" dirty="0"/>
              <a:t>How many checks? </a:t>
            </a:r>
          </a:p>
          <a:p>
            <a:pPr marL="285750" indent="-171450"/>
            <a:r>
              <a:rPr lang="en" dirty="0"/>
              <a:t>Option 2: </a:t>
            </a:r>
          </a:p>
          <a:p>
            <a:pPr marL="571500" lvl="1" indent="-228600">
              <a:spcBef>
                <a:spcPts val="0"/>
              </a:spcBef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for post in posts:</a:t>
            </a:r>
          </a:p>
          <a:p>
            <a:pPr marL="800100" lvl="1" indent="-285750">
              <a:spcBef>
                <a:spcPts val="0"/>
              </a:spcBef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if post.date &lt; '2020-02-02':</a:t>
            </a:r>
            <a:r>
              <a:rPr lang="en" sz="1200" i="1" dirty="0">
                <a:latin typeface="Courier New"/>
                <a:ea typeface="Courier New"/>
                <a:cs typeface="Courier New"/>
                <a:sym typeface="Courier New"/>
              </a:rPr>
              <a:t> # ~30 qualify</a:t>
            </a:r>
          </a:p>
          <a:p>
            <a:pPr marL="684213" lvl="1" indent="0">
              <a:spcBef>
                <a:spcPts val="0"/>
              </a:spcBef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for comment in comments:</a:t>
            </a:r>
          </a:p>
          <a:p>
            <a:pPr marL="1257300" lvl="1" indent="-401638">
              <a:spcBef>
                <a:spcPts val="0"/>
              </a:spcBef>
              <a:buNone/>
            </a:pPr>
            <a:r>
              <a:rPr lang="en" sz="1200" dirty="0">
                <a:latin typeface="Courier New"/>
                <a:ea typeface="Courier New"/>
                <a:cs typeface="Courier New"/>
                <a:sym typeface="Courier New"/>
              </a:rPr>
              <a:t>if comment.post_id == post.id:</a:t>
            </a:r>
          </a:p>
          <a:p>
            <a:pPr marL="1485900" lvl="1" indent="-458788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 dirty="0">
                <a:latin typeface="Courier New"/>
                <a:ea typeface="Courier New"/>
                <a:cs typeface="Courier New"/>
                <a:sym typeface="Courier New"/>
              </a:rPr>
              <a:t># match!</a:t>
            </a:r>
          </a:p>
          <a:p>
            <a:pPr marL="573087" lvl="1" indent="0">
              <a:spcBef>
                <a:spcPts val="0"/>
              </a:spcBef>
              <a:buNone/>
            </a:pPr>
            <a:r>
              <a:rPr lang="en" dirty="0"/>
              <a:t>How many checks? </a:t>
            </a:r>
          </a:p>
          <a:p>
            <a:pPr marL="401637" indent="-285750"/>
            <a:r>
              <a:rPr lang="en" dirty="0"/>
              <a:t>...more options?</a:t>
            </a:r>
          </a:p>
        </p:txBody>
      </p:sp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Options for </a:t>
            </a:r>
            <a:r>
              <a:rPr lang="en-US" sz="3600" b="1" i="1" dirty="0">
                <a:solidFill>
                  <a:srgbClr val="BD582C"/>
                </a:solidFill>
              </a:rPr>
              <a:t>“Do This Join”</a:t>
            </a:r>
          </a:p>
        </p:txBody>
      </p:sp>
      <p:sp>
        <p:nvSpPr>
          <p:cNvPr id="81" name="Google Shape;81;p17"/>
          <p:cNvSpPr txBox="1"/>
          <p:nvPr/>
        </p:nvSpPr>
        <p:spPr>
          <a:xfrm>
            <a:off x="5830084" y="1202230"/>
            <a:ext cx="2540486" cy="2739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1300" b="1" i="1" dirty="0">
                <a:solidFill>
                  <a:schemeClr val="dk2"/>
                </a:solidFill>
                <a:latin typeface="+mn-lt"/>
                <a:ea typeface="Courier New"/>
                <a:cs typeface="Courier New"/>
                <a:sym typeface="Courier New"/>
              </a:rPr>
              <a:t>comments</a:t>
            </a:r>
            <a:r>
              <a:rPr lang="en" sz="1300" i="1" dirty="0">
                <a:solidFill>
                  <a:schemeClr val="dk2"/>
                </a:solidFill>
                <a:latin typeface="+mn-lt"/>
              </a:rPr>
              <a:t>: 2,000 rows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 i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posts</a:t>
            </a:r>
            <a:r>
              <a:rPr lang="en" sz="1300" i="1" dirty="0">
                <a:solidFill>
                  <a:schemeClr val="dk2"/>
                </a:solidFill>
              </a:rPr>
              <a:t>: 100 rows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lang="en" sz="1200" b="1" dirty="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SELECT comments.* 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FROM comments 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INNER JOIN posts ON posts.id=comments.post_id 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WHERE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posts.date &lt; ‘2020-02-02’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7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0E7D88-6E2A-A1A8-8F9D-F7B63254D55D}"/>
              </a:ext>
            </a:extLst>
          </p:cNvPr>
          <p:cNvSpPr txBox="1"/>
          <p:nvPr/>
        </p:nvSpPr>
        <p:spPr>
          <a:xfrm>
            <a:off x="3108960" y="4210491"/>
            <a:ext cx="241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100 x ~30 = ~3,000 checks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313850-1B4F-178F-CC45-7228929A4FE0}"/>
              </a:ext>
            </a:extLst>
          </p:cNvPr>
          <p:cNvSpPr txBox="1"/>
          <p:nvPr/>
        </p:nvSpPr>
        <p:spPr>
          <a:xfrm>
            <a:off x="3108960" y="2605674"/>
            <a:ext cx="22365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200" i="1" dirty="0">
                <a:latin typeface="+mn-lt"/>
                <a:ea typeface="Courier New"/>
                <a:cs typeface="Courier New"/>
                <a:sym typeface="Courier New"/>
              </a:rPr>
              <a:t>2,000 x 100 = 200,000 checks</a:t>
            </a:r>
          </a:p>
        </p:txBody>
      </p:sp>
    </p:spTree>
    <p:extLst>
      <p:ext uri="{BB962C8B-B14F-4D97-AF65-F5344CB8AC3E}">
        <p14:creationId xmlns:p14="http://schemas.microsoft.com/office/powerpoint/2010/main" val="161151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More Options for </a:t>
            </a:r>
            <a:r>
              <a:rPr lang="en-US" sz="3600" b="1" i="1" dirty="0">
                <a:solidFill>
                  <a:srgbClr val="BD582C"/>
                </a:solidFill>
              </a:rPr>
              <a:t>“Do This Join”</a:t>
            </a:r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895350" y="1151890"/>
            <a:ext cx="4934734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4488" lvl="0" indent="-230188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400" dirty="0"/>
              <a:t>Option 3: </a:t>
            </a:r>
          </a:p>
          <a:p>
            <a:pPr marL="630238" lvl="1" indent="-28575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Let’s assume RAM is cheap and we can store as much as we want (note: not always possible, servers prefer constant footprints!)</a:t>
            </a:r>
          </a:p>
          <a:p>
            <a:pPr marL="630238" lvl="1" indent="0" algn="l" rtl="0">
              <a:lnSpc>
                <a:spcPct val="82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1150" dirty="0">
                <a:latin typeface="Courier New"/>
                <a:ea typeface="Courier New"/>
                <a:cs typeface="Courier New"/>
                <a:sym typeface="Courier New"/>
              </a:rPr>
              <a:t>for post in posts:</a:t>
            </a:r>
          </a:p>
          <a:p>
            <a:pPr marL="860238" lvl="1" indent="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dirty="0">
                <a:latin typeface="Courier New"/>
                <a:ea typeface="Courier New"/>
                <a:cs typeface="Courier New"/>
                <a:sym typeface="Courier New"/>
              </a:rPr>
              <a:t>if post.date &lt; '2020-02-02':</a:t>
            </a:r>
          </a:p>
          <a:p>
            <a:pPr marL="1090238" lvl="1" indent="0">
              <a:lnSpc>
                <a:spcPct val="82000"/>
              </a:lnSpc>
              <a:spcBef>
                <a:spcPts val="0"/>
              </a:spcBef>
              <a:buNone/>
            </a:pPr>
            <a:r>
              <a:rPr lang="en" sz="1150" dirty="0">
                <a:latin typeface="Courier New"/>
                <a:ea typeface="Courier New"/>
                <a:cs typeface="Courier New"/>
                <a:sym typeface="Courier New"/>
              </a:rPr>
              <a:t>qualifying_ids.add(post.id) </a:t>
            </a:r>
            <a:r>
              <a:rPr lang="en" sz="1100" i="1" dirty="0">
                <a:latin typeface="Courier New"/>
                <a:ea typeface="Courier New"/>
                <a:cs typeface="Courier New"/>
                <a:sym typeface="Courier New"/>
              </a:rPr>
              <a:t># ~30 qualify</a:t>
            </a:r>
            <a:endParaRPr lang="en" sz="115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630238" lvl="1" indent="0" algn="l" rtl="0">
              <a:lnSpc>
                <a:spcPct val="82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1150" dirty="0">
                <a:latin typeface="Courier New"/>
                <a:ea typeface="Courier New"/>
                <a:cs typeface="Courier New"/>
                <a:sym typeface="Courier New"/>
              </a:rPr>
              <a:t>for comment in comments:</a:t>
            </a:r>
          </a:p>
          <a:p>
            <a:pPr marL="860238" lvl="1" indent="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dirty="0">
                <a:latin typeface="Courier New"/>
                <a:ea typeface="Courier New"/>
                <a:cs typeface="Courier New"/>
                <a:sym typeface="Courier New"/>
              </a:rPr>
              <a:t>if comment.post_id in qualifying_ids:</a:t>
            </a:r>
          </a:p>
          <a:p>
            <a:pPr marL="1090238" lvl="1" indent="0" algn="l" rtl="0">
              <a:lnSpc>
                <a:spcPct val="82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" sz="1150" i="1" dirty="0">
                <a:latin typeface="Courier New"/>
                <a:ea typeface="Courier New"/>
                <a:cs typeface="Courier New"/>
                <a:sym typeface="Courier New"/>
              </a:rPr>
              <a:t># match!</a:t>
            </a:r>
          </a:p>
          <a:p>
            <a:pPr marL="630238" lvl="1" indent="-28575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How many checks? </a:t>
            </a:r>
            <a:endParaRPr lang="en" b="1" i="1" dirty="0"/>
          </a:p>
          <a:p>
            <a:pPr marL="630238" lvl="1" indent="-285750" algn="l" rtl="0">
              <a:lnSpc>
                <a:spcPct val="82000"/>
              </a:lnSpc>
              <a:spcBef>
                <a:spcPts val="10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But… what if 90% of the table matches our query and the table is bigger than RAM?</a:t>
            </a:r>
          </a:p>
          <a:p>
            <a:pPr marL="344488" lvl="0" indent="-230188" algn="l" rtl="0">
              <a:lnSpc>
                <a:spcPct val="82000"/>
              </a:lnSpc>
              <a:spcBef>
                <a:spcPts val="100"/>
              </a:spcBef>
              <a:spcAft>
                <a:spcPts val="0"/>
              </a:spcAft>
              <a:buSzPts val="1800"/>
              <a:buChar char="●"/>
            </a:pPr>
            <a:r>
              <a:rPr lang="en" sz="1400" dirty="0"/>
              <a:t>Lessons:</a:t>
            </a:r>
          </a:p>
          <a:p>
            <a:pPr marL="630238" lvl="1" indent="-28575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Doing joins requires nested loops.</a:t>
            </a:r>
          </a:p>
          <a:p>
            <a:pPr marL="630238" lvl="1" indent="-28575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Size of your tables matters.</a:t>
            </a:r>
          </a:p>
          <a:p>
            <a:pPr marL="630238" lvl="1" indent="-28575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Looping over tables is slow.</a:t>
            </a:r>
          </a:p>
          <a:p>
            <a:pPr marL="630238" lvl="1" indent="-28575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The choice of your inner and outer loop matters greatly.</a:t>
            </a:r>
          </a:p>
          <a:p>
            <a:pPr marL="630238" lvl="1" indent="-28575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The distribution of your data according to </a:t>
            </a:r>
            <a:r>
              <a:rPr lang="en" b="1" dirty="0">
                <a:latin typeface="Courier New"/>
                <a:ea typeface="Courier New"/>
                <a:cs typeface="Courier New"/>
                <a:sym typeface="Courier New"/>
              </a:rPr>
              <a:t>WHERE</a:t>
            </a:r>
            <a:r>
              <a:rPr lang="en" dirty="0"/>
              <a:t> criteria matters greatly.</a:t>
            </a:r>
          </a:p>
        </p:txBody>
      </p:sp>
      <p:sp>
        <p:nvSpPr>
          <p:cNvPr id="4" name="Google Shape;81;p17">
            <a:extLst>
              <a:ext uri="{FF2B5EF4-FFF2-40B4-BE49-F238E27FC236}">
                <a16:creationId xmlns:a16="http://schemas.microsoft.com/office/drawing/2014/main" id="{37A79DC9-8C22-746E-E74F-765497AB11C0}"/>
              </a:ext>
            </a:extLst>
          </p:cNvPr>
          <p:cNvSpPr txBox="1"/>
          <p:nvPr/>
        </p:nvSpPr>
        <p:spPr>
          <a:xfrm>
            <a:off x="5830084" y="1202230"/>
            <a:ext cx="2540486" cy="2739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1300" b="1" i="1" dirty="0">
                <a:solidFill>
                  <a:schemeClr val="dk2"/>
                </a:solidFill>
                <a:latin typeface="+mn-lt"/>
                <a:ea typeface="Courier New"/>
                <a:cs typeface="Courier New"/>
                <a:sym typeface="Courier New"/>
              </a:rPr>
              <a:t>comments</a:t>
            </a:r>
            <a:r>
              <a:rPr lang="en" sz="1300" i="1" dirty="0">
                <a:solidFill>
                  <a:schemeClr val="dk2"/>
                </a:solidFill>
                <a:latin typeface="+mn-lt"/>
              </a:rPr>
              <a:t>: 2,000 rows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 i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posts</a:t>
            </a:r>
            <a:r>
              <a:rPr lang="en" sz="1300" i="1" dirty="0">
                <a:solidFill>
                  <a:schemeClr val="dk2"/>
                </a:solidFill>
              </a:rPr>
              <a:t>: 100 rows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lang="en" sz="1200" b="1" dirty="0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SELECT comments.* 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FROM comments 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INNER JOIN posts ON posts.id=comments.post_id 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WHERE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posts.date &lt; ‘2020-02-02’</a:t>
            </a:r>
            <a:br>
              <a:rPr lang="en" sz="1200" b="1" dirty="0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7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7A5DA-CFB8-87DA-41E1-8644AECDC928}"/>
              </a:ext>
            </a:extLst>
          </p:cNvPr>
          <p:cNvSpPr txBox="1"/>
          <p:nvPr/>
        </p:nvSpPr>
        <p:spPr>
          <a:xfrm>
            <a:off x="3157086" y="2780157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200" i="1" dirty="0"/>
              <a:t>100 + (2,000 × 30) = 60,100 checks</a:t>
            </a:r>
            <a:endParaRPr lang="en" sz="1200" i="1" dirty="0">
              <a:latin typeface="+mn-lt"/>
              <a:ea typeface="Courier New"/>
              <a:cs typeface="Courier New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8620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RAM </a:t>
            </a:r>
            <a:r>
              <a:rPr lang="en-US" sz="3600" b="1" i="1" dirty="0">
                <a:solidFill>
                  <a:srgbClr val="BD582C"/>
                </a:solidFill>
              </a:rPr>
              <a:t>&amp; Disk Usage</a:t>
            </a:r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895350" y="1152474"/>
            <a:ext cx="7475220" cy="3724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 dirty="0"/>
              <a:t>Accessing volatile RAM is orders of magnitude faster than any persistent storage (e.g. HDD, SSD, NVME, etc) ...but...</a:t>
            </a:r>
          </a:p>
          <a:p>
            <a:pPr marL="914400" lvl="1" indent="-3175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dirty="0"/>
              <a:t>Volatility hurts Durability (D in ACID)</a:t>
            </a:r>
          </a:p>
          <a:p>
            <a:pPr marL="914400" lvl="1" indent="-3175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dirty="0"/>
              <a:t>RAM is expensive</a:t>
            </a:r>
          </a:p>
          <a:p>
            <a:pPr marL="914400" lvl="1" indent="-3175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dirty="0"/>
              <a:t>Filling up RAM causes the OS to start using persistent storage, called “</a:t>
            </a:r>
            <a:r>
              <a:rPr lang="en" b="1" dirty="0"/>
              <a:t>thrashing</a:t>
            </a:r>
            <a:r>
              <a:rPr lang="en" dirty="0"/>
              <a:t>” (e.g. pagefile.sys on Windows)</a:t>
            </a:r>
          </a:p>
          <a:p>
            <a:pPr marL="457200" lvl="0" indent="-3429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 dirty="0"/>
              <a:t>Also: writing LOTS of data to disk at once is faster than one small write</a:t>
            </a:r>
          </a:p>
          <a:p>
            <a:pPr marL="457200" lvl="0" indent="-3429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 dirty="0"/>
              <a:t>DBMS servers need to keep RAM footprint constant, prevent thrashing</a:t>
            </a:r>
          </a:p>
          <a:p>
            <a:pPr marL="914400" lvl="1" indent="-3175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b="1" dirty="0"/>
              <a:t>Caching</a:t>
            </a:r>
            <a:r>
              <a:rPr lang="en" dirty="0"/>
              <a:t>: store data in RAM that we commonly use</a:t>
            </a:r>
          </a:p>
          <a:p>
            <a:pPr marL="914400" lvl="1" indent="-3175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b="1" dirty="0"/>
              <a:t>Paging</a:t>
            </a:r>
            <a:r>
              <a:rPr lang="en" dirty="0"/>
              <a:t>: keep data in chunks, “pages”. 8kb fixed-size in Postgres.</a:t>
            </a:r>
          </a:p>
          <a:p>
            <a:pPr marL="914400" lvl="1" indent="-3175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b="1" dirty="0"/>
              <a:t>Page fault</a:t>
            </a:r>
            <a:r>
              <a:rPr lang="en" dirty="0"/>
              <a:t>: try to look up a page in RAM, not found, read from disk </a:t>
            </a:r>
          </a:p>
          <a:p>
            <a:pPr marL="914400" lvl="1" indent="-3175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dirty="0"/>
              <a:t>Fun fact: to change the 8kb size, you need to </a:t>
            </a:r>
            <a:r>
              <a:rPr lang="en" i="1" dirty="0"/>
              <a:t>recompile </a:t>
            </a:r>
            <a:r>
              <a:rPr lang="en" dirty="0"/>
              <a:t>Postgres.</a:t>
            </a:r>
          </a:p>
          <a:p>
            <a:pPr marL="457200" lvl="0" indent="-3429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 dirty="0"/>
              <a:t>RAM Disks are common for ephemeral databases</a:t>
            </a:r>
          </a:p>
          <a:p>
            <a:pPr marL="914400" lvl="1" indent="-31750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dirty="0"/>
              <a:t>OS’s support creating a “drive” that acts like a file system but is stored in RAM. Linux: </a:t>
            </a:r>
            <a:r>
              <a:rPr lang="en" b="1" dirty="0">
                <a:latin typeface="Courier New"/>
                <a:ea typeface="Courier New"/>
                <a:cs typeface="Courier New"/>
                <a:sym typeface="Courier New"/>
              </a:rPr>
              <a:t>/dev/shm</a:t>
            </a:r>
          </a:p>
        </p:txBody>
      </p:sp>
    </p:spTree>
    <p:extLst>
      <p:ext uri="{BB962C8B-B14F-4D97-AF65-F5344CB8AC3E}">
        <p14:creationId xmlns:p14="http://schemas.microsoft.com/office/powerpoint/2010/main" val="241105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EXPLAIN and </a:t>
            </a:r>
            <a:r>
              <a:rPr lang="en-US" sz="3600" b="1" i="1" dirty="0">
                <a:solidFill>
                  <a:srgbClr val="BD582C"/>
                </a:solidFill>
              </a:rPr>
              <a:t>ANALYZE</a:t>
            </a:r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dirty="0"/>
              <a:t>All DBMSs can tell your their query plans</a:t>
            </a:r>
            <a:endParaRPr sz="16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EXPLAIN - tell me your plan without executing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ANALYZE - actually run the query and keep stats</a:t>
            </a:r>
            <a:endParaRPr dirty="0"/>
          </a:p>
          <a:p>
            <a:pPr marL="457200" lvl="0" indent="-34290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urier New"/>
              <a:buChar char="●"/>
            </a:pPr>
            <a:r>
              <a:rPr lang="en" sz="1600" dirty="0">
                <a:solidFill>
                  <a:srgbClr val="191B0E"/>
                </a:solidFill>
              </a:rPr>
              <a:t>e.g. a PostgreSQL explain:</a:t>
            </a:r>
          </a:p>
          <a:p>
            <a:pPr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EXPLAIN SELECT *</a:t>
            </a:r>
          </a:p>
          <a:p>
            <a:pPr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     FROM tenk1 t1, tenk2 t2</a:t>
            </a: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WHERE t1.unique1 &lt; 10 AND t1.unique2 = t2.unique2;</a:t>
            </a:r>
          </a:p>
          <a:p>
            <a:pPr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                       	QUERY PLAN</a:t>
            </a: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--------------------------------------------------------------------------------------</a:t>
            </a: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 Nested Loop  (cost=4.65..118.62 rows=10 width=488)</a:t>
            </a: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   -&gt;  Bitmap Heap Scan on tenk1 t1  (cost=4.36..39.47 rows=10 width=244)</a:t>
            </a: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     	Recheck Cond: (unique1 &lt; 10)</a:t>
            </a: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     	-&gt;  Bitmap Index Scan on tenk1_unique1  (cost=0.00..4.36 rows=10 width=0)</a:t>
            </a: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	Index Cond: (unique1 &lt; 10)</a:t>
            </a: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   -&gt;  Index Scan using tenk2_unique2 on tenk2 t2  (cost=0.29..7.91 rows=1 width=244)</a:t>
            </a:r>
            <a:b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050" b="1" dirty="0">
                <a:solidFill>
                  <a:srgbClr val="191B0E"/>
                </a:solidFill>
                <a:latin typeface="Courier New"/>
                <a:ea typeface="Courier New"/>
                <a:cs typeface="Courier New"/>
                <a:sym typeface="Courier New"/>
              </a:rPr>
              <a:t>     	Index Cond: (unique2 = t1.unique2)</a:t>
            </a:r>
            <a:endParaRPr sz="1050" b="1" dirty="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04531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i="1" dirty="0">
                <a:solidFill>
                  <a:srgbClr val="BD582C"/>
                </a:solidFill>
              </a:rPr>
              <a:t>Indexes</a:t>
            </a:r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Still picture yourself scanning through CSVs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Need to loop through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Check for what you need at each row.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Now imagine you know which byte number to jump to for any given row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Trade the loops for random-access!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That’s an index!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How should the index work?</a:t>
            </a:r>
            <a:endParaRPr dirty="0"/>
          </a:p>
          <a:p>
            <a:pPr marL="9144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953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Analogy Example: </a:t>
            </a:r>
            <a:r>
              <a:rPr lang="en-US" sz="3600" b="1" i="1" dirty="0">
                <a:solidFill>
                  <a:srgbClr val="BD582C"/>
                </a:solidFill>
              </a:rPr>
              <a:t>Books</a:t>
            </a:r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The index at the back of a book</a:t>
            </a:r>
            <a:endParaRPr sz="17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/>
              <a:t>Key: </a:t>
            </a:r>
            <a:r>
              <a:rPr lang="en" sz="1300" b="1" dirty="0"/>
              <a:t>word</a:t>
            </a:r>
            <a:r>
              <a:rPr lang="en" sz="1300" dirty="0"/>
              <a:t>, value: </a:t>
            </a:r>
            <a:r>
              <a:rPr lang="en" sz="1300" b="1" dirty="0"/>
              <a:t>page number</a:t>
            </a:r>
            <a:endParaRPr sz="1300" b="1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/>
              <a:t>Words are listed alphabetically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/>
              <a:t>... so you can binary-search to find the word quickly, then read page #</a:t>
            </a:r>
            <a:br>
              <a:rPr lang="en" sz="1300" dirty="0"/>
            </a:br>
            <a:endParaRPr sz="1700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What if all we need is the page number? 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We don’t even need the book! → </a:t>
            </a:r>
            <a:r>
              <a:rPr lang="en" sz="1700" b="1" i="1" dirty="0"/>
              <a:t>index-only scan</a:t>
            </a:r>
            <a:endParaRPr sz="1700" b="1" i="1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aka </a:t>
            </a:r>
            <a:r>
              <a:rPr lang="en" sz="1700" b="1" dirty="0"/>
              <a:t>a covering index</a:t>
            </a:r>
            <a:br>
              <a:rPr lang="en" sz="1700" b="1" dirty="0"/>
            </a:br>
            <a:endParaRPr sz="1700" b="1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What if we only index words that start with “b”? 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Smaller index! Easier on our RAM caching system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Called a → </a:t>
            </a:r>
            <a:r>
              <a:rPr lang="en" sz="1700" b="1" i="1" dirty="0"/>
              <a:t>partial index</a:t>
            </a:r>
            <a:endParaRPr sz="1700" dirty="0"/>
          </a:p>
        </p:txBody>
      </p:sp>
    </p:spTree>
    <p:extLst>
      <p:ext uri="{BB962C8B-B14F-4D97-AF65-F5344CB8AC3E}">
        <p14:creationId xmlns:p14="http://schemas.microsoft.com/office/powerpoint/2010/main" val="3101842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Analogy Example</a:t>
            </a:r>
            <a:r>
              <a:rPr lang="en-US" sz="3600" b="1">
                <a:solidFill>
                  <a:srgbClr val="3F3A33"/>
                </a:solidFill>
              </a:rPr>
              <a:t>: </a:t>
            </a:r>
            <a:r>
              <a:rPr lang="en-US" sz="3600" b="1" i="1">
                <a:solidFill>
                  <a:srgbClr val="BD582C"/>
                </a:solidFill>
              </a:rPr>
              <a:t>Books</a:t>
            </a:r>
            <a:endParaRPr lang="en-US" sz="3600" b="1" i="1" dirty="0">
              <a:solidFill>
                <a:srgbClr val="BD582C"/>
              </a:solidFill>
            </a:endParaRPr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What if all words in the book were unique? </a:t>
            </a:r>
            <a:endParaRPr sz="17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300" dirty="0"/>
              <a:t>That’d be a big index. </a:t>
            </a:r>
            <a:r>
              <a:rPr lang="en" sz="800" dirty="0"/>
              <a:t>(Also, impressive writing!)</a:t>
            </a:r>
            <a:endParaRPr sz="8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/>
              <a:t>Lesson: </a:t>
            </a:r>
            <a:r>
              <a:rPr lang="en" sz="1300" b="1" dirty="0"/>
              <a:t>over-indexing</a:t>
            </a:r>
            <a:r>
              <a:rPr lang="en" sz="1300" dirty="0"/>
              <a:t> leads to big indexes and performance hits</a:t>
            </a:r>
            <a:endParaRPr sz="1300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What if we </a:t>
            </a:r>
            <a:r>
              <a:rPr lang="en" sz="1700" b="1" dirty="0"/>
              <a:t>change </a:t>
            </a:r>
            <a:r>
              <a:rPr lang="en" sz="1700" dirty="0"/>
              <a:t>the book? 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We’d have to update the index, too.</a:t>
            </a:r>
            <a:endParaRPr sz="1700" dirty="0"/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What if multiple people are updating a table? </a:t>
            </a:r>
            <a:r>
              <a:rPr lang="en" sz="1700" b="1" dirty="0"/>
              <a:t>concurrency</a:t>
            </a:r>
            <a:r>
              <a:rPr lang="en" sz="1700" dirty="0"/>
              <a:t> concerns</a:t>
            </a:r>
            <a:endParaRPr sz="1700" dirty="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What if we index by Chapter+Section? i.e. table of contents</a:t>
            </a:r>
            <a:endParaRPr sz="17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/>
              <a:t>Chapter is a unique key, but a big record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dirty="0"/>
              <a:t>Section is a smaller record . Combination of the two is unique</a:t>
            </a:r>
            <a:endParaRPr sz="1300" dirty="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b="1" dirty="0"/>
              <a:t>Multi-column index</a:t>
            </a:r>
            <a:endParaRPr sz="1300" b="1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6682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2800" b="1" dirty="0">
                <a:solidFill>
                  <a:srgbClr val="3F3A33"/>
                </a:solidFill>
              </a:rPr>
              <a:t>CREATE INDEX Examples in </a:t>
            </a:r>
            <a:r>
              <a:rPr lang="en-US" sz="2800" b="1" i="1" dirty="0">
                <a:solidFill>
                  <a:srgbClr val="BD582C"/>
                </a:solidFill>
              </a:rPr>
              <a:t>Postgres</a:t>
            </a:r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A0B"/>
              </a:buClr>
              <a:buSzPts val="1300"/>
              <a:buChar char="●"/>
            </a:pPr>
            <a:r>
              <a:rPr lang="en" sz="1300" dirty="0">
                <a:solidFill>
                  <a:srgbClr val="0D0A0B"/>
                </a:solidFill>
              </a:rPr>
              <a:t>Primary key lookup</a:t>
            </a:r>
            <a:br>
              <a:rPr lang="en" sz="1300" dirty="0">
                <a:solidFill>
                  <a:srgbClr val="0D0A0B"/>
                </a:solidFill>
              </a:rPr>
            </a:br>
            <a: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  <a:t>CREATE UNIQUE INDEX players_id_idx ON players(id);</a:t>
            </a:r>
            <a:b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1300" b="1" dirty="0">
              <a:solidFill>
                <a:srgbClr val="0D0A0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A0B"/>
              </a:buClr>
              <a:buSzPts val="1300"/>
              <a:buChar char="●"/>
            </a:pPr>
            <a:r>
              <a:rPr lang="en" sz="1300" dirty="0">
                <a:solidFill>
                  <a:srgbClr val="0D0A0B"/>
                </a:solidFill>
              </a:rPr>
              <a:t>Non-unique key lookup</a:t>
            </a:r>
            <a:br>
              <a:rPr lang="en" sz="1300" dirty="0">
                <a:solidFill>
                  <a:srgbClr val="0D0A0B"/>
                </a:solidFill>
              </a:rPr>
            </a:br>
            <a: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  <a:t>CREATE INDEX players_name_idx ON players(name);</a:t>
            </a:r>
            <a:b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1300" dirty="0">
              <a:solidFill>
                <a:srgbClr val="0D0A0B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A0B"/>
              </a:buClr>
              <a:buSzPts val="1300"/>
              <a:buChar char="●"/>
            </a:pPr>
            <a:r>
              <a:rPr lang="en" sz="1300" dirty="0">
                <a:solidFill>
                  <a:srgbClr val="0D0A0B"/>
                </a:solidFill>
              </a:rPr>
              <a:t>Multi-column index</a:t>
            </a:r>
            <a:br>
              <a:rPr lang="en" sz="1300" dirty="0">
                <a:solidFill>
                  <a:srgbClr val="0D0A0B"/>
                </a:solidFill>
              </a:rPr>
            </a:br>
            <a: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  <a:t>CREATE INDEX players_name_idx ON players(first_name, last_name);</a:t>
            </a:r>
            <a:b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  <a:t>CREATE INDEX players_player_id_team_id_idx ON played_for(player_id, team_id);</a:t>
            </a:r>
            <a:b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1300" dirty="0">
              <a:solidFill>
                <a:srgbClr val="0D0A0B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A0B"/>
              </a:buClr>
              <a:buSzPts val="1300"/>
              <a:buChar char="●"/>
            </a:pPr>
            <a:r>
              <a:rPr lang="en" sz="1300" dirty="0">
                <a:solidFill>
                  <a:srgbClr val="0D0A0B"/>
                </a:solidFill>
              </a:rPr>
              <a:t>Partial index </a:t>
            </a:r>
            <a:br>
              <a:rPr lang="en" sz="1300" dirty="0">
                <a:solidFill>
                  <a:srgbClr val="0D0A0B"/>
                </a:solidFill>
              </a:rPr>
            </a:br>
            <a: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  <a:t>CREATE INDEX players_player_id_team_id_idx </a:t>
            </a:r>
            <a:b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  <a:t>  ON played_for(player_id, team_id) WHERE year &gt; 2000;</a:t>
            </a:r>
            <a:b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1300" dirty="0">
              <a:solidFill>
                <a:srgbClr val="0D0A0B"/>
              </a:solidFill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A0B"/>
              </a:buClr>
              <a:buSzPts val="1300"/>
              <a:buChar char="●"/>
            </a:pPr>
            <a:r>
              <a:rPr lang="en" sz="1300" dirty="0">
                <a:solidFill>
                  <a:srgbClr val="0D0A0B"/>
                </a:solidFill>
              </a:rPr>
              <a:t>Specify physical location of index</a:t>
            </a:r>
            <a:br>
              <a:rPr lang="en" sz="1300" dirty="0">
                <a:solidFill>
                  <a:srgbClr val="0D0A0B"/>
                </a:solidFill>
              </a:rPr>
            </a:br>
            <a: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  <a:t>CREATE INDEX players_id_idx ON players(id) TABLESPACE indexspace;</a:t>
            </a:r>
            <a:endParaRPr sz="1300" dirty="0">
              <a:solidFill>
                <a:srgbClr val="0D0A0B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b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br>
              <a:rPr lang="en" sz="1300" b="1" dirty="0">
                <a:solidFill>
                  <a:srgbClr val="0D0A0B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endParaRPr sz="2000" b="1" dirty="0"/>
          </a:p>
        </p:txBody>
      </p:sp>
    </p:spTree>
    <p:extLst>
      <p:ext uri="{BB962C8B-B14F-4D97-AF65-F5344CB8AC3E}">
        <p14:creationId xmlns:p14="http://schemas.microsoft.com/office/powerpoint/2010/main" val="96388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DB Index as a </a:t>
            </a:r>
            <a:r>
              <a:rPr lang="en-US" sz="3600" b="1" i="1" dirty="0">
                <a:solidFill>
                  <a:srgbClr val="BD582C"/>
                </a:solidFill>
              </a:rPr>
              <a:t>Data Structure</a:t>
            </a:r>
          </a:p>
        </p:txBody>
      </p:sp>
      <p:sp>
        <p:nvSpPr>
          <p:cNvPr id="130" name="Google Shape;130;p25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Similar interface as a hashtable/dictionary: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Keys and values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…but implementation can vary to all kinds of methods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...but more generalized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Common operations: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Lookup a </a:t>
            </a:r>
            <a:r>
              <a:rPr lang="en" b="1" dirty="0"/>
              <a:t>single </a:t>
            </a:r>
            <a:r>
              <a:rPr lang="en" dirty="0"/>
              <a:t>value given a </a:t>
            </a:r>
            <a:r>
              <a:rPr lang="en" b="1" dirty="0"/>
              <a:t>unique </a:t>
            </a:r>
            <a:r>
              <a:rPr lang="en" dirty="0"/>
              <a:t>key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Lookup </a:t>
            </a:r>
            <a:r>
              <a:rPr lang="en" b="1" dirty="0"/>
              <a:t>multiple </a:t>
            </a:r>
            <a:r>
              <a:rPr lang="en" dirty="0"/>
              <a:t>values given a </a:t>
            </a:r>
            <a:r>
              <a:rPr lang="en" b="1" dirty="0"/>
              <a:t>non-unique</a:t>
            </a:r>
            <a:r>
              <a:rPr lang="en" dirty="0"/>
              <a:t> key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Lookup </a:t>
            </a:r>
            <a:r>
              <a:rPr lang="en" b="1" dirty="0"/>
              <a:t>multiple </a:t>
            </a:r>
            <a:r>
              <a:rPr lang="en" dirty="0"/>
              <a:t>values given a </a:t>
            </a:r>
            <a:r>
              <a:rPr lang="en" b="1" dirty="0"/>
              <a:t>range </a:t>
            </a:r>
            <a:r>
              <a:rPr lang="en" dirty="0"/>
              <a:t>of keys via inequalities(e.g. timestamps)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Return results in </a:t>
            </a:r>
            <a:r>
              <a:rPr lang="en" b="1" dirty="0"/>
              <a:t>sorted </a:t>
            </a:r>
            <a:r>
              <a:rPr lang="en" dirty="0"/>
              <a:t>order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b="1" dirty="0"/>
              <a:t>Bulk load</a:t>
            </a:r>
            <a:r>
              <a:rPr lang="en" dirty="0"/>
              <a:t>, e.g. add an index to an existing table and get tons of data at once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Common implementations: 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This class: hashtable, B-tree</a:t>
            </a:r>
            <a:endParaRPr dirty="0"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Many others! Often tree-based data structures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i="1" dirty="0"/>
              <a:t>Most important</a:t>
            </a:r>
            <a:r>
              <a:rPr lang="en" dirty="0"/>
              <a:t>: unique indexes are always faster</a:t>
            </a:r>
            <a:endParaRPr dirty="0"/>
          </a:p>
          <a:p>
            <a:pPr marL="9144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1139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Hash Table as </a:t>
            </a:r>
            <a:r>
              <a:rPr lang="en-US" sz="3600" b="1" i="1" dirty="0">
                <a:solidFill>
                  <a:srgbClr val="BD582C"/>
                </a:solidFill>
              </a:rPr>
              <a:t>Index</a:t>
            </a:r>
          </a:p>
        </p:txBody>
      </p:sp>
      <p:sp>
        <p:nvSpPr>
          <p:cNvPr id="136" name="Google Shape;136;p26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424649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 sz="1400" dirty="0">
                <a:solidFill>
                  <a:srgbClr val="191B0E"/>
                </a:solidFill>
              </a:rPr>
              <a:t>Essentially, array of linked lists with a hashing function</a:t>
            </a:r>
            <a:endParaRPr sz="1400" dirty="0">
              <a:solidFill>
                <a:schemeClr val="dk1"/>
              </a:solidFill>
            </a:endParaRPr>
          </a:p>
          <a:p>
            <a:pPr marL="914400" lvl="1" indent="-2857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</a:pPr>
            <a:r>
              <a:rPr lang="en" dirty="0">
                <a:solidFill>
                  <a:srgbClr val="191B0E"/>
                </a:solidFill>
              </a:rPr>
              <a:t>Given a </a:t>
            </a:r>
            <a:r>
              <a:rPr lang="en" i="1" dirty="0">
                <a:solidFill>
                  <a:srgbClr val="191B0E"/>
                </a:solidFill>
              </a:rPr>
              <a:t>key</a:t>
            </a:r>
            <a:r>
              <a:rPr lang="en" dirty="0">
                <a:solidFill>
                  <a:srgbClr val="191B0E"/>
                </a:solidFill>
              </a:rPr>
              <a:t>, provide the disk location of the row</a:t>
            </a:r>
            <a:endParaRPr dirty="0">
              <a:solidFill>
                <a:srgbClr val="191B0E"/>
              </a:solidFill>
            </a:endParaRPr>
          </a:p>
          <a:p>
            <a:pPr marL="914400" lvl="1" indent="-2857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</a:pPr>
            <a:r>
              <a:rPr lang="en" dirty="0">
                <a:solidFill>
                  <a:srgbClr val="191B0E"/>
                </a:solidFill>
              </a:rPr>
              <a:t>Key → hash(key) → index of the array → traverse linked list</a:t>
            </a:r>
            <a:endParaRPr dirty="0">
              <a:solidFill>
                <a:srgbClr val="191B0E"/>
              </a:solidFill>
            </a:endParaRPr>
          </a:p>
          <a:p>
            <a:pPr marL="914400" lvl="1" indent="-2857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</a:pPr>
            <a:r>
              <a:rPr lang="en" dirty="0">
                <a:solidFill>
                  <a:srgbClr val="191B0E"/>
                </a:solidFill>
              </a:rPr>
              <a:t>Hash tables provide provably constant time lookup, i.e. O(1)</a:t>
            </a:r>
            <a:endParaRPr dirty="0">
              <a:solidFill>
                <a:srgbClr val="191B0E"/>
              </a:solidFill>
            </a:endParaRPr>
          </a:p>
          <a:p>
            <a:pPr marL="457200" lvl="0" indent="-3111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 dirty="0">
                <a:solidFill>
                  <a:srgbClr val="191B0E"/>
                </a:solidFill>
              </a:rPr>
              <a:t>Hash tables are memory-friendly</a:t>
            </a:r>
            <a:endParaRPr sz="1400" dirty="0">
              <a:solidFill>
                <a:schemeClr val="dk1"/>
              </a:solidFill>
            </a:endParaRPr>
          </a:p>
          <a:p>
            <a:pPr marL="914400" lvl="1" indent="-2857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</a:pPr>
            <a:r>
              <a:rPr lang="en" dirty="0">
                <a:solidFill>
                  <a:srgbClr val="191B0E"/>
                </a:solidFill>
              </a:rPr>
              <a:t>Linked lists can be malloc’d at random  </a:t>
            </a:r>
            <a:endParaRPr dirty="0">
              <a:solidFill>
                <a:srgbClr val="191B0E"/>
              </a:solidFill>
            </a:endParaRPr>
          </a:p>
          <a:p>
            <a:pPr marL="914400" lvl="1" indent="-2857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900"/>
              <a:buChar char="○"/>
            </a:pPr>
            <a:r>
              <a:rPr lang="en" dirty="0">
                <a:solidFill>
                  <a:srgbClr val="191B0E"/>
                </a:solidFill>
              </a:rPr>
              <a:t>Scaling &amp; rebuilding is not very expensive</a:t>
            </a:r>
            <a:endParaRPr dirty="0">
              <a:solidFill>
                <a:srgbClr val="191B0E"/>
              </a:solidFill>
            </a:endParaRPr>
          </a:p>
          <a:p>
            <a:pPr marL="457200" lvl="0" indent="-3111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 dirty="0">
                <a:solidFill>
                  <a:srgbClr val="191B0E"/>
                </a:solidFill>
              </a:rPr>
              <a:t>But! Hashes are generally only good for single, unique lookups</a:t>
            </a:r>
            <a:endParaRPr sz="1400" dirty="0">
              <a:solidFill>
                <a:srgbClr val="191B0E"/>
              </a:solidFill>
            </a:endParaRPr>
          </a:p>
          <a:p>
            <a:pPr marL="914400" lvl="1" indent="-3111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dirty="0">
                <a:solidFill>
                  <a:srgbClr val="191B0E"/>
                </a:solidFill>
              </a:rPr>
              <a:t>Can’t speed up ORDER BY</a:t>
            </a:r>
            <a:endParaRPr dirty="0">
              <a:solidFill>
                <a:srgbClr val="191B0E"/>
              </a:solidFill>
            </a:endParaRPr>
          </a:p>
          <a:p>
            <a:pPr marL="914400" lvl="1" indent="-3111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dirty="0">
                <a:solidFill>
                  <a:srgbClr val="191B0E"/>
                </a:solidFill>
              </a:rPr>
              <a:t>Can’t search for inequalities</a:t>
            </a:r>
            <a:endParaRPr dirty="0">
              <a:solidFill>
                <a:srgbClr val="191B0E"/>
              </a:solidFill>
            </a:endParaRPr>
          </a:p>
          <a:p>
            <a:pPr marL="457200" lvl="0" indent="-3111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400" dirty="0">
                <a:solidFill>
                  <a:srgbClr val="191B0E"/>
                </a:solidFill>
              </a:rPr>
              <a:t>Most DBMS’s default to B-tree anyway</a:t>
            </a:r>
            <a:endParaRPr sz="1300" dirty="0"/>
          </a:p>
        </p:txBody>
      </p:sp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">
            <a:off x="5720676" y="3086198"/>
            <a:ext cx="2628358" cy="172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0438" y="1257895"/>
            <a:ext cx="2948597" cy="194808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 txBox="1"/>
          <p:nvPr/>
        </p:nvSpPr>
        <p:spPr>
          <a:xfrm>
            <a:off x="4542325" y="4809500"/>
            <a:ext cx="21255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Images from Wikipedia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472539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6945" y="1882085"/>
            <a:ext cx="2544406" cy="137933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B-trees Are </a:t>
            </a:r>
            <a:r>
              <a:rPr lang="en-US" sz="3600" b="1" i="1" dirty="0">
                <a:solidFill>
                  <a:srgbClr val="BD582C"/>
                </a:solidFill>
              </a:rPr>
              <a:t>Not Binary Trees</a:t>
            </a:r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6863798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rgbClr val="191B0E"/>
              </a:buClr>
              <a:buSzPts val="1700"/>
              <a:buChar char="●"/>
            </a:pPr>
            <a:r>
              <a:rPr lang="en" dirty="0">
                <a:solidFill>
                  <a:srgbClr val="191B0E"/>
                </a:solidFill>
              </a:rPr>
              <a:t>NOT the same thing as </a:t>
            </a:r>
            <a:r>
              <a:rPr lang="en" i="1" dirty="0">
                <a:solidFill>
                  <a:srgbClr val="191B0E"/>
                </a:solidFill>
              </a:rPr>
              <a:t>binary tree,</a:t>
            </a:r>
            <a:endParaRPr dirty="0">
              <a:solidFill>
                <a:srgbClr val="191B0E"/>
              </a:solidFill>
            </a:endParaRPr>
          </a:p>
          <a:p>
            <a:pPr marL="914400" lvl="1" indent="-3365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700"/>
              <a:buChar char="○"/>
            </a:pPr>
            <a:r>
              <a:rPr lang="en" sz="1600" dirty="0">
                <a:solidFill>
                  <a:srgbClr val="191B0E"/>
                </a:solidFill>
              </a:rPr>
              <a:t>...rather an </a:t>
            </a:r>
            <a:r>
              <a:rPr lang="en" sz="1600" b="1" dirty="0">
                <a:solidFill>
                  <a:srgbClr val="191B0E"/>
                </a:solidFill>
              </a:rPr>
              <a:t>n-ary tree</a:t>
            </a:r>
            <a:r>
              <a:rPr lang="en" sz="1600" dirty="0">
                <a:solidFill>
                  <a:srgbClr val="191B0E"/>
                </a:solidFill>
              </a:rPr>
              <a:t>, a generalization of a binary tree</a:t>
            </a:r>
            <a:endParaRPr sz="1600" dirty="0">
              <a:solidFill>
                <a:srgbClr val="191B0E"/>
              </a:solidFill>
            </a:endParaRPr>
          </a:p>
          <a:p>
            <a:pPr marL="914400" lvl="1" indent="-3365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700"/>
              <a:buChar char="○"/>
            </a:pPr>
            <a:r>
              <a:rPr lang="en" sz="1600" dirty="0">
                <a:solidFill>
                  <a:srgbClr val="191B0E"/>
                </a:solidFill>
              </a:rPr>
              <a:t>Most common implementation for databases: B+Tree</a:t>
            </a:r>
            <a:endParaRPr sz="1600" dirty="0">
              <a:solidFill>
                <a:srgbClr val="191B0E"/>
              </a:solidFill>
            </a:endParaRPr>
          </a:p>
          <a:p>
            <a:pPr marL="914400" lvl="1" indent="-3365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700"/>
              <a:buChar char="○"/>
            </a:pPr>
            <a:r>
              <a:rPr lang="en" sz="1600" dirty="0">
                <a:solidFill>
                  <a:srgbClr val="191B0E"/>
                </a:solidFill>
              </a:rPr>
              <a:t>A commonly-used, all-purpose indexing algorithm</a:t>
            </a:r>
            <a:endParaRPr sz="1600" dirty="0">
              <a:solidFill>
                <a:srgbClr val="191B0E"/>
              </a:solidFill>
            </a:endParaRPr>
          </a:p>
          <a:p>
            <a:pPr marL="914400" lvl="1" indent="-3365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700"/>
              <a:buChar char="○"/>
            </a:pPr>
            <a:r>
              <a:rPr lang="en" sz="1600" dirty="0">
                <a:solidFill>
                  <a:srgbClr val="191B0E"/>
                </a:solidFill>
              </a:rPr>
              <a:t>High branching factor </a:t>
            </a:r>
            <a:r>
              <a:rPr lang="en" sz="1600" i="1" dirty="0">
                <a:solidFill>
                  <a:srgbClr val="191B0E"/>
                </a:solidFill>
              </a:rPr>
              <a:t>b</a:t>
            </a:r>
            <a:r>
              <a:rPr lang="en" sz="1600" dirty="0">
                <a:solidFill>
                  <a:srgbClr val="191B0E"/>
                </a:solidFill>
              </a:rPr>
              <a:t>, so high fanout</a:t>
            </a:r>
            <a:endParaRPr sz="1600" dirty="0">
              <a:solidFill>
                <a:srgbClr val="191B0E"/>
              </a:solidFill>
            </a:endParaRPr>
          </a:p>
          <a:p>
            <a:pPr marL="457200" lvl="0" indent="-33655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rgbClr val="191B0E"/>
              </a:buClr>
              <a:buSzPts val="1700"/>
              <a:buChar char="●"/>
            </a:pPr>
            <a:r>
              <a:rPr lang="en" dirty="0">
                <a:solidFill>
                  <a:srgbClr val="191B0E"/>
                </a:solidFill>
              </a:rPr>
              <a:t>Structure of a B+tree</a:t>
            </a:r>
            <a:endParaRPr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700"/>
              <a:buChar char="○"/>
            </a:pPr>
            <a:r>
              <a:rPr lang="en" sz="1600" dirty="0">
                <a:solidFill>
                  <a:srgbClr val="191B0E"/>
                </a:solidFill>
              </a:rPr>
              <a:t>Single root node</a:t>
            </a:r>
            <a:endParaRPr sz="16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700"/>
              <a:buChar char="○"/>
            </a:pPr>
            <a:r>
              <a:rPr lang="en" sz="1600" dirty="0">
                <a:solidFill>
                  <a:srgbClr val="191B0E"/>
                </a:solidFill>
              </a:rPr>
              <a:t>Multiple layers of intermediate nodes, with </a:t>
            </a:r>
            <a:r>
              <a:rPr lang="en" sz="1600" b="1" dirty="0">
                <a:solidFill>
                  <a:srgbClr val="191B0E"/>
                </a:solidFill>
              </a:rPr>
              <a:t>pivots</a:t>
            </a:r>
            <a:endParaRPr sz="1600" b="1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700"/>
              <a:buChar char="○"/>
            </a:pPr>
            <a:r>
              <a:rPr lang="en" sz="1600" dirty="0">
                <a:solidFill>
                  <a:srgbClr val="191B0E"/>
                </a:solidFill>
              </a:rPr>
              <a:t>One layer of leaf nodes</a:t>
            </a:r>
            <a:endParaRPr sz="16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700"/>
              <a:buChar char="○"/>
            </a:pPr>
            <a:r>
              <a:rPr lang="en" sz="1600" dirty="0">
                <a:solidFill>
                  <a:srgbClr val="191B0E"/>
                </a:solidFill>
              </a:rPr>
              <a:t>Leaves maintain a </a:t>
            </a:r>
            <a:r>
              <a:rPr lang="en" sz="1600" b="1" dirty="0">
                <a:solidFill>
                  <a:srgbClr val="191B0E"/>
                </a:solidFill>
              </a:rPr>
              <a:t>sorted linked list</a:t>
            </a:r>
            <a:r>
              <a:rPr lang="en" sz="1600" dirty="0">
                <a:solidFill>
                  <a:srgbClr val="191B0E"/>
                </a:solidFill>
              </a:rPr>
              <a:t> for quick  traversal</a:t>
            </a:r>
            <a:endParaRPr sz="1600" dirty="0">
              <a:solidFill>
                <a:srgbClr val="191B0E"/>
              </a:solidFill>
            </a:endParaRPr>
          </a:p>
          <a:p>
            <a:pPr marL="914400" lvl="1" indent="-3365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700"/>
              <a:buChar char="○"/>
            </a:pPr>
            <a:r>
              <a:rPr lang="en" sz="1600" dirty="0">
                <a:solidFill>
                  <a:srgbClr val="191B0E"/>
                </a:solidFill>
              </a:rPr>
              <a:t>Maintain rules about how many children per node and how many items per node</a:t>
            </a:r>
            <a:endParaRPr sz="1600" dirty="0">
              <a:solidFill>
                <a:srgbClr val="191B0E"/>
              </a:solidFill>
            </a:endParaRPr>
          </a:p>
          <a:p>
            <a:pPr marL="0" lvl="0" indent="0" algn="l" rtl="0">
              <a:spcBef>
                <a:spcPts val="200"/>
              </a:spcBef>
              <a:spcAft>
                <a:spcPts val="1600"/>
              </a:spcAft>
              <a:buNone/>
            </a:pPr>
            <a:endParaRPr sz="1600" dirty="0"/>
          </a:p>
        </p:txBody>
      </p:sp>
      <p:sp>
        <p:nvSpPr>
          <p:cNvPr id="146" name="Google Shape;146;p27"/>
          <p:cNvSpPr txBox="1"/>
          <p:nvPr/>
        </p:nvSpPr>
        <p:spPr>
          <a:xfrm>
            <a:off x="7018500" y="4824620"/>
            <a:ext cx="21255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/>
              <a:t>Images from Wikipedia</a:t>
            </a:r>
            <a:endParaRPr sz="900" dirty="0"/>
          </a:p>
        </p:txBody>
      </p:sp>
    </p:spTree>
    <p:extLst>
      <p:ext uri="{BB962C8B-B14F-4D97-AF65-F5344CB8AC3E}">
        <p14:creationId xmlns:p14="http://schemas.microsoft.com/office/powerpoint/2010/main" val="418923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B-tree </a:t>
            </a:r>
            <a:r>
              <a:rPr lang="en-US" sz="3600" b="1" i="1" dirty="0">
                <a:solidFill>
                  <a:srgbClr val="BD582C"/>
                </a:solidFill>
              </a:rPr>
              <a:t>Search</a:t>
            </a:r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406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 dirty="0"/>
              <a:t>Find 7 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Do binary search on root node.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Is 7 less than 6? No. Go to child.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Do binary search on node. 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Start with median. Found 7! 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 dirty="0"/>
              <a:t>Return all records for keys between 5 and 7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Find min of the range, i.e. 5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Get the 5 record.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Are we done? No.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Is the next record in this node? No.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Follow the pointer to the next node.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Get the 6 record.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Is the next record in this node? Yes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Get the 7 record. </a:t>
            </a: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 sz="1000" dirty="0"/>
              <a:t>Are we done? Yes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300" dirty="0"/>
              <a:t>Bulk load 5,2,1,8,7,6 into empty B-tree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 dirty="0"/>
              <a:t>Sort them: 1,2,5,6,7,8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 dirty="0"/>
              <a:t>Split into even nodes. </a:t>
            </a: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 dirty="0"/>
              <a:t>Promote medians.</a:t>
            </a:r>
          </a:p>
        </p:txBody>
      </p:sp>
      <p:cxnSp>
        <p:nvCxnSpPr>
          <p:cNvPr id="154" name="Google Shape;154;p28"/>
          <p:cNvCxnSpPr>
            <a:stCxn id="155" idx="2"/>
          </p:cNvCxnSpPr>
          <p:nvPr/>
        </p:nvCxnSpPr>
        <p:spPr>
          <a:xfrm>
            <a:off x="5760525" y="1771275"/>
            <a:ext cx="676500" cy="48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56" name="Google Shape;156;p28"/>
          <p:cNvGrpSpPr/>
          <p:nvPr/>
        </p:nvGrpSpPr>
        <p:grpSpPr>
          <a:xfrm>
            <a:off x="5160225" y="1461675"/>
            <a:ext cx="1046700" cy="795900"/>
            <a:chOff x="4606875" y="2250000"/>
            <a:chExt cx="1046700" cy="795900"/>
          </a:xfrm>
        </p:grpSpPr>
        <p:grpSp>
          <p:nvGrpSpPr>
            <p:cNvPr id="157" name="Google Shape;157;p28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158" name="Google Shape;158;p28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155" name="Google Shape;155;p28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6</a:t>
                </a:r>
                <a:endParaRPr/>
              </a:p>
            </p:txBody>
          </p:sp>
          <p:sp>
            <p:nvSpPr>
              <p:cNvPr id="159" name="Google Shape;159;p28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60" name="Google Shape;160;p28"/>
            <p:cNvCxnSpPr>
              <a:stCxn id="158" idx="2"/>
              <a:endCxn id="161" idx="0"/>
            </p:cNvCxnSpPr>
            <p:nvPr/>
          </p:nvCxnSpPr>
          <p:spPr>
            <a:xfrm flipH="1">
              <a:off x="4606875" y="2559600"/>
              <a:ext cx="302700" cy="48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62" name="Google Shape;162;p28"/>
          <p:cNvGrpSpPr/>
          <p:nvPr/>
        </p:nvGrpSpPr>
        <p:grpSpPr>
          <a:xfrm>
            <a:off x="4713825" y="2257575"/>
            <a:ext cx="892800" cy="643500"/>
            <a:chOff x="4760775" y="2250000"/>
            <a:chExt cx="892800" cy="643500"/>
          </a:xfrm>
        </p:grpSpPr>
        <p:grpSp>
          <p:nvGrpSpPr>
            <p:cNvPr id="163" name="Google Shape;163;p28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164" name="Google Shape;164;p28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1</a:t>
                </a:r>
                <a:endParaRPr/>
              </a:p>
            </p:txBody>
          </p:sp>
          <p:sp>
            <p:nvSpPr>
              <p:cNvPr id="161" name="Google Shape;161;p28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2</a:t>
                </a:r>
                <a:endParaRPr/>
              </a:p>
            </p:txBody>
          </p:sp>
          <p:sp>
            <p:nvSpPr>
              <p:cNvPr id="165" name="Google Shape;165;p28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66" name="Google Shape;166;p28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167" name="Google Shape;167;p28"/>
          <p:cNvCxnSpPr>
            <a:stCxn id="159" idx="2"/>
            <a:endCxn id="168" idx="0"/>
          </p:cNvCxnSpPr>
          <p:nvPr/>
        </p:nvCxnSpPr>
        <p:spPr>
          <a:xfrm>
            <a:off x="6058125" y="1771275"/>
            <a:ext cx="1461600" cy="48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9" name="Google Shape;169;p28"/>
          <p:cNvCxnSpPr>
            <a:stCxn id="165" idx="3"/>
          </p:cNvCxnSpPr>
          <p:nvPr/>
        </p:nvCxnSpPr>
        <p:spPr>
          <a:xfrm>
            <a:off x="5606625" y="2412375"/>
            <a:ext cx="38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" name="Google Shape;170;p28"/>
          <p:cNvCxnSpPr>
            <a:endCxn id="155" idx="0"/>
          </p:cNvCxnSpPr>
          <p:nvPr/>
        </p:nvCxnSpPr>
        <p:spPr>
          <a:xfrm flipH="1">
            <a:off x="5760525" y="1098975"/>
            <a:ext cx="3000" cy="36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171" name="Google Shape;171;p28"/>
          <p:cNvGrpSpPr/>
          <p:nvPr/>
        </p:nvGrpSpPr>
        <p:grpSpPr>
          <a:xfrm>
            <a:off x="7073250" y="2257575"/>
            <a:ext cx="892800" cy="643500"/>
            <a:chOff x="4760775" y="2250000"/>
            <a:chExt cx="892800" cy="643500"/>
          </a:xfrm>
        </p:grpSpPr>
        <p:grpSp>
          <p:nvGrpSpPr>
            <p:cNvPr id="172" name="Google Shape;172;p28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173" name="Google Shape;173;p28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6</a:t>
                </a:r>
                <a:endParaRPr/>
              </a:p>
            </p:txBody>
          </p:sp>
          <p:sp>
            <p:nvSpPr>
              <p:cNvPr id="168" name="Google Shape;168;p28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7</a:t>
                </a:r>
                <a:endParaRPr/>
              </a:p>
            </p:txBody>
          </p:sp>
          <p:sp>
            <p:nvSpPr>
              <p:cNvPr id="174" name="Google Shape;174;p28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8</a:t>
                </a:r>
                <a:endParaRPr/>
              </a:p>
            </p:txBody>
          </p:sp>
        </p:grpSp>
        <p:cxnSp>
          <p:nvCxnSpPr>
            <p:cNvPr id="175" name="Google Shape;175;p28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76" name="Google Shape;176;p28"/>
          <p:cNvGrpSpPr/>
          <p:nvPr/>
        </p:nvGrpSpPr>
        <p:grpSpPr>
          <a:xfrm>
            <a:off x="6003075" y="2257575"/>
            <a:ext cx="892800" cy="643500"/>
            <a:chOff x="4760775" y="2250000"/>
            <a:chExt cx="892800" cy="643500"/>
          </a:xfrm>
        </p:grpSpPr>
        <p:grpSp>
          <p:nvGrpSpPr>
            <p:cNvPr id="177" name="Google Shape;177;p28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178" name="Google Shape;178;p28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179" name="Google Shape;179;p28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28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81" name="Google Shape;181;p28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182" name="Google Shape;182;p28"/>
          <p:cNvCxnSpPr/>
          <p:nvPr/>
        </p:nvCxnSpPr>
        <p:spPr>
          <a:xfrm flipH="1">
            <a:off x="7518150" y="2567175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3" name="Google Shape;183;p28"/>
          <p:cNvCxnSpPr/>
          <p:nvPr/>
        </p:nvCxnSpPr>
        <p:spPr>
          <a:xfrm flipH="1">
            <a:off x="7810225" y="2567175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4" name="Google Shape;184;p28"/>
          <p:cNvCxnSpPr/>
          <p:nvPr/>
        </p:nvCxnSpPr>
        <p:spPr>
          <a:xfrm flipH="1">
            <a:off x="5158725" y="2567175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5" name="Google Shape;185;p28"/>
          <p:cNvCxnSpPr>
            <a:endCxn id="173" idx="1"/>
          </p:cNvCxnSpPr>
          <p:nvPr/>
        </p:nvCxnSpPr>
        <p:spPr>
          <a:xfrm>
            <a:off x="6895950" y="2412375"/>
            <a:ext cx="177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880733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/>
        </p:nvSpPr>
        <p:spPr>
          <a:xfrm>
            <a:off x="668138" y="1125940"/>
            <a:ext cx="4378200" cy="3417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Insert 5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Is the first slot empty? Yes!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Put 5 there.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Next, insert 8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Root node: first spot empty? No.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Less than 5? No.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Second spot empty? Yes!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Put 8 there.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Next, insert 1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Is there room for 1? Yes!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Root node: first spot empty? No.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Less than 5? Yes!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Shift everyone over. Put 1 there.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190" name="Google Shape;190;p29"/>
          <p:cNvGrpSpPr/>
          <p:nvPr/>
        </p:nvGrpSpPr>
        <p:grpSpPr>
          <a:xfrm>
            <a:off x="-12700000" y="1968500"/>
            <a:ext cx="2159000" cy="400050"/>
            <a:chOff x="3543000" y="584150"/>
            <a:chExt cx="7475220" cy="1386575"/>
          </a:xfrm>
        </p:grpSpPr>
        <p:cxnSp>
          <p:nvCxnSpPr>
            <p:cNvPr id="191" name="Google Shape;191;p29"/>
            <p:cNvCxnSpPr>
              <a:endCxn id="192" idx="0"/>
            </p:cNvCxnSpPr>
            <p:nvPr/>
          </p:nvCxnSpPr>
          <p:spPr>
            <a:xfrm flipH="1">
              <a:off x="7280610" y="584150"/>
              <a:ext cx="813385" cy="743075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193" name="Google Shape;193;p29"/>
            <p:cNvGrpSpPr/>
            <p:nvPr/>
          </p:nvGrpSpPr>
          <p:grpSpPr>
            <a:xfrm>
              <a:off x="3543000" y="1327225"/>
              <a:ext cx="7475220" cy="309600"/>
              <a:chOff x="-27550" y="1961450"/>
              <a:chExt cx="7475220" cy="309600"/>
            </a:xfrm>
          </p:grpSpPr>
          <p:sp>
            <p:nvSpPr>
              <p:cNvPr id="194" name="Google Shape;194;p29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>
                    <a:solidFill>
                      <a:srgbClr val="FF0000"/>
                    </a:solidFill>
                  </a:rPr>
                  <a:t>5</a:t>
                </a:r>
                <a:endParaRPr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92" name="Google Shape;192;p29"/>
              <p:cNvSpPr/>
              <p:nvPr/>
            </p:nvSpPr>
            <p:spPr>
              <a:xfrm>
                <a:off x="-27550" y="1961450"/>
                <a:ext cx="747522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9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196" name="Google Shape;196;p29"/>
            <p:cNvCxnSpPr/>
            <p:nvPr/>
          </p:nvCxnSpPr>
          <p:spPr>
            <a:xfrm flipH="1">
              <a:off x="6319025" y="1636825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198" name="Google Shape;198;p29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B-tree </a:t>
            </a:r>
            <a:r>
              <a:rPr lang="en-US" sz="3600" b="1" i="1" dirty="0">
                <a:solidFill>
                  <a:srgbClr val="BD582C"/>
                </a:solidFill>
              </a:rPr>
              <a:t>Insertion</a:t>
            </a:r>
          </a:p>
        </p:txBody>
      </p:sp>
      <p:grpSp>
        <p:nvGrpSpPr>
          <p:cNvPr id="199" name="Google Shape;199;p29"/>
          <p:cNvGrpSpPr/>
          <p:nvPr/>
        </p:nvGrpSpPr>
        <p:grpSpPr>
          <a:xfrm>
            <a:off x="5226679" y="2285009"/>
            <a:ext cx="892800" cy="952850"/>
            <a:chOff x="4760775" y="1940650"/>
            <a:chExt cx="892800" cy="952850"/>
          </a:xfrm>
        </p:grpSpPr>
        <p:cxnSp>
          <p:nvCxnSpPr>
            <p:cNvPr id="200" name="Google Shape;200;p29"/>
            <p:cNvCxnSpPr/>
            <p:nvPr/>
          </p:nvCxnSpPr>
          <p:spPr>
            <a:xfrm flipH="1">
              <a:off x="5205675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201" name="Google Shape;201;p29"/>
            <p:cNvGrpSpPr/>
            <p:nvPr/>
          </p:nvGrpSpPr>
          <p:grpSpPr>
            <a:xfrm>
              <a:off x="4760775" y="1940650"/>
              <a:ext cx="892800" cy="952850"/>
              <a:chOff x="4760775" y="1940650"/>
              <a:chExt cx="892800" cy="952850"/>
            </a:xfrm>
          </p:grpSpPr>
          <p:cxnSp>
            <p:nvCxnSpPr>
              <p:cNvPr id="202" name="Google Shape;202;p29"/>
              <p:cNvCxnSpPr/>
              <p:nvPr/>
            </p:nvCxnSpPr>
            <p:spPr>
              <a:xfrm flipH="1">
                <a:off x="5205675" y="1940650"/>
                <a:ext cx="3000" cy="333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grpSp>
            <p:nvGrpSpPr>
              <p:cNvPr id="203" name="Google Shape;203;p29"/>
              <p:cNvGrpSpPr/>
              <p:nvPr/>
            </p:nvGrpSpPr>
            <p:grpSpPr>
              <a:xfrm>
                <a:off x="4760775" y="2250000"/>
                <a:ext cx="892800" cy="643500"/>
                <a:chOff x="4760775" y="2250000"/>
                <a:chExt cx="892800" cy="643500"/>
              </a:xfrm>
            </p:grpSpPr>
            <p:grpSp>
              <p:nvGrpSpPr>
                <p:cNvPr id="204" name="Google Shape;204;p29"/>
                <p:cNvGrpSpPr/>
                <p:nvPr/>
              </p:nvGrpSpPr>
              <p:grpSpPr>
                <a:xfrm>
                  <a:off x="4760775" y="2250000"/>
                  <a:ext cx="892800" cy="309600"/>
                  <a:chOff x="2599075" y="1961450"/>
                  <a:chExt cx="892800" cy="309600"/>
                </a:xfrm>
              </p:grpSpPr>
              <p:sp>
                <p:nvSpPr>
                  <p:cNvPr id="205" name="Google Shape;205;p29"/>
                  <p:cNvSpPr/>
                  <p:nvPr/>
                </p:nvSpPr>
                <p:spPr>
                  <a:xfrm>
                    <a:off x="2599075" y="1961450"/>
                    <a:ext cx="297600" cy="309600"/>
                  </a:xfrm>
                  <a:prstGeom prst="rect">
                    <a:avLst/>
                  </a:prstGeom>
                  <a:solidFill>
                    <a:schemeClr val="lt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/>
                      <a:t>5</a:t>
                    </a:r>
                    <a:endParaRPr/>
                  </a:p>
                </p:txBody>
              </p:sp>
              <p:sp>
                <p:nvSpPr>
                  <p:cNvPr id="206" name="Google Shape;206;p29"/>
                  <p:cNvSpPr/>
                  <p:nvPr/>
                </p:nvSpPr>
                <p:spPr>
                  <a:xfrm>
                    <a:off x="2896675" y="1961450"/>
                    <a:ext cx="297600" cy="309600"/>
                  </a:xfrm>
                  <a:prstGeom prst="rect">
                    <a:avLst/>
                  </a:prstGeom>
                  <a:solidFill>
                    <a:schemeClr val="lt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" b="1" dirty="0">
                        <a:solidFill>
                          <a:srgbClr val="FF0000"/>
                        </a:solidFill>
                      </a:rPr>
                      <a:t>8</a:t>
                    </a:r>
                    <a:endParaRPr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7" name="Google Shape;207;p29"/>
                  <p:cNvSpPr/>
                  <p:nvPr/>
                </p:nvSpPr>
                <p:spPr>
                  <a:xfrm>
                    <a:off x="3194275" y="1961450"/>
                    <a:ext cx="297600" cy="309600"/>
                  </a:xfrm>
                  <a:prstGeom prst="rect">
                    <a:avLst/>
                  </a:prstGeom>
                  <a:solidFill>
                    <a:schemeClr val="lt2"/>
                  </a:solidFill>
                  <a:ln w="9525" cap="flat" cmpd="sng">
                    <a:solidFill>
                      <a:schemeClr val="dk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cxnSp>
              <p:nvCxnSpPr>
                <p:cNvPr id="208" name="Google Shape;208;p29"/>
                <p:cNvCxnSpPr/>
                <p:nvPr/>
              </p:nvCxnSpPr>
              <p:spPr>
                <a:xfrm flipH="1">
                  <a:off x="4898050" y="2559600"/>
                  <a:ext cx="3000" cy="3339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cxnSp>
          </p:grpSp>
        </p:grpSp>
      </p:grpSp>
      <p:cxnSp>
        <p:nvCxnSpPr>
          <p:cNvPr id="209" name="Google Shape;209;p29"/>
          <p:cNvCxnSpPr/>
          <p:nvPr/>
        </p:nvCxnSpPr>
        <p:spPr>
          <a:xfrm flipH="1">
            <a:off x="6898631" y="4365100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10" name="Google Shape;210;p29"/>
          <p:cNvGrpSpPr/>
          <p:nvPr/>
        </p:nvGrpSpPr>
        <p:grpSpPr>
          <a:xfrm>
            <a:off x="6453731" y="4055500"/>
            <a:ext cx="892800" cy="309600"/>
            <a:chOff x="2599075" y="1961450"/>
            <a:chExt cx="892800" cy="309600"/>
          </a:xfrm>
        </p:grpSpPr>
        <p:sp>
          <p:nvSpPr>
            <p:cNvPr id="211" name="Google Shape;211;p29"/>
            <p:cNvSpPr/>
            <p:nvPr/>
          </p:nvSpPr>
          <p:spPr>
            <a:xfrm>
              <a:off x="2599075" y="1961450"/>
              <a:ext cx="297600" cy="3096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FF0000"/>
                  </a:solidFill>
                </a:rPr>
                <a:t>1</a:t>
              </a:r>
              <a:endParaRPr b="1">
                <a:solidFill>
                  <a:srgbClr val="FF0000"/>
                </a:solidFill>
              </a:endParaRPr>
            </a:p>
          </p:txBody>
        </p:sp>
        <p:sp>
          <p:nvSpPr>
            <p:cNvPr id="212" name="Google Shape;212;p29"/>
            <p:cNvSpPr/>
            <p:nvPr/>
          </p:nvSpPr>
          <p:spPr>
            <a:xfrm>
              <a:off x="2896675" y="1961450"/>
              <a:ext cx="297600" cy="3096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5</a:t>
              </a:r>
              <a:endParaRPr/>
            </a:p>
          </p:txBody>
        </p:sp>
        <p:sp>
          <p:nvSpPr>
            <p:cNvPr id="213" name="Google Shape;213;p29"/>
            <p:cNvSpPr/>
            <p:nvPr/>
          </p:nvSpPr>
          <p:spPr>
            <a:xfrm>
              <a:off x="3194275" y="1961450"/>
              <a:ext cx="297600" cy="3096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8</a:t>
              </a:r>
              <a:endParaRPr/>
            </a:p>
          </p:txBody>
        </p:sp>
      </p:grpSp>
      <p:cxnSp>
        <p:nvCxnSpPr>
          <p:cNvPr id="214" name="Google Shape;214;p29"/>
          <p:cNvCxnSpPr/>
          <p:nvPr/>
        </p:nvCxnSpPr>
        <p:spPr>
          <a:xfrm flipH="1">
            <a:off x="6613806" y="4365100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5" name="Google Shape;215;p29"/>
          <p:cNvCxnSpPr/>
          <p:nvPr/>
        </p:nvCxnSpPr>
        <p:spPr>
          <a:xfrm flipH="1">
            <a:off x="7183456" y="4365100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6" name="Google Shape;216;p29"/>
          <p:cNvCxnSpPr/>
          <p:nvPr/>
        </p:nvCxnSpPr>
        <p:spPr>
          <a:xfrm flipH="1">
            <a:off x="6898631" y="3699175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" name="Google Shape;227;p30">
            <a:extLst>
              <a:ext uri="{FF2B5EF4-FFF2-40B4-BE49-F238E27FC236}">
                <a16:creationId xmlns:a16="http://schemas.microsoft.com/office/drawing/2014/main" id="{CD19A8C5-0368-58DE-B706-445F28FF974A}"/>
              </a:ext>
            </a:extLst>
          </p:cNvPr>
          <p:cNvGrpSpPr/>
          <p:nvPr/>
        </p:nvGrpSpPr>
        <p:grpSpPr>
          <a:xfrm>
            <a:off x="4335969" y="1423350"/>
            <a:ext cx="892800" cy="671975"/>
            <a:chOff x="4760775" y="2250000"/>
            <a:chExt cx="892800" cy="671975"/>
          </a:xfrm>
        </p:grpSpPr>
        <p:grpSp>
          <p:nvGrpSpPr>
            <p:cNvPr id="3" name="Google Shape;228;p30">
              <a:extLst>
                <a:ext uri="{FF2B5EF4-FFF2-40B4-BE49-F238E27FC236}">
                  <a16:creationId xmlns:a16="http://schemas.microsoft.com/office/drawing/2014/main" id="{A5D99CFF-14F6-2FA8-3E91-5336CBA7DD61}"/>
                </a:ext>
              </a:extLst>
            </p:cNvPr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5" name="Google Shape;229;p30">
                <a:extLst>
                  <a:ext uri="{FF2B5EF4-FFF2-40B4-BE49-F238E27FC236}">
                    <a16:creationId xmlns:a16="http://schemas.microsoft.com/office/drawing/2014/main" id="{E553F631-9ADC-D1F4-0B42-8F29B227A2EA}"/>
                  </a:ext>
                </a:extLst>
              </p:cNvPr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6" name="Google Shape;224;p30">
                <a:extLst>
                  <a:ext uri="{FF2B5EF4-FFF2-40B4-BE49-F238E27FC236}">
                    <a16:creationId xmlns:a16="http://schemas.microsoft.com/office/drawing/2014/main" id="{D3A8FD17-7BEB-8117-E4AE-0A72F88E149B}"/>
                  </a:ext>
                </a:extLst>
              </p:cNvPr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230;p30">
                <a:extLst>
                  <a:ext uri="{FF2B5EF4-FFF2-40B4-BE49-F238E27FC236}">
                    <a16:creationId xmlns:a16="http://schemas.microsoft.com/office/drawing/2014/main" id="{AE17CFF3-A6D9-A76E-D09F-BA3C8EA846E5}"/>
                  </a:ext>
                </a:extLst>
              </p:cNvPr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4" name="Google Shape;231;p30">
              <a:extLst>
                <a:ext uri="{FF2B5EF4-FFF2-40B4-BE49-F238E27FC236}">
                  <a16:creationId xmlns:a16="http://schemas.microsoft.com/office/drawing/2014/main" id="{22AEABEE-AFA7-D60C-F630-9FDF489E85B6}"/>
                </a:ext>
              </a:extLst>
            </p:cNvPr>
            <p:cNvCxnSpPr>
              <a:cxnSpLocks/>
            </p:cNvCxnSpPr>
            <p:nvPr/>
          </p:nvCxnSpPr>
          <p:spPr>
            <a:xfrm>
              <a:off x="4909575" y="2542870"/>
              <a:ext cx="0" cy="379105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9" name="Google Shape;202;p29">
            <a:extLst>
              <a:ext uri="{FF2B5EF4-FFF2-40B4-BE49-F238E27FC236}">
                <a16:creationId xmlns:a16="http://schemas.microsoft.com/office/drawing/2014/main" id="{843B35BE-6744-EB2A-38E8-BF7EAC46E65A}"/>
              </a:ext>
            </a:extLst>
          </p:cNvPr>
          <p:cNvCxnSpPr/>
          <p:nvPr/>
        </p:nvCxnSpPr>
        <p:spPr>
          <a:xfrm flipH="1">
            <a:off x="4779369" y="1076466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420767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/>
        </p:nvSpPr>
        <p:spPr>
          <a:xfrm>
            <a:off x="900175" y="1170608"/>
            <a:ext cx="4893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dirty="0"/>
              <a:t>Next, insert 6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Space for 6? No.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Less than 1? No.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Less than 5? No.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Less than 8? Yes!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5 is median, make it a new pivot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5 has no parent, new root!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1 and 8 become new nodes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Try again: put 6 in its leaf</a:t>
            </a:r>
            <a:endParaRPr dirty="0">
              <a:solidFill>
                <a:schemeClr val="dk1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dirty="0">
                <a:solidFill>
                  <a:schemeClr val="dk1"/>
                </a:solidFill>
              </a:rPr>
              <a:t>Next, insert 2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Less than 5? Yes. 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Does 5’s node have a child? Go to child.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Less than 1? No.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Enough space? Yes.</a:t>
            </a:r>
            <a:endParaRPr dirty="0"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</a:rPr>
              <a:t>Put 2 in its leaf.</a:t>
            </a:r>
            <a:endParaRPr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22" name="Google Shape;222;p30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B-tree </a:t>
            </a:r>
            <a:r>
              <a:rPr lang="en-US" sz="3600" b="1" i="1" dirty="0">
                <a:solidFill>
                  <a:srgbClr val="BD582C"/>
                </a:solidFill>
              </a:rPr>
              <a:t>Insertion</a:t>
            </a:r>
          </a:p>
        </p:txBody>
      </p:sp>
      <p:cxnSp>
        <p:nvCxnSpPr>
          <p:cNvPr id="223" name="Google Shape;223;p30"/>
          <p:cNvCxnSpPr>
            <a:stCxn id="224" idx="2"/>
            <a:endCxn id="225" idx="0"/>
          </p:cNvCxnSpPr>
          <p:nvPr/>
        </p:nvCxnSpPr>
        <p:spPr>
          <a:xfrm>
            <a:off x="7175602" y="1606125"/>
            <a:ext cx="676500" cy="48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6" name="Google Shape;226;p30"/>
          <p:cNvCxnSpPr/>
          <p:nvPr/>
        </p:nvCxnSpPr>
        <p:spPr>
          <a:xfrm flipH="1">
            <a:off x="7174102" y="1241174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27" name="Google Shape;227;p30"/>
          <p:cNvGrpSpPr/>
          <p:nvPr/>
        </p:nvGrpSpPr>
        <p:grpSpPr>
          <a:xfrm>
            <a:off x="6575302" y="1296525"/>
            <a:ext cx="1046700" cy="795900"/>
            <a:chOff x="4606875" y="2250000"/>
            <a:chExt cx="1046700" cy="795900"/>
          </a:xfrm>
        </p:grpSpPr>
        <p:grpSp>
          <p:nvGrpSpPr>
            <p:cNvPr id="228" name="Google Shape;228;p30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229" name="Google Shape;229;p30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224" name="Google Shape;224;p30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30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31" name="Google Shape;231;p30"/>
            <p:cNvCxnSpPr>
              <a:stCxn id="229" idx="2"/>
              <a:endCxn id="232" idx="0"/>
            </p:cNvCxnSpPr>
            <p:nvPr/>
          </p:nvCxnSpPr>
          <p:spPr>
            <a:xfrm flipH="1">
              <a:off x="4606875" y="2559600"/>
              <a:ext cx="302700" cy="48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233" name="Google Shape;233;p30"/>
          <p:cNvGrpSpPr/>
          <p:nvPr/>
        </p:nvGrpSpPr>
        <p:grpSpPr>
          <a:xfrm>
            <a:off x="6128902" y="2092425"/>
            <a:ext cx="892800" cy="643500"/>
            <a:chOff x="4760775" y="2250000"/>
            <a:chExt cx="892800" cy="643500"/>
          </a:xfrm>
        </p:grpSpPr>
        <p:grpSp>
          <p:nvGrpSpPr>
            <p:cNvPr id="234" name="Google Shape;234;p30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235" name="Google Shape;235;p30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1</a:t>
                </a:r>
                <a:endParaRPr/>
              </a:p>
            </p:txBody>
          </p:sp>
          <p:sp>
            <p:nvSpPr>
              <p:cNvPr id="232" name="Google Shape;232;p30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30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37" name="Google Shape;237;p30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238" name="Google Shape;238;p30"/>
          <p:cNvGrpSpPr/>
          <p:nvPr/>
        </p:nvGrpSpPr>
        <p:grpSpPr>
          <a:xfrm>
            <a:off x="7405702" y="2092425"/>
            <a:ext cx="892800" cy="643500"/>
            <a:chOff x="4760775" y="2250000"/>
            <a:chExt cx="892800" cy="643500"/>
          </a:xfrm>
        </p:grpSpPr>
        <p:grpSp>
          <p:nvGrpSpPr>
            <p:cNvPr id="239" name="Google Shape;239;p30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240" name="Google Shape;240;p30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225" name="Google Shape;225;p30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>
                    <a:solidFill>
                      <a:srgbClr val="FF0000"/>
                    </a:solidFill>
                  </a:rPr>
                  <a:t>6</a:t>
                </a:r>
                <a:endParaRPr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241" name="Google Shape;241;p30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8</a:t>
                </a:r>
                <a:endParaRPr/>
              </a:p>
            </p:txBody>
          </p:sp>
        </p:grpSp>
        <p:cxnSp>
          <p:nvCxnSpPr>
            <p:cNvPr id="242" name="Google Shape;242;p30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243" name="Google Shape;243;p30"/>
          <p:cNvCxnSpPr/>
          <p:nvPr/>
        </p:nvCxnSpPr>
        <p:spPr>
          <a:xfrm flipH="1">
            <a:off x="7850602" y="2402025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4" name="Google Shape;244;p30"/>
          <p:cNvCxnSpPr>
            <a:stCxn id="236" idx="3"/>
            <a:endCxn id="240" idx="1"/>
          </p:cNvCxnSpPr>
          <p:nvPr/>
        </p:nvCxnSpPr>
        <p:spPr>
          <a:xfrm>
            <a:off x="7021702" y="2247225"/>
            <a:ext cx="38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45" name="Google Shape;245;p30"/>
          <p:cNvGrpSpPr/>
          <p:nvPr/>
        </p:nvGrpSpPr>
        <p:grpSpPr>
          <a:xfrm>
            <a:off x="4366952" y="1241174"/>
            <a:ext cx="892800" cy="643500"/>
            <a:chOff x="5739050" y="3410450"/>
            <a:chExt cx="892800" cy="643500"/>
          </a:xfrm>
        </p:grpSpPr>
        <p:cxnSp>
          <p:nvCxnSpPr>
            <p:cNvPr id="246" name="Google Shape;246;p30"/>
            <p:cNvCxnSpPr/>
            <p:nvPr/>
          </p:nvCxnSpPr>
          <p:spPr>
            <a:xfrm flipH="1">
              <a:off x="6183950" y="372005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247" name="Google Shape;247;p30"/>
            <p:cNvGrpSpPr/>
            <p:nvPr/>
          </p:nvGrpSpPr>
          <p:grpSpPr>
            <a:xfrm>
              <a:off x="5739050" y="3410450"/>
              <a:ext cx="892800" cy="309600"/>
              <a:chOff x="2599075" y="1961450"/>
              <a:chExt cx="892800" cy="309600"/>
            </a:xfrm>
          </p:grpSpPr>
          <p:sp>
            <p:nvSpPr>
              <p:cNvPr id="248" name="Google Shape;248;p30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1</a:t>
                </a:r>
                <a:endParaRPr/>
              </a:p>
            </p:txBody>
          </p:sp>
          <p:sp>
            <p:nvSpPr>
              <p:cNvPr id="249" name="Google Shape;249;p30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250" name="Google Shape;250;p30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8</a:t>
                </a:r>
                <a:endParaRPr/>
              </a:p>
            </p:txBody>
          </p:sp>
        </p:grpSp>
        <p:cxnSp>
          <p:nvCxnSpPr>
            <p:cNvPr id="251" name="Google Shape;251;p30"/>
            <p:cNvCxnSpPr/>
            <p:nvPr/>
          </p:nvCxnSpPr>
          <p:spPr>
            <a:xfrm flipH="1">
              <a:off x="5899125" y="372005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52" name="Google Shape;252;p30"/>
            <p:cNvCxnSpPr/>
            <p:nvPr/>
          </p:nvCxnSpPr>
          <p:spPr>
            <a:xfrm flipH="1">
              <a:off x="6468775" y="372005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253" name="Google Shape;253;p30"/>
          <p:cNvCxnSpPr>
            <a:stCxn id="254" idx="2"/>
            <a:endCxn id="255" idx="0"/>
          </p:cNvCxnSpPr>
          <p:nvPr/>
        </p:nvCxnSpPr>
        <p:spPr>
          <a:xfrm>
            <a:off x="6969727" y="3562100"/>
            <a:ext cx="676500" cy="48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6" name="Google Shape;256;p30"/>
          <p:cNvCxnSpPr/>
          <p:nvPr/>
        </p:nvCxnSpPr>
        <p:spPr>
          <a:xfrm flipH="1">
            <a:off x="6968227" y="2943150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57" name="Google Shape;257;p30"/>
          <p:cNvGrpSpPr/>
          <p:nvPr/>
        </p:nvGrpSpPr>
        <p:grpSpPr>
          <a:xfrm>
            <a:off x="6369427" y="3252500"/>
            <a:ext cx="1046700" cy="795900"/>
            <a:chOff x="4606875" y="2250000"/>
            <a:chExt cx="1046700" cy="795900"/>
          </a:xfrm>
        </p:grpSpPr>
        <p:grpSp>
          <p:nvGrpSpPr>
            <p:cNvPr id="258" name="Google Shape;258;p30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259" name="Google Shape;259;p30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254" name="Google Shape;254;p30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30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61" name="Google Shape;261;p30"/>
            <p:cNvCxnSpPr>
              <a:stCxn id="259" idx="2"/>
              <a:endCxn id="262" idx="0"/>
            </p:cNvCxnSpPr>
            <p:nvPr/>
          </p:nvCxnSpPr>
          <p:spPr>
            <a:xfrm flipH="1">
              <a:off x="4606875" y="2559600"/>
              <a:ext cx="302700" cy="48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263" name="Google Shape;263;p30"/>
          <p:cNvGrpSpPr/>
          <p:nvPr/>
        </p:nvGrpSpPr>
        <p:grpSpPr>
          <a:xfrm>
            <a:off x="5923027" y="4048400"/>
            <a:ext cx="892800" cy="643500"/>
            <a:chOff x="4760775" y="2250000"/>
            <a:chExt cx="892800" cy="643500"/>
          </a:xfrm>
        </p:grpSpPr>
        <p:grpSp>
          <p:nvGrpSpPr>
            <p:cNvPr id="264" name="Google Shape;264;p30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265" name="Google Shape;265;p30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1</a:t>
                </a:r>
                <a:endParaRPr/>
              </a:p>
            </p:txBody>
          </p:sp>
          <p:sp>
            <p:nvSpPr>
              <p:cNvPr id="262" name="Google Shape;262;p30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>
                    <a:solidFill>
                      <a:srgbClr val="FF0000"/>
                    </a:solidFill>
                  </a:rPr>
                  <a:t>2</a:t>
                </a:r>
                <a:endParaRPr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266" name="Google Shape;266;p30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67" name="Google Shape;267;p30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268" name="Google Shape;268;p30"/>
          <p:cNvCxnSpPr/>
          <p:nvPr/>
        </p:nvCxnSpPr>
        <p:spPr>
          <a:xfrm flipH="1">
            <a:off x="7644727" y="4358000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9" name="Google Shape;269;p30"/>
          <p:cNvCxnSpPr>
            <a:stCxn id="266" idx="3"/>
            <a:endCxn id="270" idx="1"/>
          </p:cNvCxnSpPr>
          <p:nvPr/>
        </p:nvCxnSpPr>
        <p:spPr>
          <a:xfrm>
            <a:off x="6815827" y="4203200"/>
            <a:ext cx="38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71" name="Google Shape;271;p30"/>
          <p:cNvGrpSpPr/>
          <p:nvPr/>
        </p:nvGrpSpPr>
        <p:grpSpPr>
          <a:xfrm>
            <a:off x="7199827" y="4048400"/>
            <a:ext cx="892800" cy="643500"/>
            <a:chOff x="4760775" y="2250000"/>
            <a:chExt cx="892800" cy="643500"/>
          </a:xfrm>
        </p:grpSpPr>
        <p:grpSp>
          <p:nvGrpSpPr>
            <p:cNvPr id="272" name="Google Shape;272;p30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270" name="Google Shape;270;p30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255" name="Google Shape;255;p30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6</a:t>
                </a:r>
                <a:endParaRPr/>
              </a:p>
            </p:txBody>
          </p:sp>
          <p:sp>
            <p:nvSpPr>
              <p:cNvPr id="273" name="Google Shape;273;p30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8</a:t>
                </a:r>
                <a:endParaRPr/>
              </a:p>
            </p:txBody>
          </p:sp>
        </p:grpSp>
        <p:cxnSp>
          <p:nvCxnSpPr>
            <p:cNvPr id="274" name="Google Shape;274;p30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275" name="Google Shape;275;p30"/>
          <p:cNvCxnSpPr/>
          <p:nvPr/>
        </p:nvCxnSpPr>
        <p:spPr>
          <a:xfrm flipH="1">
            <a:off x="8142677" y="2402025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6" name="Google Shape;276;p30"/>
          <p:cNvCxnSpPr/>
          <p:nvPr/>
        </p:nvCxnSpPr>
        <p:spPr>
          <a:xfrm flipH="1">
            <a:off x="7930702" y="4358000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091670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1"/>
          <p:cNvSpPr txBox="1"/>
          <p:nvPr/>
        </p:nvSpPr>
        <p:spPr>
          <a:xfrm>
            <a:off x="895014" y="1303130"/>
            <a:ext cx="33951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Finally, insert 7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dirty="0">
                <a:solidFill>
                  <a:schemeClr val="dk1"/>
                </a:solidFill>
              </a:rPr>
              <a:t>Find its spot: in the 5-leaf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dirty="0">
                <a:solidFill>
                  <a:schemeClr val="dk1"/>
                </a:solidFill>
              </a:rPr>
              <a:t>Enough space? No. Split!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dirty="0">
                <a:solidFill>
                  <a:schemeClr val="dk1"/>
                </a:solidFill>
              </a:rPr>
              <a:t>6 gets promoted to pivot. 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dirty="0">
                <a:solidFill>
                  <a:schemeClr val="dk1"/>
                </a:solidFill>
              </a:rPr>
              <a:t>5 and 6,8 split into new nodes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dirty="0">
                <a:solidFill>
                  <a:schemeClr val="dk1"/>
                </a:solidFill>
              </a:rPr>
              <a:t>Space for 6 in parent? Yes.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dirty="0">
                <a:solidFill>
                  <a:schemeClr val="dk1"/>
                </a:solidFill>
              </a:rPr>
              <a:t>Promote 6 to pivot in parent node</a:t>
            </a:r>
            <a:endParaRPr dirty="0">
              <a:solidFill>
                <a:schemeClr val="dk1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cxnSp>
        <p:nvCxnSpPr>
          <p:cNvPr id="282" name="Google Shape;282;p31"/>
          <p:cNvCxnSpPr>
            <a:stCxn id="283" idx="2"/>
            <a:endCxn id="284" idx="0"/>
          </p:cNvCxnSpPr>
          <p:nvPr/>
        </p:nvCxnSpPr>
        <p:spPr>
          <a:xfrm>
            <a:off x="5602988" y="1834425"/>
            <a:ext cx="681600" cy="25997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85" name="Google Shape;285;p31"/>
          <p:cNvGrpSpPr/>
          <p:nvPr/>
        </p:nvGrpSpPr>
        <p:grpSpPr>
          <a:xfrm>
            <a:off x="5007788" y="1524825"/>
            <a:ext cx="1041600" cy="569579"/>
            <a:chOff x="4611975" y="2250000"/>
            <a:chExt cx="1041600" cy="569579"/>
          </a:xfrm>
        </p:grpSpPr>
        <p:grpSp>
          <p:nvGrpSpPr>
            <p:cNvPr id="286" name="Google Shape;286;p31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287" name="Google Shape;287;p31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283" name="Google Shape;283;p31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31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89" name="Google Shape;289;p31"/>
            <p:cNvCxnSpPr>
              <a:stCxn id="287" idx="2"/>
              <a:endCxn id="290" idx="0"/>
            </p:cNvCxnSpPr>
            <p:nvPr/>
          </p:nvCxnSpPr>
          <p:spPr>
            <a:xfrm flipH="1">
              <a:off x="4611975" y="2559600"/>
              <a:ext cx="297600" cy="259979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291" name="Google Shape;291;p31"/>
          <p:cNvGrpSpPr/>
          <p:nvPr/>
        </p:nvGrpSpPr>
        <p:grpSpPr>
          <a:xfrm>
            <a:off x="4561388" y="2094404"/>
            <a:ext cx="892800" cy="643500"/>
            <a:chOff x="4760775" y="2250000"/>
            <a:chExt cx="892800" cy="643500"/>
          </a:xfrm>
        </p:grpSpPr>
        <p:grpSp>
          <p:nvGrpSpPr>
            <p:cNvPr id="292" name="Google Shape;292;p31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293" name="Google Shape;293;p31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1</a:t>
                </a:r>
                <a:endParaRPr/>
              </a:p>
            </p:txBody>
          </p:sp>
          <p:sp>
            <p:nvSpPr>
              <p:cNvPr id="290" name="Google Shape;290;p31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2</a:t>
                </a:r>
                <a:endParaRPr/>
              </a:p>
            </p:txBody>
          </p:sp>
          <p:sp>
            <p:nvSpPr>
              <p:cNvPr id="294" name="Google Shape;294;p31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95" name="Google Shape;295;p31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296" name="Google Shape;296;p31"/>
          <p:cNvCxnSpPr/>
          <p:nvPr/>
        </p:nvCxnSpPr>
        <p:spPr>
          <a:xfrm flipH="1">
            <a:off x="6281588" y="2411201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97" name="Google Shape;297;p31"/>
          <p:cNvCxnSpPr>
            <a:stCxn id="294" idx="3"/>
            <a:endCxn id="298" idx="1"/>
          </p:cNvCxnSpPr>
          <p:nvPr/>
        </p:nvCxnSpPr>
        <p:spPr>
          <a:xfrm>
            <a:off x="5454188" y="2249204"/>
            <a:ext cx="38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299" name="Google Shape;299;p31"/>
          <p:cNvGrpSpPr/>
          <p:nvPr/>
        </p:nvGrpSpPr>
        <p:grpSpPr>
          <a:xfrm>
            <a:off x="5838188" y="2094404"/>
            <a:ext cx="892800" cy="643500"/>
            <a:chOff x="4760775" y="2250000"/>
            <a:chExt cx="892800" cy="643500"/>
          </a:xfrm>
        </p:grpSpPr>
        <p:grpSp>
          <p:nvGrpSpPr>
            <p:cNvPr id="300" name="Google Shape;300;p31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298" name="Google Shape;298;p31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dirty="0"/>
                  <a:t>5</a:t>
                </a:r>
                <a:endParaRPr dirty="0"/>
              </a:p>
            </p:txBody>
          </p:sp>
          <p:sp>
            <p:nvSpPr>
              <p:cNvPr id="284" name="Google Shape;284;p31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6</a:t>
                </a:r>
                <a:endParaRPr/>
              </a:p>
            </p:txBody>
          </p:sp>
          <p:sp>
            <p:nvSpPr>
              <p:cNvPr id="301" name="Google Shape;301;p31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8</a:t>
                </a:r>
                <a:endParaRPr/>
              </a:p>
            </p:txBody>
          </p:sp>
        </p:grpSp>
        <p:cxnSp>
          <p:nvCxnSpPr>
            <p:cNvPr id="302" name="Google Shape;302;p31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303" name="Google Shape;303;p31"/>
          <p:cNvCxnSpPr/>
          <p:nvPr/>
        </p:nvCxnSpPr>
        <p:spPr>
          <a:xfrm flipH="1">
            <a:off x="6579188" y="2417898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4" name="Google Shape;304;p31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B-tree </a:t>
            </a:r>
            <a:r>
              <a:rPr lang="en-US" sz="3600" b="1" i="1" dirty="0">
                <a:solidFill>
                  <a:srgbClr val="BD582C"/>
                </a:solidFill>
              </a:rPr>
              <a:t>Insertion</a:t>
            </a:r>
          </a:p>
        </p:txBody>
      </p:sp>
      <p:cxnSp>
        <p:nvCxnSpPr>
          <p:cNvPr id="305" name="Google Shape;305;p31"/>
          <p:cNvCxnSpPr/>
          <p:nvPr/>
        </p:nvCxnSpPr>
        <p:spPr>
          <a:xfrm flipH="1">
            <a:off x="5601488" y="1215473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6" name="Google Shape;306;p31"/>
          <p:cNvCxnSpPr>
            <a:cxnSpLocks/>
            <a:stCxn id="307" idx="2"/>
          </p:cNvCxnSpPr>
          <p:nvPr/>
        </p:nvCxnSpPr>
        <p:spPr>
          <a:xfrm>
            <a:off x="5900588" y="3569200"/>
            <a:ext cx="676500" cy="48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309" name="Google Shape;309;p31"/>
          <p:cNvGrpSpPr/>
          <p:nvPr/>
        </p:nvGrpSpPr>
        <p:grpSpPr>
          <a:xfrm>
            <a:off x="5300288" y="3259600"/>
            <a:ext cx="1046700" cy="795900"/>
            <a:chOff x="4606875" y="2250000"/>
            <a:chExt cx="1046700" cy="795900"/>
          </a:xfrm>
        </p:grpSpPr>
        <p:grpSp>
          <p:nvGrpSpPr>
            <p:cNvPr id="310" name="Google Shape;310;p31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311" name="Google Shape;311;p31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307" name="Google Shape;307;p31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6</a:t>
                </a:r>
                <a:endParaRPr/>
              </a:p>
            </p:txBody>
          </p:sp>
          <p:sp>
            <p:nvSpPr>
              <p:cNvPr id="312" name="Google Shape;312;p31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313" name="Google Shape;313;p31"/>
            <p:cNvCxnSpPr>
              <a:stCxn id="311" idx="2"/>
              <a:endCxn id="314" idx="0"/>
            </p:cNvCxnSpPr>
            <p:nvPr/>
          </p:nvCxnSpPr>
          <p:spPr>
            <a:xfrm flipH="1">
              <a:off x="4606875" y="2559600"/>
              <a:ext cx="302700" cy="48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15" name="Google Shape;315;p31"/>
          <p:cNvGrpSpPr/>
          <p:nvPr/>
        </p:nvGrpSpPr>
        <p:grpSpPr>
          <a:xfrm>
            <a:off x="4853888" y="4055500"/>
            <a:ext cx="892800" cy="643500"/>
            <a:chOff x="4760775" y="2250000"/>
            <a:chExt cx="892800" cy="643500"/>
          </a:xfrm>
        </p:grpSpPr>
        <p:grpSp>
          <p:nvGrpSpPr>
            <p:cNvPr id="316" name="Google Shape;316;p31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317" name="Google Shape;317;p31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1</a:t>
                </a:r>
                <a:endParaRPr/>
              </a:p>
            </p:txBody>
          </p:sp>
          <p:sp>
            <p:nvSpPr>
              <p:cNvPr id="314" name="Google Shape;314;p31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2</a:t>
                </a:r>
                <a:endParaRPr/>
              </a:p>
            </p:txBody>
          </p:sp>
          <p:sp>
            <p:nvSpPr>
              <p:cNvPr id="318" name="Google Shape;318;p31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319" name="Google Shape;319;p31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320" name="Google Shape;320;p31"/>
          <p:cNvCxnSpPr>
            <a:stCxn id="312" idx="2"/>
            <a:endCxn id="321" idx="0"/>
          </p:cNvCxnSpPr>
          <p:nvPr/>
        </p:nvCxnSpPr>
        <p:spPr>
          <a:xfrm>
            <a:off x="6198188" y="3569200"/>
            <a:ext cx="1461600" cy="486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2" name="Google Shape;322;p31"/>
          <p:cNvCxnSpPr>
            <a:cxnSpLocks/>
            <a:stCxn id="318" idx="3"/>
          </p:cNvCxnSpPr>
          <p:nvPr/>
        </p:nvCxnSpPr>
        <p:spPr>
          <a:xfrm>
            <a:off x="5746688" y="4210300"/>
            <a:ext cx="384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4" name="Google Shape;324;p31"/>
          <p:cNvCxnSpPr>
            <a:endCxn id="307" idx="0"/>
          </p:cNvCxnSpPr>
          <p:nvPr/>
        </p:nvCxnSpPr>
        <p:spPr>
          <a:xfrm flipH="1">
            <a:off x="5900588" y="2896900"/>
            <a:ext cx="3000" cy="36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325" name="Google Shape;325;p31"/>
          <p:cNvGrpSpPr/>
          <p:nvPr/>
        </p:nvGrpSpPr>
        <p:grpSpPr>
          <a:xfrm>
            <a:off x="7213313" y="4055500"/>
            <a:ext cx="892800" cy="643500"/>
            <a:chOff x="4760775" y="2250000"/>
            <a:chExt cx="892800" cy="643500"/>
          </a:xfrm>
        </p:grpSpPr>
        <p:grpSp>
          <p:nvGrpSpPr>
            <p:cNvPr id="326" name="Google Shape;326;p31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327" name="Google Shape;327;p31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6</a:t>
                </a:r>
                <a:endParaRPr/>
              </a:p>
            </p:txBody>
          </p:sp>
          <p:sp>
            <p:nvSpPr>
              <p:cNvPr id="321" name="Google Shape;321;p31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>
                    <a:solidFill>
                      <a:srgbClr val="FF0000"/>
                    </a:solidFill>
                  </a:rPr>
                  <a:t>7</a:t>
                </a:r>
                <a:endParaRPr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328" name="Google Shape;328;p31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8</a:t>
                </a:r>
                <a:endParaRPr/>
              </a:p>
            </p:txBody>
          </p:sp>
        </p:grpSp>
        <p:cxnSp>
          <p:nvCxnSpPr>
            <p:cNvPr id="329" name="Google Shape;329;p31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330" name="Google Shape;330;p31"/>
          <p:cNvGrpSpPr/>
          <p:nvPr/>
        </p:nvGrpSpPr>
        <p:grpSpPr>
          <a:xfrm>
            <a:off x="6143138" y="4055500"/>
            <a:ext cx="892800" cy="643500"/>
            <a:chOff x="4760775" y="2250000"/>
            <a:chExt cx="892800" cy="643500"/>
          </a:xfrm>
        </p:grpSpPr>
        <p:grpSp>
          <p:nvGrpSpPr>
            <p:cNvPr id="331" name="Google Shape;331;p31"/>
            <p:cNvGrpSpPr/>
            <p:nvPr/>
          </p:nvGrpSpPr>
          <p:grpSpPr>
            <a:xfrm>
              <a:off x="4760775" y="2250000"/>
              <a:ext cx="892800" cy="309600"/>
              <a:chOff x="2599075" y="1961450"/>
              <a:chExt cx="892800" cy="309600"/>
            </a:xfrm>
          </p:grpSpPr>
          <p:sp>
            <p:nvSpPr>
              <p:cNvPr id="332" name="Google Shape;332;p31"/>
              <p:cNvSpPr/>
              <p:nvPr/>
            </p:nvSpPr>
            <p:spPr>
              <a:xfrm>
                <a:off x="25990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/>
                  <a:t>5</a:t>
                </a:r>
                <a:endParaRPr/>
              </a:p>
            </p:txBody>
          </p:sp>
          <p:sp>
            <p:nvSpPr>
              <p:cNvPr id="333" name="Google Shape;333;p31"/>
              <p:cNvSpPr/>
              <p:nvPr/>
            </p:nvSpPr>
            <p:spPr>
              <a:xfrm>
                <a:off x="28966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31"/>
              <p:cNvSpPr/>
              <p:nvPr/>
            </p:nvSpPr>
            <p:spPr>
              <a:xfrm>
                <a:off x="3194275" y="1961450"/>
                <a:ext cx="297600" cy="309600"/>
              </a:xfrm>
              <a:prstGeom prst="rect">
                <a:avLst/>
              </a:prstGeom>
              <a:solidFill>
                <a:schemeClr val="lt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335" name="Google Shape;335;p31"/>
            <p:cNvCxnSpPr/>
            <p:nvPr/>
          </p:nvCxnSpPr>
          <p:spPr>
            <a:xfrm flipH="1">
              <a:off x="4898050" y="2559600"/>
              <a:ext cx="3000" cy="333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cxnSp>
        <p:nvCxnSpPr>
          <p:cNvPr id="336" name="Google Shape;336;p31"/>
          <p:cNvCxnSpPr/>
          <p:nvPr/>
        </p:nvCxnSpPr>
        <p:spPr>
          <a:xfrm flipH="1">
            <a:off x="7658213" y="4365100"/>
            <a:ext cx="3000" cy="33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52845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2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B-trees in </a:t>
            </a:r>
            <a:r>
              <a:rPr lang="en-US" sz="3600" b="1" i="1" dirty="0">
                <a:solidFill>
                  <a:srgbClr val="BD582C"/>
                </a:solidFill>
              </a:rPr>
              <a:t>Practice</a:t>
            </a:r>
          </a:p>
        </p:txBody>
      </p:sp>
      <p:sp>
        <p:nvSpPr>
          <p:cNvPr id="342" name="Google Shape;342;p32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rgbClr val="191B0E"/>
              </a:buClr>
              <a:buSzPts val="1900"/>
              <a:buChar char="●"/>
            </a:pPr>
            <a:r>
              <a:rPr lang="en" sz="1900">
                <a:solidFill>
                  <a:srgbClr val="191B0E"/>
                </a:solidFill>
              </a:rPr>
              <a:t>Intermediate nodes can also store pointers to their records</a:t>
            </a:r>
            <a:endParaRPr sz="1900">
              <a:solidFill>
                <a:srgbClr val="191B0E"/>
              </a:solidFill>
            </a:endParaRPr>
          </a:p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>
              <a:solidFill>
                <a:srgbClr val="191B0E"/>
              </a:solidFill>
            </a:endParaRPr>
          </a:p>
          <a:p>
            <a:pPr marL="457200" lvl="0" indent="-34925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rgbClr val="191B0E"/>
              </a:buClr>
              <a:buSzPts val="1900"/>
              <a:buChar char="●"/>
            </a:pPr>
            <a:r>
              <a:rPr lang="en" sz="1900">
                <a:solidFill>
                  <a:srgbClr val="191B0E"/>
                </a:solidFill>
              </a:rPr>
              <a:t>Nodes are usually a byte-sized array</a:t>
            </a:r>
            <a:endParaRPr sz="1900">
              <a:solidFill>
                <a:srgbClr val="191B0E"/>
              </a:solidFill>
            </a:endParaRPr>
          </a:p>
          <a:p>
            <a:pPr marL="914400" lvl="1" indent="-3492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900"/>
              <a:buChar char="○"/>
            </a:pPr>
            <a:r>
              <a:rPr lang="en" sz="1900">
                <a:solidFill>
                  <a:srgbClr val="191B0E"/>
                </a:solidFill>
              </a:rPr>
              <a:t>A 3-level B-tree handles 255</a:t>
            </a:r>
            <a:r>
              <a:rPr lang="en" sz="2800" baseline="30000">
                <a:solidFill>
                  <a:srgbClr val="191B0E"/>
                </a:solidFill>
              </a:rPr>
              <a:t>3</a:t>
            </a:r>
            <a:r>
              <a:rPr lang="en" sz="1900">
                <a:solidFill>
                  <a:srgbClr val="191B0E"/>
                </a:solidFill>
              </a:rPr>
              <a:t>=16.6 million records</a:t>
            </a:r>
            <a:endParaRPr sz="1900">
              <a:solidFill>
                <a:schemeClr val="dk1"/>
              </a:solidFill>
            </a:endParaRPr>
          </a:p>
          <a:p>
            <a:pPr marL="914400" lvl="1" indent="-34925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191B0E"/>
              </a:buClr>
              <a:buSzPts val="1900"/>
              <a:buChar char="○"/>
            </a:pPr>
            <a:r>
              <a:rPr lang="en" sz="1900">
                <a:solidFill>
                  <a:srgbClr val="191B0E"/>
                </a:solidFill>
              </a:rPr>
              <a:t>You can usually cache the root and first layer anyway, so most reads only involve 1-2 disk reads</a:t>
            </a:r>
            <a:endParaRPr sz="1900">
              <a:solidFill>
                <a:srgbClr val="191B0E"/>
              </a:solidFill>
            </a:endParaRPr>
          </a:p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>
              <a:solidFill>
                <a:srgbClr val="191B0E"/>
              </a:solidFill>
            </a:endParaRPr>
          </a:p>
          <a:p>
            <a:pPr marL="457200" lvl="0" indent="-34925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rgbClr val="191B0E"/>
              </a:buClr>
              <a:buSzPts val="1900"/>
              <a:buChar char="●"/>
            </a:pPr>
            <a:r>
              <a:rPr lang="en" sz="1900">
                <a:solidFill>
                  <a:srgbClr val="191B0E"/>
                </a:solidFill>
              </a:rPr>
              <a:t>B-tree pages are cached in RAM just like data itself</a:t>
            </a:r>
            <a:endParaRPr sz="1900">
              <a:solidFill>
                <a:srgbClr val="191B0E"/>
              </a:solidFill>
            </a:endParaRPr>
          </a:p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900">
              <a:solidFill>
                <a:srgbClr val="191B0E"/>
              </a:solidFill>
            </a:endParaRPr>
          </a:p>
          <a:p>
            <a:pPr marL="0" lvl="0" indent="0" algn="l" rtl="0">
              <a:spcBef>
                <a:spcPts val="200"/>
              </a:spcBef>
              <a:spcAft>
                <a:spcPts val="16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7830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3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Tips for </a:t>
            </a:r>
            <a:r>
              <a:rPr lang="en-US" sz="3600" b="1" i="1" dirty="0">
                <a:solidFill>
                  <a:srgbClr val="BD582C"/>
                </a:solidFill>
              </a:rPr>
              <a:t>DB Indexing</a:t>
            </a:r>
          </a:p>
        </p:txBody>
      </p:sp>
      <p:sp>
        <p:nvSpPr>
          <p:cNvPr id="348" name="Google Shape;348;p33"/>
          <p:cNvSpPr txBox="1">
            <a:spLocks noGrp="1"/>
          </p:cNvSpPr>
          <p:nvPr>
            <p:ph type="body" idx="1"/>
          </p:nvPr>
        </p:nvSpPr>
        <p:spPr>
          <a:xfrm>
            <a:off x="895350" y="1086214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 dirty="0"/>
              <a:t>Small, unique indexes</a:t>
            </a:r>
            <a:r>
              <a:rPr lang="en" dirty="0"/>
              <a:t> are best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Fewer page faults on the index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Use partial indexes to achieve this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 dirty="0"/>
              <a:t>Covering indexes</a:t>
            </a:r>
            <a:r>
              <a:rPr lang="en" dirty="0"/>
              <a:t> are great too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Enable index-only lookups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Bug if you go too far, you’re duplicating data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When should I use </a:t>
            </a:r>
            <a:r>
              <a:rPr lang="en" b="1" dirty="0"/>
              <a:t>multi-column </a:t>
            </a:r>
            <a:r>
              <a:rPr lang="en" dirty="0"/>
              <a:t>indexes?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When your ANALYZE shows that it’s actually being used!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When many-many has lots of additional data on the linking table you’re looking up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Linking tables with just keys are often cached anyway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Should I be choosing index </a:t>
            </a:r>
            <a:r>
              <a:rPr lang="en" b="1" dirty="0"/>
              <a:t>algorithms </a:t>
            </a:r>
            <a:r>
              <a:rPr lang="en" dirty="0"/>
              <a:t>myself?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Probably not.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Only after thorough experimentation on realistic data.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4576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4"/>
          <p:cNvSpPr txBox="1">
            <a:spLocks noGrp="1"/>
          </p:cNvSpPr>
          <p:nvPr>
            <p:ph type="title"/>
          </p:nvPr>
        </p:nvSpPr>
        <p:spPr>
          <a:xfrm>
            <a:off x="895350" y="44450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buNone/>
            </a:pPr>
            <a:r>
              <a:rPr lang="en-US" sz="3600" b="1" dirty="0">
                <a:solidFill>
                  <a:srgbClr val="3F3A33"/>
                </a:solidFill>
              </a:rPr>
              <a:t>Tips for </a:t>
            </a:r>
            <a:r>
              <a:rPr lang="en-US" sz="3600" b="1" i="1" dirty="0">
                <a:solidFill>
                  <a:srgbClr val="BD582C"/>
                </a:solidFill>
              </a:rPr>
              <a:t>DB Indexing</a:t>
            </a:r>
          </a:p>
        </p:txBody>
      </p:sp>
      <p:sp>
        <p:nvSpPr>
          <p:cNvPr id="353" name="Google Shape;353;p34"/>
          <p:cNvSpPr txBox="1">
            <a:spLocks noGrp="1"/>
          </p:cNvSpPr>
          <p:nvPr>
            <p:ph type="body" idx="1"/>
          </p:nvPr>
        </p:nvSpPr>
        <p:spPr>
          <a:xfrm>
            <a:off x="895350" y="1152475"/>
            <a:ext cx="747522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dirty="0"/>
              <a:t>Index what needs to be </a:t>
            </a:r>
            <a:r>
              <a:rPr lang="en" sz="1600" b="1" dirty="0"/>
              <a:t>sorted</a:t>
            </a:r>
            <a:endParaRPr sz="1600" b="1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200" dirty="0"/>
              <a:t>Look for </a:t>
            </a: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ORDER BY</a:t>
            </a:r>
            <a:r>
              <a:rPr lang="en" sz="1200" dirty="0"/>
              <a:t> queries on your big tables</a:t>
            </a:r>
            <a:endParaRPr sz="12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200" dirty="0"/>
              <a:t>Make an index on what the columns in </a:t>
            </a: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ORDER BY</a:t>
            </a:r>
            <a:r>
              <a:rPr lang="en" sz="1200" dirty="0"/>
              <a:t> clause </a:t>
            </a:r>
            <a:endParaRPr sz="12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b="1" dirty="0"/>
              <a:t>Periodic </a:t>
            </a:r>
            <a:r>
              <a:rPr lang="en" sz="1600" dirty="0"/>
              <a:t>maintenance:</a:t>
            </a:r>
            <a:endParaRPr sz="16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CLUSTER</a:t>
            </a:r>
            <a:r>
              <a:rPr lang="en" sz="1200" dirty="0"/>
              <a:t>: physically organize a table, pages according to index of your choosing</a:t>
            </a:r>
            <a:endParaRPr sz="12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ANALYZE</a:t>
            </a:r>
            <a:r>
              <a:rPr lang="en" sz="1200" dirty="0"/>
              <a:t>: recompute table statistics, e.g. table size, uniqueness of a column, distribution</a:t>
            </a:r>
            <a:endParaRPr sz="12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200" b="1" dirty="0">
                <a:latin typeface="Courier New"/>
                <a:ea typeface="Courier New"/>
                <a:cs typeface="Courier New"/>
                <a:sym typeface="Courier New"/>
              </a:rPr>
              <a:t>VACUUM</a:t>
            </a:r>
            <a:r>
              <a:rPr lang="en" sz="1200" dirty="0"/>
              <a:t>: rearrange rows across pages, removing dead rows</a:t>
            </a:r>
            <a:endParaRPr sz="12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b="1" dirty="0"/>
              <a:t>Automated testing</a:t>
            </a:r>
            <a:r>
              <a:rPr lang="en" sz="1600" dirty="0"/>
              <a:t>! </a:t>
            </a:r>
            <a:endParaRPr sz="16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200" dirty="0"/>
              <a:t>Performance can be tracked easier this way</a:t>
            </a:r>
            <a:endParaRPr sz="12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200" dirty="0"/>
              <a:t>Your handcrafted seed data is not a realistically-sized workload. </a:t>
            </a:r>
            <a:endParaRPr sz="1200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200" dirty="0"/>
              <a:t>Can generate separate data for realistic benchmark workloads</a:t>
            </a:r>
            <a:endParaRPr sz="12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dirty="0"/>
              <a:t>Know your </a:t>
            </a:r>
            <a:r>
              <a:rPr lang="en" sz="1600" b="1" dirty="0"/>
              <a:t>page size </a:t>
            </a:r>
            <a:endParaRPr sz="1600" b="1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200" dirty="0"/>
              <a:t>e.g. 8kb</a:t>
            </a:r>
            <a:endParaRPr sz="12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200" dirty="0"/>
              <a:t>Avoid rows larger than page size if possible. </a:t>
            </a:r>
            <a:endParaRPr sz="12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200" dirty="0"/>
              <a:t>Know that fields bigger than 8kb will get their own special storage internally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22942084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 [1786838602367]">
  <a:themeElements>
    <a:clrScheme name="Simple Ligh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87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F693E72-9981-46C4-BFAA-AAD3ABFE6DEB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f302204c-578c-422c-bfd7-71e0f3bbcb6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1436</TotalTime>
  <Words>2424</Words>
  <Application>Microsoft Office PowerPoint</Application>
  <PresentationFormat>On-screen Show (16:9)</PresentationFormat>
  <Paragraphs>315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Courier New</vt:lpstr>
      <vt:lpstr>Simple Light [1786838602367]</vt:lpstr>
      <vt:lpstr>Performance of Relational DBs</vt:lpstr>
      <vt:lpstr>The Life of an SQL Query</vt:lpstr>
      <vt:lpstr>Example Parse Tree</vt:lpstr>
      <vt:lpstr>Let’s Optimize: Do This Join</vt:lpstr>
      <vt:lpstr>Options for “Do This Join”</vt:lpstr>
      <vt:lpstr>More Options for “Do This Join”</vt:lpstr>
      <vt:lpstr>RAM &amp; Disk Usage</vt:lpstr>
      <vt:lpstr>EXPLAIN and ANALYZE</vt:lpstr>
      <vt:lpstr>Indexes</vt:lpstr>
      <vt:lpstr>Analogy Example: Books</vt:lpstr>
      <vt:lpstr>Analogy Example: Books</vt:lpstr>
      <vt:lpstr>CREATE INDEX Examples in Postgres</vt:lpstr>
      <vt:lpstr>DB Index as a Data Structure</vt:lpstr>
      <vt:lpstr>Hash Table as Index</vt:lpstr>
      <vt:lpstr>B-trees Are Not Binary Trees</vt:lpstr>
      <vt:lpstr>B-tree Search</vt:lpstr>
      <vt:lpstr>B-tree Insertion</vt:lpstr>
      <vt:lpstr>B-tree Insertion</vt:lpstr>
      <vt:lpstr>B-tree Insertion</vt:lpstr>
      <vt:lpstr>B-trees in Practice</vt:lpstr>
      <vt:lpstr>Tips for DB Indexing</vt:lpstr>
      <vt:lpstr>Tips for DB Indexing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Christopher Wake</cp:lastModifiedBy>
  <cp:revision>31</cp:revision>
  <dcterms:modified xsi:type="dcterms:W3CDTF">2026-09-18T01:59:56Z</dcterms:modified>
</cp:coreProperties>
</file>