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4" r:id="rId2"/>
    <p:sldId id="271" r:id="rId3"/>
    <p:sldId id="281" r:id="rId4"/>
    <p:sldId id="285" r:id="rId5"/>
    <p:sldId id="294" r:id="rId6"/>
    <p:sldId id="286" r:id="rId7"/>
    <p:sldId id="301" r:id="rId8"/>
    <p:sldId id="317" r:id="rId9"/>
    <p:sldId id="352" r:id="rId10"/>
    <p:sldId id="360" r:id="rId11"/>
    <p:sldId id="330" r:id="rId12"/>
    <p:sldId id="337" r:id="rId13"/>
    <p:sldId id="344" r:id="rId14"/>
    <p:sldId id="34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l Rabb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76" d="100"/>
          <a:sy n="76" d="100"/>
        </p:scale>
        <p:origin x="8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A522E-C7E5-4096-B099-DB362139E887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C43A9-296D-46E2-8453-145DC14BB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7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C43A9-296D-46E2-8453-145DC14BBE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24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C43A9-296D-46E2-8453-145DC14BBE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62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C43A9-296D-46E2-8453-145DC14BBE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173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44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0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431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89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926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6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176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67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78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29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97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82AB42C-4B59-419B-B6A9-D9B83BC5DE70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86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C951B-B267-4BED-8205-CE020E2164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>
              <a:buNone/>
            </a:pPr>
            <a:r>
              <a:rPr lang="en-US" sz="7200" b="1" dirty="0">
                <a:solidFill>
                  <a:schemeClr val="tx1"/>
                </a:solidFill>
              </a:rPr>
              <a:t>Web </a:t>
            </a:r>
            <a:r>
              <a:rPr lang="en-US" sz="7200" b="1" i="1" dirty="0">
                <a:solidFill>
                  <a:srgbClr val="BD582C"/>
                </a:solidFill>
              </a:rPr>
              <a:t>Engineering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7B8B60-EBC7-4E2A-AC9D-98AC46269D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None/>
            </a:pPr>
            <a:r>
              <a:rPr lang="en-US" sz="2800" dirty="0">
                <a:solidFill>
                  <a:schemeClr val="tx2"/>
                </a:solidFill>
              </a:rPr>
              <a:t>SWEN-344 • Intro</a:t>
            </a:r>
          </a:p>
        </p:txBody>
      </p:sp>
      <p:pic>
        <p:nvPicPr>
          <p:cNvPr id="4" name="Graphic 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271000" y="1143000"/>
            <a:ext cx="20320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51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6BE4E-E632-3449-C13A-C91AFCE1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AI </a:t>
            </a:r>
            <a:r>
              <a:rPr lang="en-US" sz="3600" b="1" i="1" dirty="0">
                <a:solidFill>
                  <a:srgbClr val="BD582C"/>
                </a:solidFill>
              </a:rPr>
              <a:t>policy</a:t>
            </a:r>
          </a:p>
        </p:txBody>
      </p:sp>
      <p:sp>
        <p:nvSpPr>
          <p:cNvPr id="3" name="card1">
            <a:extLst>
              <a:ext uri="{FF2B5EF4-FFF2-40B4-BE49-F238E27FC236}">
                <a16:creationId xmlns:a16="http://schemas.microsoft.com/office/drawing/2014/main" id="{C9CC3B18-6B57-48F3-B78A-F8D40E9C29C8}"/>
              </a:ext>
            </a:extLst>
          </p:cNvPr>
          <p:cNvSpPr/>
          <p:nvPr/>
        </p:nvSpPr>
        <p:spPr>
          <a:xfrm>
            <a:off x="762000" y="2032000"/>
            <a:ext cx="5232400" cy="3302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card2">
            <a:extLst>
              <a:ext uri="{FF2B5EF4-FFF2-40B4-BE49-F238E27FC236}">
                <a16:creationId xmlns:a16="http://schemas.microsoft.com/office/drawing/2014/main" id="{656096CE-483A-48AE-991F-9D5C16E55836}"/>
              </a:ext>
            </a:extLst>
          </p:cNvPr>
          <p:cNvSpPr/>
          <p:nvPr/>
        </p:nvSpPr>
        <p:spPr>
          <a:xfrm>
            <a:off x="6197600" y="2032000"/>
            <a:ext cx="5232400" cy="3302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tb1">
            <a:extLst>
              <a:ext uri="{FF2B5EF4-FFF2-40B4-BE49-F238E27FC236}">
                <a16:creationId xmlns:a16="http://schemas.microsoft.com/office/drawing/2014/main" id="{8716F727-B192-47AE-B564-8FBE1F60C497}"/>
              </a:ext>
            </a:extLst>
          </p:cNvPr>
          <p:cNvSpPr txBox="1"/>
          <p:nvPr/>
        </p:nvSpPr>
        <p:spPr>
          <a:xfrm>
            <a:off x="1143000" y="3175000"/>
            <a:ext cx="4445000" cy="1328569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If it's allowed</a:t>
            </a:r>
          </a:p>
          <a:p>
            <a:pPr algn="l">
              <a:spcBef>
                <a:spcPts val="4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OK for </a:t>
            </a:r>
            <a:r>
              <a:rPr lang="en-US" sz="1300" b="1" i="1" dirty="0">
                <a:solidFill>
                  <a:srgbClr val="BD582C"/>
                </a:solidFill>
              </a:rPr>
              <a:t>search and reference</a:t>
            </a:r>
            <a:r>
              <a:rPr lang="en-US" sz="1300" i="1" dirty="0">
                <a:solidFill>
                  <a:srgbClr val="637052"/>
                </a:solidFill>
              </a:rPr>
              <a:t> only — the output you submit must be </a:t>
            </a:r>
            <a:r>
              <a:rPr lang="en-US" sz="1300" b="1" i="1" dirty="0">
                <a:solidFill>
                  <a:srgbClr val="BD582C"/>
                </a:solidFill>
              </a:rPr>
              <a:t>your own</a:t>
            </a:r>
          </a:p>
          <a:p>
            <a:pPr algn="l">
              <a:spcBef>
                <a:spcPts val="3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Submit your prompts as a </a:t>
            </a:r>
            <a:r>
              <a:rPr lang="en-US" sz="1300" b="1" i="1" dirty="0">
                <a:solidFill>
                  <a:srgbClr val="BD582C"/>
                </a:solidFill>
              </a:rPr>
              <a:t>separate file</a:t>
            </a:r>
          </a:p>
          <a:p>
            <a:pPr algn="l">
              <a:spcBef>
                <a:spcPts val="3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Include a statement </a:t>
            </a:r>
            <a:r>
              <a:rPr lang="en-US" sz="1300" b="1" i="1" dirty="0">
                <a:solidFill>
                  <a:srgbClr val="BD582C"/>
                </a:solidFill>
              </a:rPr>
              <a:t>confirming</a:t>
            </a:r>
            <a:r>
              <a:rPr lang="en-US" sz="1300" i="1" dirty="0">
                <a:solidFill>
                  <a:srgbClr val="637052"/>
                </a:solidFill>
              </a:rPr>
              <a:t> AI was used as reference only</a:t>
            </a:r>
          </a:p>
        </p:txBody>
      </p:sp>
      <p:sp>
        <p:nvSpPr>
          <p:cNvPr id="6" name="tb2">
            <a:extLst>
              <a:ext uri="{FF2B5EF4-FFF2-40B4-BE49-F238E27FC236}">
                <a16:creationId xmlns:a16="http://schemas.microsoft.com/office/drawing/2014/main" id="{F219D4E9-36C3-461D-8106-DE8C4551ED75}"/>
              </a:ext>
            </a:extLst>
          </p:cNvPr>
          <p:cNvSpPr txBox="1"/>
          <p:nvPr/>
        </p:nvSpPr>
        <p:spPr>
          <a:xfrm>
            <a:off x="6578600" y="3175000"/>
            <a:ext cx="4445000" cy="1328569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If it's copied</a:t>
            </a:r>
          </a:p>
          <a:p>
            <a:pPr algn="l">
              <a:spcBef>
                <a:spcPts val="4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Copying from AI is treated the same as </a:t>
            </a:r>
            <a:r>
              <a:rPr lang="en-US" sz="1300" b="1" i="1" dirty="0">
                <a:solidFill>
                  <a:srgbClr val="BD582C"/>
                </a:solidFill>
              </a:rPr>
              <a:t>plagiarism</a:t>
            </a:r>
          </a:p>
          <a:p>
            <a:pPr algn="l">
              <a:spcBef>
                <a:spcPts val="3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Consequences range from a </a:t>
            </a:r>
            <a:r>
              <a:rPr lang="en-US" sz="1300" b="1" i="1" dirty="0">
                <a:solidFill>
                  <a:srgbClr val="BD582C"/>
                </a:solidFill>
              </a:rPr>
              <a:t>zero on the assignment</a:t>
            </a:r>
            <a:r>
              <a:rPr lang="en-US" sz="1300" i="1" dirty="0">
                <a:solidFill>
                  <a:srgbClr val="637052"/>
                </a:solidFill>
              </a:rPr>
              <a:t> up to an </a:t>
            </a:r>
            <a:r>
              <a:rPr lang="en-US" sz="1300" b="1" i="1" dirty="0">
                <a:solidFill>
                  <a:srgbClr val="BD582C"/>
                </a:solidFill>
              </a:rPr>
              <a:t>F in the course</a:t>
            </a:r>
          </a:p>
          <a:p>
            <a:pPr algn="l">
              <a:spcBef>
                <a:spcPts val="3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Can be </a:t>
            </a:r>
            <a:r>
              <a:rPr lang="en-US" sz="1300" b="1" i="1" dirty="0">
                <a:solidFill>
                  <a:srgbClr val="BD582C"/>
                </a:solidFill>
              </a:rPr>
              <a:t>reported</a:t>
            </a:r>
            <a:r>
              <a:rPr lang="en-US" sz="1300" i="1" dirty="0">
                <a:solidFill>
                  <a:srgbClr val="637052"/>
                </a:solidFill>
              </a:rPr>
              <a:t> to the Institute for disciplinary action</a:t>
            </a:r>
          </a:p>
        </p:txBody>
      </p:sp>
      <p:sp>
        <p:nvSpPr>
          <p:cNvPr id="7" name="bannerBand">
            <a:extLst>
              <a:ext uri="{FF2B5EF4-FFF2-40B4-BE49-F238E27FC236}">
                <a16:creationId xmlns:a16="http://schemas.microsoft.com/office/drawing/2014/main" id="{EBB6B219-0A31-4B7B-9591-B50A1838BABD}"/>
              </a:ext>
            </a:extLst>
          </p:cNvPr>
          <p:cNvSpPr/>
          <p:nvPr/>
        </p:nvSpPr>
        <p:spPr>
          <a:xfrm>
            <a:off x="762000" y="5588000"/>
            <a:ext cx="10668000" cy="711200"/>
          </a:xfrm>
          <a:prstGeom prst="roundRect">
            <a:avLst/>
          </a:prstGeom>
          <a:solidFill>
            <a:srgbClr val="FBEDE4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" name="bannerText">
            <a:extLst>
              <a:ext uri="{FF2B5EF4-FFF2-40B4-BE49-F238E27FC236}">
                <a16:creationId xmlns:a16="http://schemas.microsoft.com/office/drawing/2014/main" id="{B8231FEF-7F98-4C11-B74C-74EC5E1C4CF3}"/>
              </a:ext>
            </a:extLst>
          </p:cNvPr>
          <p:cNvSpPr txBox="1"/>
          <p:nvPr/>
        </p:nvSpPr>
        <p:spPr>
          <a:xfrm>
            <a:off x="1016000" y="5740400"/>
            <a:ext cx="10160000" cy="369332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ctr">
              <a:buNone/>
            </a:pPr>
            <a:r>
              <a:rPr lang="en-US" sz="1800" b="1" dirty="0">
                <a:solidFill>
                  <a:srgbClr val="3F3A33"/>
                </a:solidFill>
              </a:rPr>
              <a:t>In short — just </a:t>
            </a:r>
            <a:r>
              <a:rPr lang="en-US" sz="1800" b="1" i="1" dirty="0">
                <a:solidFill>
                  <a:srgbClr val="BD582C"/>
                </a:solidFill>
              </a:rPr>
              <a:t>don't do it</a:t>
            </a:r>
            <a:r>
              <a:rPr lang="en-US" sz="1800" b="1" dirty="0">
                <a:solidFill>
                  <a:srgbClr val="3F3A33"/>
                </a:solidFill>
              </a:rPr>
              <a:t>. It's not worth the consequences (and it's not ethical).</a:t>
            </a:r>
          </a:p>
        </p:txBody>
      </p:sp>
      <p:pic>
        <p:nvPicPr>
          <p:cNvPr id="9" name="Graphic 9" descr="AI icon for when-permitted card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2362200"/>
            <a:ext cx="660400" cy="660400"/>
          </a:xfrm>
          <a:prstGeom prst="rect">
            <a:avLst/>
          </a:prstGeom>
        </p:spPr>
      </p:pic>
      <p:pic>
        <p:nvPicPr>
          <p:cNvPr id="10" name="Graphic 10" descr="Warning icon for consequences card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8600" y="2362200"/>
            <a:ext cx="6604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92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8ADE4-3A1D-4097-8662-3944F2A60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Your </a:t>
            </a:r>
            <a:r>
              <a:rPr lang="en-US" sz="3600" b="1" i="1" dirty="0">
                <a:solidFill>
                  <a:srgbClr val="BD582C"/>
                </a:solidFill>
              </a:rPr>
              <a:t>role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294D36-7710-4CBE-BFD2-B02022EE87AD}"/>
              </a:ext>
            </a:extLst>
          </p:cNvPr>
          <p:cNvSpPr/>
          <p:nvPr/>
        </p:nvSpPr>
        <p:spPr>
          <a:xfrm>
            <a:off x="762000" y="1905000"/>
            <a:ext cx="5232400" cy="18415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0E90AF-C787-4DA8-9B9A-D3D471D56CBC}"/>
              </a:ext>
            </a:extLst>
          </p:cNvPr>
          <p:cNvSpPr/>
          <p:nvPr/>
        </p:nvSpPr>
        <p:spPr>
          <a:xfrm>
            <a:off x="6197600" y="1905000"/>
            <a:ext cx="5232400" cy="18415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E56FE3B-F57C-4685-98BE-C0BEE7F36336}"/>
              </a:ext>
            </a:extLst>
          </p:cNvPr>
          <p:cNvSpPr/>
          <p:nvPr/>
        </p:nvSpPr>
        <p:spPr>
          <a:xfrm>
            <a:off x="762000" y="3949700"/>
            <a:ext cx="5232400" cy="18415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1F934C1-8AC8-4CBA-85FF-A44FD2A995E6}"/>
              </a:ext>
            </a:extLst>
          </p:cNvPr>
          <p:cNvSpPr/>
          <p:nvPr/>
        </p:nvSpPr>
        <p:spPr>
          <a:xfrm>
            <a:off x="6197600" y="3949700"/>
            <a:ext cx="5232400" cy="18415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pic>
        <p:nvPicPr>
          <p:cNvPr id="8" name="Graphic 8" descr="Show up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2200" y="2159000"/>
            <a:ext cx="660400" cy="660400"/>
          </a:xfrm>
          <a:prstGeom prst="rect">
            <a:avLst/>
          </a:prstGeom>
        </p:spPr>
      </p:pic>
      <p:pic>
        <p:nvPicPr>
          <p:cNvPr id="9" name="Graphic 9" descr="Do the work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7800" y="2159000"/>
            <a:ext cx="660400" cy="660400"/>
          </a:xfrm>
          <a:prstGeom prst="rect">
            <a:avLst/>
          </a:prstGeom>
        </p:spPr>
      </p:pic>
      <p:pic>
        <p:nvPicPr>
          <p:cNvPr id="10" name="Graphic 10" descr="Learn how to lear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2200" y="4203700"/>
            <a:ext cx="660400" cy="660400"/>
          </a:xfrm>
          <a:prstGeom prst="rect">
            <a:avLst/>
          </a:prstGeom>
        </p:spPr>
      </p:pic>
      <p:pic>
        <p:nvPicPr>
          <p:cNvPr id="11" name="Graphic 11" descr="Have fu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7800" y="4203700"/>
            <a:ext cx="660400" cy="660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AAC278-D76B-4ACB-8D25-FBBF2C39EA54}"/>
              </a:ext>
            </a:extLst>
          </p:cNvPr>
          <p:cNvSpPr txBox="1"/>
          <p:nvPr/>
        </p:nvSpPr>
        <p:spPr>
          <a:xfrm>
            <a:off x="1955800" y="2133600"/>
            <a:ext cx="4038600" cy="1397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Show up</a:t>
            </a:r>
          </a:p>
          <a:p>
            <a:pPr algn="l">
              <a:spcBef>
                <a:spcPts val="300"/>
              </a:spcBef>
            </a:pPr>
            <a:r>
              <a:rPr lang="en-US" sz="1300" i="1" dirty="0">
                <a:solidFill>
                  <a:srgbClr val="637052"/>
                </a:solidFill>
              </a:rPr>
              <a:t>Attend class, pay attention, participate. Being present beats being passive.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571B78-EA94-4878-8211-5FA38CD31280}"/>
              </a:ext>
            </a:extLst>
          </p:cNvPr>
          <p:cNvSpPr txBox="1"/>
          <p:nvPr/>
        </p:nvSpPr>
        <p:spPr>
          <a:xfrm>
            <a:off x="7391400" y="2133600"/>
            <a:ext cx="4038600" cy="1397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Do the work</a:t>
            </a:r>
          </a:p>
          <a:p>
            <a:pPr algn="l">
              <a:spcBef>
                <a:spcPts val="300"/>
              </a:spcBef>
            </a:pPr>
            <a:r>
              <a:rPr lang="en-US" sz="1300" i="1" dirty="0">
                <a:solidFill>
                  <a:srgbClr val="637052"/>
                </a:solidFill>
              </a:rPr>
              <a:t>Stay caught up. Read the instructions (including expectations). Read the instructions again. Try first, then ask. Help each other (but no copying).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3F02E8-DF07-4A7E-B315-891526F22B28}"/>
              </a:ext>
            </a:extLst>
          </p:cNvPr>
          <p:cNvSpPr txBox="1"/>
          <p:nvPr/>
        </p:nvSpPr>
        <p:spPr>
          <a:xfrm>
            <a:off x="1955800" y="4178300"/>
            <a:ext cx="4038600" cy="1397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Learn how to learn</a:t>
            </a:r>
          </a:p>
          <a:p>
            <a:pPr algn="l">
              <a:spcBef>
                <a:spcPts val="300"/>
              </a:spcBef>
            </a:pPr>
            <a:r>
              <a:rPr lang="en-US" sz="1300" i="1" dirty="0">
                <a:solidFill>
                  <a:srgbClr val="637052"/>
                </a:solidFill>
              </a:rPr>
              <a:t>We give the foundation and the pointers — </a:t>
            </a:r>
            <a:r>
              <a:rPr lang="en-US" sz="1300" b="1" i="1" dirty="0">
                <a:solidFill>
                  <a:srgbClr val="BD582C"/>
                </a:solidFill>
              </a:rPr>
              <a:t>not</a:t>
            </a:r>
            <a:r>
              <a:rPr lang="en-US" sz="1300" i="1" dirty="0">
                <a:solidFill>
                  <a:srgbClr val="637052"/>
                </a:solidFill>
              </a:rPr>
              <a:t> the answers. Read the docs and experiment. That's how the industry works too.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6E1959-2540-4668-8E37-D1818B22E8C3}"/>
              </a:ext>
            </a:extLst>
          </p:cNvPr>
          <p:cNvSpPr txBox="1"/>
          <p:nvPr/>
        </p:nvSpPr>
        <p:spPr>
          <a:xfrm>
            <a:off x="7391400" y="4178300"/>
            <a:ext cx="3581400" cy="1397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Have fun</a:t>
            </a:r>
          </a:p>
          <a:p>
            <a:pPr algn="l">
              <a:spcBef>
                <a:spcPts val="300"/>
              </a:spcBef>
            </a:pPr>
            <a:r>
              <a:rPr lang="en-US" sz="1300" i="1" dirty="0">
                <a:solidFill>
                  <a:srgbClr val="637052"/>
                </a:solidFill>
              </a:rPr>
              <a:t>Yes, seriously. You're going to build real things — enjoy it, and we're here to help when you get stuck.</a:t>
            </a:r>
          </a:p>
        </p:txBody>
      </p:sp>
    </p:spTree>
    <p:extLst>
      <p:ext uri="{BB962C8B-B14F-4D97-AF65-F5344CB8AC3E}">
        <p14:creationId xmlns:p14="http://schemas.microsoft.com/office/powerpoint/2010/main" val="426240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3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CA6CB-C6F5-E609-358E-974C003D0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Where your </a:t>
            </a:r>
            <a:r>
              <a:rPr lang="en-US" sz="3600" b="1" i="1" dirty="0">
                <a:solidFill>
                  <a:srgbClr val="BD582C"/>
                </a:solidFill>
              </a:rPr>
              <a:t>project lives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74A05E2-6338-4BA6-835F-58F0AD7F3688}"/>
              </a:ext>
            </a:extLst>
          </p:cNvPr>
          <p:cNvSpPr/>
          <p:nvPr/>
        </p:nvSpPr>
        <p:spPr>
          <a:xfrm>
            <a:off x="4826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78368F7-9680-413D-AED3-C133C3F7E729}"/>
              </a:ext>
            </a:extLst>
          </p:cNvPr>
          <p:cNvSpPr/>
          <p:nvPr/>
        </p:nvSpPr>
        <p:spPr>
          <a:xfrm>
            <a:off x="43180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0AB25A-50C8-486D-BED2-9FB667FE42FA}"/>
              </a:ext>
            </a:extLst>
          </p:cNvPr>
          <p:cNvSpPr/>
          <p:nvPr/>
        </p:nvSpPr>
        <p:spPr>
          <a:xfrm>
            <a:off x="81534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pic>
        <p:nvPicPr>
          <p:cNvPr id="7" name="Graphic 7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30400" y="2362200"/>
            <a:ext cx="660400" cy="660400"/>
          </a:xfrm>
          <a:prstGeom prst="rect">
            <a:avLst/>
          </a:prstGeom>
        </p:spPr>
      </p:pic>
      <p:pic>
        <p:nvPicPr>
          <p:cNvPr id="8" name="Graphic 8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5800" y="2362200"/>
            <a:ext cx="660400" cy="660400"/>
          </a:xfrm>
          <a:prstGeom prst="rect">
            <a:avLst/>
          </a:prstGeom>
        </p:spPr>
      </p:pic>
      <p:pic>
        <p:nvPicPr>
          <p:cNvPr id="9" name="Graphic 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1200" y="2362200"/>
            <a:ext cx="660400" cy="660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B4C8E9-B95E-4343-B4F3-76DF9EA3B89C}"/>
              </a:ext>
            </a:extLst>
          </p:cNvPr>
          <p:cNvSpPr txBox="1"/>
          <p:nvPr/>
        </p:nvSpPr>
        <p:spPr>
          <a:xfrm>
            <a:off x="660400" y="3251200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Where</a:t>
            </a:r>
          </a:p>
          <a:p>
            <a:pPr algn="ctr">
              <a:spcBef>
                <a:spcPts val="400"/>
              </a:spcBef>
            </a:pPr>
            <a:r>
              <a:rPr lang="en-US" sz="2000" b="1" dirty="0">
                <a:solidFill>
                  <a:srgbClr val="BD582C"/>
                </a:solidFill>
                <a:latin typeface="Consolas"/>
              </a:rPr>
              <a:t>git.gccis.rit.edu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Your groups and projects are already set up.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79CA6F-8C1D-4E0A-8D6E-CA6EE20ABFDA}"/>
              </a:ext>
            </a:extLst>
          </p:cNvPr>
          <p:cNvSpPr txBox="1"/>
          <p:nvPr/>
        </p:nvSpPr>
        <p:spPr>
          <a:xfrm>
            <a:off x="4495800" y="3251200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How to log in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Your </a:t>
            </a:r>
            <a:r>
              <a:rPr lang="en-US" sz="1400" b="1" i="1" dirty="0">
                <a:solidFill>
                  <a:srgbClr val="637052"/>
                </a:solidFill>
              </a:rPr>
              <a:t>SE account name</a:t>
            </a:r>
            <a:r>
              <a:rPr lang="en-US" sz="1400" i="1" dirty="0">
                <a:solidFill>
                  <a:srgbClr val="637052"/>
                </a:solidFill>
              </a:rPr>
              <a:t> + your </a:t>
            </a:r>
            <a:r>
              <a:rPr lang="en-US" sz="1400" b="1" i="1" dirty="0">
                <a:solidFill>
                  <a:srgbClr val="637052"/>
                </a:solidFill>
              </a:rPr>
              <a:t>normal RIT password</a:t>
            </a:r>
            <a:r>
              <a:rPr lang="en-US" sz="1400" i="1" dirty="0">
                <a:solidFill>
                  <a:srgbClr val="637052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4936EA-3990-41A5-9FF7-9D247428D2B1}"/>
              </a:ext>
            </a:extLst>
          </p:cNvPr>
          <p:cNvSpPr txBox="1"/>
          <p:nvPr/>
        </p:nvSpPr>
        <p:spPr>
          <a:xfrm>
            <a:off x="8331200" y="3251200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3F3A33"/>
                </a:solidFill>
              </a:rPr>
              <a:t>Check right now</a:t>
            </a:r>
          </a:p>
          <a:p>
            <a:pPr algn="ctr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If your account expired or you've never logged in, your project may not exist yet — </a:t>
            </a:r>
            <a:r>
              <a:rPr lang="en-US" sz="1400" b="1" i="1" dirty="0">
                <a:solidFill>
                  <a:srgbClr val="BD582C"/>
                </a:solidFill>
              </a:rPr>
              <a:t>come see me</a:t>
            </a:r>
            <a:r>
              <a:rPr lang="en-US" sz="1400" i="1" dirty="0">
                <a:solidFill>
                  <a:srgbClr val="63705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756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2F3E3-48E3-BFAA-E02C-540D96274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Your </a:t>
            </a:r>
            <a:r>
              <a:rPr lang="en-US" sz="3600" b="1" i="1" dirty="0">
                <a:solidFill>
                  <a:srgbClr val="BD582C"/>
                </a:solidFill>
              </a:rPr>
              <a:t>deliverables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4BA3F2-515A-4020-AB6A-B969E951CB08}"/>
              </a:ext>
            </a:extLst>
          </p:cNvPr>
          <p:cNvSpPr/>
          <p:nvPr/>
        </p:nvSpPr>
        <p:spPr>
          <a:xfrm>
            <a:off x="4826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FDA4C42-E7DD-4511-AB77-AC022184F959}"/>
              </a:ext>
            </a:extLst>
          </p:cNvPr>
          <p:cNvSpPr/>
          <p:nvPr/>
        </p:nvSpPr>
        <p:spPr>
          <a:xfrm>
            <a:off x="43180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7DE759-AD3E-45FC-AF20-04E6696E4460}"/>
              </a:ext>
            </a:extLst>
          </p:cNvPr>
          <p:cNvSpPr/>
          <p:nvPr/>
        </p:nvSpPr>
        <p:spPr>
          <a:xfrm>
            <a:off x="8153400" y="2032000"/>
            <a:ext cx="3556000" cy="368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pic>
        <p:nvPicPr>
          <p:cNvPr id="7" name="Graphic 7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30400" y="2362200"/>
            <a:ext cx="660400" cy="660400"/>
          </a:xfrm>
          <a:prstGeom prst="rect">
            <a:avLst/>
          </a:prstGeom>
        </p:spPr>
      </p:pic>
      <p:pic>
        <p:nvPicPr>
          <p:cNvPr id="8" name="Graphic 8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5800" y="2362200"/>
            <a:ext cx="660400" cy="660400"/>
          </a:xfrm>
          <a:prstGeom prst="rect">
            <a:avLst/>
          </a:prstGeom>
        </p:spPr>
      </p:pic>
      <p:pic>
        <p:nvPicPr>
          <p:cNvPr id="9" name="Graphic 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1200" y="2362200"/>
            <a:ext cx="660400" cy="660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0A81C0-5D96-4282-89DD-FD45E573EB16}"/>
              </a:ext>
            </a:extLst>
          </p:cNvPr>
          <p:cNvSpPr txBox="1"/>
          <p:nvPr/>
        </p:nvSpPr>
        <p:spPr>
          <a:xfrm>
            <a:off x="660400" y="3251200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Project iterations</a:t>
            </a:r>
          </a:p>
          <a:p>
            <a:pPr algn="l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Lab on Monday, final by Wednesday. Lab includes peer review and help.</a:t>
            </a:r>
          </a:p>
          <a:p>
            <a:pPr algn="l">
              <a:spcBef>
                <a:spcPts val="300"/>
              </a:spcBef>
            </a:pPr>
            <a:r>
              <a:rPr lang="en-US" sz="1300" i="1" dirty="0">
                <a:solidFill>
                  <a:srgbClr val="637052"/>
                </a:solidFill>
              </a:rPr>
              <a:t>Watch the course site and Discord  for changes.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236724-6483-4823-A477-B72BA924C5BA}"/>
              </a:ext>
            </a:extLst>
          </p:cNvPr>
          <p:cNvSpPr txBox="1"/>
          <p:nvPr/>
        </p:nvSpPr>
        <p:spPr>
          <a:xfrm>
            <a:off x="4495800" y="3251200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Exams</a:t>
            </a:r>
          </a:p>
          <a:p>
            <a:pPr algn="l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Two exams plus a Final — </a:t>
            </a:r>
            <a:r>
              <a:rPr lang="en-US" sz="1400" b="1" i="1" dirty="0">
                <a:solidFill>
                  <a:srgbClr val="BD582C"/>
                </a:solidFill>
              </a:rPr>
              <a:t>DB, REST, Full-Stack.</a:t>
            </a:r>
          </a:p>
          <a:p>
            <a:pPr algn="l">
              <a:spcBef>
                <a:spcPts val="300"/>
              </a:spcBef>
            </a:pPr>
            <a:r>
              <a:rPr lang="en-US" sz="1300" i="1" dirty="0">
                <a:solidFill>
                  <a:srgbClr val="637052"/>
                </a:solidFill>
              </a:rPr>
              <a:t>In-class practicum, with setup and pre-work beforehand.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A9A79-5781-48A1-A4F5-703C037B3574}"/>
              </a:ext>
            </a:extLst>
          </p:cNvPr>
          <p:cNvSpPr txBox="1"/>
          <p:nvPr/>
        </p:nvSpPr>
        <p:spPr>
          <a:xfrm>
            <a:off x="8331200" y="3251200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Quizzes</a:t>
            </a:r>
          </a:p>
          <a:p>
            <a:pPr algn="l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All in myCourses. Take them on your own time before the due date.</a:t>
            </a:r>
          </a:p>
          <a:p>
            <a:pPr algn="l">
              <a:spcBef>
                <a:spcPts val="300"/>
              </a:spcBef>
            </a:pPr>
            <a:r>
              <a:rPr lang="en-US" sz="1300" i="1" dirty="0">
                <a:solidFill>
                  <a:srgbClr val="637052"/>
                </a:solidFill>
              </a:rPr>
              <a:t>I </a:t>
            </a:r>
            <a:r>
              <a:rPr lang="en-US" sz="1300" b="1" i="1" dirty="0">
                <a:solidFill>
                  <a:srgbClr val="BD582C"/>
                </a:solidFill>
              </a:rPr>
              <a:t>won't</a:t>
            </a:r>
            <a:r>
              <a:rPr lang="en-US" sz="1300" i="1" dirty="0">
                <a:solidFill>
                  <a:srgbClr val="637052"/>
                </a:solidFill>
              </a:rPr>
              <a:t> keep reminding you.</a:t>
            </a:r>
          </a:p>
        </p:txBody>
      </p:sp>
    </p:spTree>
    <p:extLst>
      <p:ext uri="{BB962C8B-B14F-4D97-AF65-F5344CB8AC3E}">
        <p14:creationId xmlns:p14="http://schemas.microsoft.com/office/powerpoint/2010/main" val="409654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3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B9859-8989-E784-9C07-7D362F3FD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Grading </a:t>
            </a:r>
            <a:r>
              <a:rPr lang="en-US" sz="3600" b="1" i="1" dirty="0">
                <a:solidFill>
                  <a:srgbClr val="BD582C"/>
                </a:solidFill>
              </a:rPr>
              <a:t>breakdown</a:t>
            </a:r>
          </a:p>
        </p:txBody>
      </p:sp>
      <p:graphicFrame>
        <p:nvGraphicFramePr>
          <p:cNvPr id="4" name="weightsTable">
            <a:extLst>
              <a:ext uri="{FF2B5EF4-FFF2-40B4-BE49-F238E27FC236}">
                <a16:creationId xmlns:a16="http://schemas.microsoft.com/office/drawing/2014/main" id="{97F1634B-F54A-4A03-9FCC-603982A5BB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750314"/>
              </p:ext>
            </p:extLst>
          </p:nvPr>
        </p:nvGraphicFramePr>
        <p:xfrm>
          <a:off x="1016000" y="2095500"/>
          <a:ext cx="5080000" cy="3751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1318328893"/>
                    </a:ext>
                  </a:extLst>
                </a:gridCol>
                <a:gridCol w="2540000">
                  <a:extLst>
                    <a:ext uri="{9D8B030D-6E8A-4147-A177-3AD203B41FA5}">
                      <a16:colId xmlns:a16="http://schemas.microsoft.com/office/drawing/2014/main" val="2014567823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Weight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574084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DB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656883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DB Practicum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588991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Backend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020047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Backend Practicum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629708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Frontend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820935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Frontend Practicum (Final)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362461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Tech Quizzes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863032"/>
                  </a:ext>
                </a:extLst>
              </a:tr>
            </a:tbl>
          </a:graphicData>
        </a:graphic>
      </p:graphicFrame>
      <p:graphicFrame>
        <p:nvGraphicFramePr>
          <p:cNvPr id="5" name="gradesTable">
            <a:extLst>
              <a:ext uri="{FF2B5EF4-FFF2-40B4-BE49-F238E27FC236}">
                <a16:creationId xmlns:a16="http://schemas.microsoft.com/office/drawing/2014/main" id="{E5DCF496-E235-43C2-955E-0950444FF3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351910"/>
              </p:ext>
            </p:extLst>
          </p:nvPr>
        </p:nvGraphicFramePr>
        <p:xfrm>
          <a:off x="6604000" y="2095500"/>
          <a:ext cx="4572000" cy="3048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27434583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8269618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160581237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745691928"/>
                    </a:ext>
                  </a:extLst>
                </a:gridCol>
              </a:tblGrid>
              <a:tr h="43542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611120"/>
                  </a:ext>
                </a:extLst>
              </a:tr>
              <a:tr h="43542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93+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80–82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228092"/>
                  </a:ext>
                </a:extLst>
              </a:tr>
              <a:tr h="43542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90–92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77–79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720796"/>
                  </a:ext>
                </a:extLst>
              </a:tr>
              <a:tr h="43542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87–89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73–76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652993"/>
                  </a:ext>
                </a:extLst>
              </a:tr>
              <a:tr h="43542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83–86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70–72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492913"/>
                  </a:ext>
                </a:extLst>
              </a:tr>
              <a:tr h="435429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60–69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018444"/>
                  </a:ext>
                </a:extLst>
              </a:tr>
              <a:tr h="435429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&lt;60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2971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610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93167-8391-449B-8517-E13320DC2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1206500"/>
            <a:ext cx="10058400" cy="511768"/>
          </a:xfrm>
        </p:spPr>
        <p:txBody>
          <a:bodyPr anchor="t" anchorCtr="0">
            <a:normAutofit fontScale="90000"/>
          </a:bodyPr>
          <a:lstStyle/>
          <a:p>
            <a:pPr algn="l">
              <a:buNone/>
            </a:pPr>
            <a:r>
              <a:rPr lang="en-US" sz="3600" b="1" dirty="0">
                <a:solidFill>
                  <a:schemeClr val="tx1"/>
                </a:solidFill>
              </a:rPr>
              <a:t>What Web Engineering is </a:t>
            </a:r>
            <a:r>
              <a:rPr lang="en-US" sz="3600" b="1" i="1" dirty="0">
                <a:solidFill>
                  <a:srgbClr val="BD582C"/>
                </a:solidFill>
              </a:rPr>
              <a:t>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A06F7-FD48-4D89-B4BB-355F927EF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0" y="1905000"/>
            <a:ext cx="9956800" cy="508000"/>
          </a:xfrm>
        </p:spPr>
        <p:txBody>
          <a:bodyPr/>
          <a:lstStyle/>
          <a:p>
            <a:pPr algn="l">
              <a:buNone/>
            </a:pPr>
            <a:r>
              <a:rPr lang="en-US" sz="2000" i="1" dirty="0">
                <a:solidFill>
                  <a:schemeClr val="tx2"/>
                </a:solidFill>
              </a:rPr>
              <a:t>It's more than any one of these…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782B79-A18D-48D9-B548-A8B093BA8FDF}"/>
              </a:ext>
            </a:extLst>
          </p:cNvPr>
          <p:cNvSpPr/>
          <p:nvPr/>
        </p:nvSpPr>
        <p:spPr>
          <a:xfrm>
            <a:off x="1193800" y="2730500"/>
            <a:ext cx="3048000" cy="2921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b" anchorCtr="0">
            <a:noAutofit/>
          </a:bodyPr>
          <a:lstStyle/>
          <a:p>
            <a:pPr algn="l"/>
            <a:r>
              <a:rPr lang="en-US" sz="2000" b="1">
                <a:solidFill>
                  <a:srgbClr val="3F3A33"/>
                </a:solidFill>
              </a:rPr>
              <a:t>Just web pages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5E05B6-D918-4C4E-B93A-B4E2848F5CA9}"/>
              </a:ext>
            </a:extLst>
          </p:cNvPr>
          <p:cNvSpPr/>
          <p:nvPr/>
        </p:nvSpPr>
        <p:spPr>
          <a:xfrm>
            <a:off x="4572000" y="2730500"/>
            <a:ext cx="3048000" cy="2921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b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Just a pretty UI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E2218F5-709A-4527-B967-4AF1BA7E429A}"/>
              </a:ext>
            </a:extLst>
          </p:cNvPr>
          <p:cNvSpPr/>
          <p:nvPr/>
        </p:nvSpPr>
        <p:spPr>
          <a:xfrm>
            <a:off x="7950200" y="2730500"/>
            <a:ext cx="3048000" cy="2921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b" anchorCtr="0">
            <a:noAutofit/>
          </a:bodyPr>
          <a:lstStyle/>
          <a:p>
            <a:pPr algn="l"/>
            <a:r>
              <a:rPr lang="en-US" sz="2000" b="1">
                <a:solidFill>
                  <a:srgbClr val="3F3A33"/>
                </a:solidFill>
              </a:rPr>
              <a:t>Just mobile apps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BC9E9B-BA56-46D7-981D-7D98E551F12A}"/>
              </a:ext>
            </a:extLst>
          </p:cNvPr>
          <p:cNvSpPr/>
          <p:nvPr/>
        </p:nvSpPr>
        <p:spPr>
          <a:xfrm rot="-240000">
            <a:off x="1574800" y="4419600"/>
            <a:ext cx="2286000" cy="50800"/>
          </a:xfrm>
          <a:prstGeom prst="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7894AC-8DC3-4C53-A2BB-3A5BFDFA317A}"/>
              </a:ext>
            </a:extLst>
          </p:cNvPr>
          <p:cNvSpPr/>
          <p:nvPr/>
        </p:nvSpPr>
        <p:spPr>
          <a:xfrm rot="-240000">
            <a:off x="4953000" y="4419600"/>
            <a:ext cx="2286000" cy="50800"/>
          </a:xfrm>
          <a:prstGeom prst="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A4F802-2B8E-4ED0-942A-2C671282D015}"/>
              </a:ext>
            </a:extLst>
          </p:cNvPr>
          <p:cNvSpPr/>
          <p:nvPr/>
        </p:nvSpPr>
        <p:spPr>
          <a:xfrm rot="-240000">
            <a:off x="8331200" y="4419600"/>
            <a:ext cx="2286000" cy="50800"/>
          </a:xfrm>
          <a:prstGeom prst="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pic>
        <p:nvPicPr>
          <p:cNvPr id="10" name="Graphic 10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6300" y="3111500"/>
            <a:ext cx="1143000" cy="1143000"/>
          </a:xfrm>
          <a:prstGeom prst="rect">
            <a:avLst/>
          </a:prstGeom>
        </p:spPr>
      </p:pic>
      <p:pic>
        <p:nvPicPr>
          <p:cNvPr id="11" name="Graphic 11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24500" y="3111500"/>
            <a:ext cx="1143000" cy="1143000"/>
          </a:xfrm>
          <a:prstGeom prst="rect">
            <a:avLst/>
          </a:prstGeom>
        </p:spPr>
      </p:pic>
      <p:pic>
        <p:nvPicPr>
          <p:cNvPr id="12" name="Graphic 1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02700" y="31115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7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8880F-2B87-4E71-B020-DD5AA61A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chemeClr val="tx1"/>
                </a:solidFill>
              </a:rPr>
              <a:t>The big picture: </a:t>
            </a:r>
            <a:r>
              <a:rPr lang="en-US" sz="3600" b="1" i="1" dirty="0">
                <a:solidFill>
                  <a:srgbClr val="BD582C"/>
                </a:solidFill>
              </a:rPr>
              <a:t>three tiers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6C49A-8F88-482D-9F76-AA87E2C952B8}"/>
              </a:ext>
            </a:extLst>
          </p:cNvPr>
          <p:cNvSpPr txBox="1"/>
          <p:nvPr/>
        </p:nvSpPr>
        <p:spPr>
          <a:xfrm>
            <a:off x="1092200" y="1905000"/>
            <a:ext cx="10058400" cy="4064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2000" i="1" dirty="0">
                <a:solidFill>
                  <a:srgbClr val="637052"/>
                </a:solidFill>
              </a:rPr>
              <a:t>A general mental model for any web app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33E18F5-BC10-4166-910F-A0E2215BD798}"/>
              </a:ext>
            </a:extLst>
          </p:cNvPr>
          <p:cNvSpPr/>
          <p:nvPr/>
        </p:nvSpPr>
        <p:spPr>
          <a:xfrm>
            <a:off x="1193800" y="2730500"/>
            <a:ext cx="3048000" cy="3302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>
            <a:no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9864BD-33AD-4AD5-BA41-24719D8B5E8B}"/>
              </a:ext>
            </a:extLst>
          </p:cNvPr>
          <p:cNvSpPr txBox="1"/>
          <p:nvPr/>
        </p:nvSpPr>
        <p:spPr>
          <a:xfrm>
            <a:off x="1193800" y="4826000"/>
            <a:ext cx="3048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>
              <a:buNone/>
            </a:pPr>
            <a:r>
              <a:rPr lang="en-US" sz="2200" b="1" dirty="0">
                <a:solidFill>
                  <a:srgbClr val="3F3A33"/>
                </a:solidFill>
              </a:rPr>
              <a:t>Front End</a:t>
            </a:r>
          </a:p>
          <a:p>
            <a:pPr algn="ctr">
              <a:buNone/>
            </a:pPr>
            <a:r>
              <a:rPr lang="en-US" sz="1600" i="1" dirty="0">
                <a:solidFill>
                  <a:schemeClr val="tx2"/>
                </a:solidFill>
              </a:rPr>
              <a:t>Presentation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EEFA40-D5FD-4BF0-A437-5B1521CE7EC5}"/>
              </a:ext>
            </a:extLst>
          </p:cNvPr>
          <p:cNvSpPr/>
          <p:nvPr/>
        </p:nvSpPr>
        <p:spPr>
          <a:xfrm>
            <a:off x="4572000" y="2730500"/>
            <a:ext cx="3048000" cy="3302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>
            <a:noAutofit/>
          </a:bodyPr>
          <a:lstStyle/>
          <a:p>
            <a:pPr algn="l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0A38BA-F758-4268-A03A-95219E055945}"/>
              </a:ext>
            </a:extLst>
          </p:cNvPr>
          <p:cNvSpPr txBox="1"/>
          <p:nvPr/>
        </p:nvSpPr>
        <p:spPr>
          <a:xfrm>
            <a:off x="4572000" y="4826000"/>
            <a:ext cx="3048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>
              <a:buNone/>
            </a:pPr>
            <a:r>
              <a:rPr lang="en-US" sz="2200" b="1" dirty="0">
                <a:solidFill>
                  <a:srgbClr val="3F3A33"/>
                </a:solidFill>
              </a:rPr>
              <a:t>Business Logic</a:t>
            </a:r>
          </a:p>
          <a:p>
            <a:pPr algn="ctr">
              <a:buNone/>
            </a:pPr>
            <a:r>
              <a:rPr lang="en-US" sz="1600" i="1" dirty="0">
                <a:solidFill>
                  <a:schemeClr val="tx2"/>
                </a:solidFill>
              </a:rPr>
              <a:t>Middleware (ish)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07FB9D2-2683-4B86-B523-F2BE506E3781}"/>
              </a:ext>
            </a:extLst>
          </p:cNvPr>
          <p:cNvSpPr/>
          <p:nvPr/>
        </p:nvSpPr>
        <p:spPr>
          <a:xfrm>
            <a:off x="7950200" y="2730500"/>
            <a:ext cx="3048000" cy="3302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>
            <a:noAutofit/>
          </a:bodyPr>
          <a:lstStyle/>
          <a:p>
            <a:pPr algn="l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8B5CF1-F8D7-41BF-AB35-0D267289B844}"/>
              </a:ext>
            </a:extLst>
          </p:cNvPr>
          <p:cNvSpPr txBox="1"/>
          <p:nvPr/>
        </p:nvSpPr>
        <p:spPr>
          <a:xfrm>
            <a:off x="7950200" y="4826000"/>
            <a:ext cx="3048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ctr">
              <a:buNone/>
            </a:pPr>
            <a:r>
              <a:rPr lang="en-US" sz="2200" b="1" dirty="0">
                <a:solidFill>
                  <a:srgbClr val="3F3A33"/>
                </a:solidFill>
              </a:rPr>
              <a:t>Data</a:t>
            </a:r>
          </a:p>
          <a:p>
            <a:pPr algn="ctr">
              <a:buNone/>
            </a:pPr>
            <a:r>
              <a:rPr lang="en-US" sz="1600" i="1" dirty="0">
                <a:solidFill>
                  <a:schemeClr val="tx2"/>
                </a:solidFill>
              </a:rPr>
              <a:t>Persistence</a:t>
            </a:r>
          </a:p>
        </p:txBody>
      </p:sp>
      <p:pic>
        <p:nvPicPr>
          <p:cNvPr id="13" name="Graphic 1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46300" y="3111500"/>
            <a:ext cx="1143000" cy="1143000"/>
          </a:xfrm>
          <a:prstGeom prst="rect">
            <a:avLst/>
          </a:prstGeom>
        </p:spPr>
      </p:pic>
      <p:pic>
        <p:nvPicPr>
          <p:cNvPr id="14" name="Graphic 1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4500" y="3111500"/>
            <a:ext cx="1143000" cy="1143000"/>
          </a:xfrm>
          <a:prstGeom prst="rect">
            <a:avLst/>
          </a:prstGeom>
        </p:spPr>
      </p:pic>
      <p:pic>
        <p:nvPicPr>
          <p:cNvPr id="15" name="Graphic 15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02700" y="31115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4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 animBg="1"/>
      <p:bldP spid="10" grpId="0"/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8880F-2B87-4E71-B020-DD5AA61A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chemeClr val="tx1"/>
                </a:solidFill>
              </a:rPr>
              <a:t>What each tier </a:t>
            </a:r>
            <a:r>
              <a:rPr lang="en-US" sz="3600" b="1" i="1" dirty="0">
                <a:solidFill>
                  <a:srgbClr val="BD582C"/>
                </a:solidFill>
              </a:rPr>
              <a:t>actually does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958089C-CF4A-4F11-87BA-159B131B8EF8}"/>
              </a:ext>
            </a:extLst>
          </p:cNvPr>
          <p:cNvSpPr/>
          <p:nvPr/>
        </p:nvSpPr>
        <p:spPr>
          <a:xfrm>
            <a:off x="977900" y="2032000"/>
            <a:ext cx="3175000" cy="889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2200" b="1" dirty="0">
                <a:solidFill>
                  <a:srgbClr val="FFFFFF"/>
                </a:solidFill>
              </a:rPr>
              <a:t>Front End /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71497E-CB3F-4547-8A38-2725FBC780A8}"/>
              </a:ext>
            </a:extLst>
          </p:cNvPr>
          <p:cNvSpPr txBox="1"/>
          <p:nvPr/>
        </p:nvSpPr>
        <p:spPr>
          <a:xfrm>
            <a:off x="977900" y="2997200"/>
            <a:ext cx="3175000" cy="3556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i="1">
                <a:solidFill>
                  <a:srgbClr val="637052"/>
                </a:solidFill>
              </a:rPr>
              <a:t>The user interface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515F19D-80FE-43EB-8C5F-C5D773248A13}"/>
              </a:ext>
            </a:extLst>
          </p:cNvPr>
          <p:cNvSpPr/>
          <p:nvPr/>
        </p:nvSpPr>
        <p:spPr>
          <a:xfrm>
            <a:off x="4508500" y="2032000"/>
            <a:ext cx="3175000" cy="889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2200" b="1" dirty="0">
                <a:solidFill>
                  <a:srgbClr val="FFFFFF"/>
                </a:solidFill>
              </a:rPr>
              <a:t>Business Logic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8BD31A-A698-45A6-A237-57CF00C35D92}"/>
              </a:ext>
            </a:extLst>
          </p:cNvPr>
          <p:cNvSpPr txBox="1"/>
          <p:nvPr/>
        </p:nvSpPr>
        <p:spPr>
          <a:xfrm>
            <a:off x="4508500" y="2997200"/>
            <a:ext cx="3175000" cy="3556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i="1">
                <a:solidFill>
                  <a:srgbClr val="637052"/>
                </a:solidFill>
              </a:rPr>
              <a:t>The heavy lifting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D795FB1-6341-462D-9CD7-42A5DB4B8476}"/>
              </a:ext>
            </a:extLst>
          </p:cNvPr>
          <p:cNvSpPr/>
          <p:nvPr/>
        </p:nvSpPr>
        <p:spPr>
          <a:xfrm>
            <a:off x="8039100" y="2032000"/>
            <a:ext cx="3175000" cy="889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2200" b="1" dirty="0">
                <a:solidFill>
                  <a:srgbClr val="FFFFFF"/>
                </a:solidFill>
              </a:rPr>
              <a:t>Data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6A755B-F327-46A4-868F-88FDFF3E2DEC}"/>
              </a:ext>
            </a:extLst>
          </p:cNvPr>
          <p:cNvSpPr txBox="1"/>
          <p:nvPr/>
        </p:nvSpPr>
        <p:spPr>
          <a:xfrm>
            <a:off x="8039100" y="2997200"/>
            <a:ext cx="3175000" cy="3556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i="1">
                <a:solidFill>
                  <a:srgbClr val="637052"/>
                </a:solidFill>
              </a:rPr>
              <a:t>Persistence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53FF3D81-3AA5-4E72-B4C9-65C45CD43BBC}"/>
              </a:ext>
            </a:extLst>
          </p:cNvPr>
          <p:cNvSpPr/>
          <p:nvPr/>
        </p:nvSpPr>
        <p:spPr>
          <a:xfrm>
            <a:off x="4203700" y="2374900"/>
            <a:ext cx="254000" cy="203200"/>
          </a:xfrm>
          <a:prstGeom prst="rightArrow">
            <a:avLst/>
          </a:prstGeom>
          <a:solidFill>
            <a:srgbClr val="C2BC80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0A02623-3E48-466B-9532-2C8B02DED045}"/>
              </a:ext>
            </a:extLst>
          </p:cNvPr>
          <p:cNvSpPr/>
          <p:nvPr/>
        </p:nvSpPr>
        <p:spPr>
          <a:xfrm>
            <a:off x="7734300" y="2374900"/>
            <a:ext cx="254000" cy="203200"/>
          </a:xfrm>
          <a:prstGeom prst="rightArrow">
            <a:avLst/>
          </a:prstGeom>
          <a:solidFill>
            <a:srgbClr val="C2BC80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4462AE-5470-4104-9521-58FD408C484F}"/>
              </a:ext>
            </a:extLst>
          </p:cNvPr>
          <p:cNvSpPr txBox="1"/>
          <p:nvPr/>
        </p:nvSpPr>
        <p:spPr>
          <a:xfrm>
            <a:off x="977900" y="3556000"/>
            <a:ext cx="3175000" cy="3048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Browser pages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Mobile pages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9B0D93-3ACC-4DC5-A2F3-9C90D229CC1B}"/>
              </a:ext>
            </a:extLst>
          </p:cNvPr>
          <p:cNvSpPr txBox="1"/>
          <p:nvPr/>
        </p:nvSpPr>
        <p:spPr>
          <a:xfrm>
            <a:off x="4508500" y="3556000"/>
            <a:ext cx="3175000" cy="3048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Data processing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Document processing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Workflow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State management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Analytics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F5ECE2-FED0-4834-BB41-8227F45031D9}"/>
              </a:ext>
            </a:extLst>
          </p:cNvPr>
          <p:cNvSpPr txBox="1"/>
          <p:nvPr/>
        </p:nvSpPr>
        <p:spPr>
          <a:xfrm>
            <a:off x="8039100" y="3556000"/>
            <a:ext cx="3175000" cy="3048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DMS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Database</a:t>
            </a:r>
          </a:p>
          <a:p>
            <a:pPr marL="228600" indent="-228600">
              <a:buFont typeface="Arial"/>
              <a:buChar char="•"/>
            </a:pPr>
            <a:r>
              <a:rPr lang="en-US" sz="1800" dirty="0">
                <a:solidFill>
                  <a:srgbClr val="3F3A33"/>
                </a:solidFill>
              </a:rPr>
              <a:t>Archival</a:t>
            </a:r>
          </a:p>
        </p:txBody>
      </p:sp>
    </p:spTree>
    <p:extLst>
      <p:ext uri="{BB962C8B-B14F-4D97-AF65-F5344CB8AC3E}">
        <p14:creationId xmlns:p14="http://schemas.microsoft.com/office/powerpoint/2010/main" val="182395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 animBg="1"/>
      <p:bldP spid="12" grpId="0"/>
      <p:bldP spid="13" grpId="0" animBg="1"/>
      <p:bldP spid="14" grpId="0"/>
      <p:bldP spid="15" grpId="0" animBg="1"/>
      <p:bldP spid="16" grpId="0" animBg="1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F7766-A9DF-9B30-9A2D-F6E23AC00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2C507-AD0A-EEF2-E6B6-2CBAA3C2D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And how they </a:t>
            </a:r>
            <a:r>
              <a:rPr lang="en-US" sz="3600" b="1" i="1" dirty="0">
                <a:solidFill>
                  <a:srgbClr val="BD582C"/>
                </a:solidFill>
              </a:rPr>
              <a:t>talk to each other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CB0DECB-BC7D-70F3-935F-0A06864359CB}"/>
              </a:ext>
            </a:extLst>
          </p:cNvPr>
          <p:cNvSpPr/>
          <p:nvPr/>
        </p:nvSpPr>
        <p:spPr>
          <a:xfrm>
            <a:off x="1397000" y="2540000"/>
            <a:ext cx="3683000" cy="1143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Front End / 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E7AA01-7DE7-E583-82BD-5C04147B2764}"/>
              </a:ext>
            </a:extLst>
          </p:cNvPr>
          <p:cNvSpPr txBox="1"/>
          <p:nvPr/>
        </p:nvSpPr>
        <p:spPr>
          <a:xfrm>
            <a:off x="1397000" y="3784600"/>
            <a:ext cx="3683000" cy="3556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i="1">
                <a:solidFill>
                  <a:srgbClr val="637052"/>
                </a:solidFill>
              </a:rPr>
              <a:t>The user interface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DD9885F-97AB-2979-5688-506E7A343348}"/>
              </a:ext>
            </a:extLst>
          </p:cNvPr>
          <p:cNvSpPr/>
          <p:nvPr/>
        </p:nvSpPr>
        <p:spPr>
          <a:xfrm>
            <a:off x="5842000" y="2540000"/>
            <a:ext cx="2540000" cy="1143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Business Logic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92FC34-7B8C-2906-3BB9-10D9915A9F78}"/>
              </a:ext>
            </a:extLst>
          </p:cNvPr>
          <p:cNvSpPr txBox="1"/>
          <p:nvPr/>
        </p:nvSpPr>
        <p:spPr>
          <a:xfrm>
            <a:off x="5842000" y="3784600"/>
            <a:ext cx="2540000" cy="3556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i="1">
                <a:solidFill>
                  <a:srgbClr val="637052"/>
                </a:solidFill>
              </a:rPr>
              <a:t>The heavy lifting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8E7701F-C10B-CDC2-56BC-F8E992EED591}"/>
              </a:ext>
            </a:extLst>
          </p:cNvPr>
          <p:cNvSpPr/>
          <p:nvPr/>
        </p:nvSpPr>
        <p:spPr>
          <a:xfrm>
            <a:off x="9144000" y="2540000"/>
            <a:ext cx="1651000" cy="1143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BD1E7D-615A-11B9-18EB-06C480AE1BD4}"/>
              </a:ext>
            </a:extLst>
          </p:cNvPr>
          <p:cNvSpPr txBox="1"/>
          <p:nvPr/>
        </p:nvSpPr>
        <p:spPr>
          <a:xfrm>
            <a:off x="9144000" y="3784600"/>
            <a:ext cx="1651000" cy="3556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i="1">
                <a:solidFill>
                  <a:srgbClr val="637052"/>
                </a:solidFill>
              </a:rPr>
              <a:t>Persistence</a:t>
            </a:r>
          </a:p>
        </p:txBody>
      </p:sp>
      <p:sp>
        <p:nvSpPr>
          <p:cNvPr id="20" name="Arrow: Left-Right 19">
            <a:extLst>
              <a:ext uri="{FF2B5EF4-FFF2-40B4-BE49-F238E27FC236}">
                <a16:creationId xmlns:a16="http://schemas.microsoft.com/office/drawing/2014/main" id="{922D64DB-CA09-EFA0-597C-3681BCCE0C45}"/>
              </a:ext>
            </a:extLst>
          </p:cNvPr>
          <p:cNvSpPr/>
          <p:nvPr/>
        </p:nvSpPr>
        <p:spPr>
          <a:xfrm>
            <a:off x="5130800" y="2959100"/>
            <a:ext cx="660400" cy="304800"/>
          </a:xfrm>
          <a:prstGeom prst="leftRightArrow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1" name="Arrow: Left-Right 20">
            <a:extLst>
              <a:ext uri="{FF2B5EF4-FFF2-40B4-BE49-F238E27FC236}">
                <a16:creationId xmlns:a16="http://schemas.microsoft.com/office/drawing/2014/main" id="{4DF0AD15-326C-D527-363E-BB92A4D9DE36}"/>
              </a:ext>
            </a:extLst>
          </p:cNvPr>
          <p:cNvSpPr/>
          <p:nvPr/>
        </p:nvSpPr>
        <p:spPr>
          <a:xfrm>
            <a:off x="8432800" y="2959100"/>
            <a:ext cx="660400" cy="304800"/>
          </a:xfrm>
          <a:prstGeom prst="leftRightArrow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17F8C3-6E7E-FDC4-233D-796C16150F47}"/>
              </a:ext>
            </a:extLst>
          </p:cNvPr>
          <p:cNvSpPr txBox="1"/>
          <p:nvPr/>
        </p:nvSpPr>
        <p:spPr>
          <a:xfrm>
            <a:off x="4318000" y="2082800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ctr"/>
            <a:r>
              <a:rPr lang="en-US" sz="1300" i="1" dirty="0">
                <a:solidFill>
                  <a:srgbClr val="637052"/>
                </a:solidFill>
              </a:rPr>
              <a:t>HTTP, JSON, SSL, 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17E4B4-1D18-114A-1C9C-9DD12BE52D37}"/>
              </a:ext>
            </a:extLst>
          </p:cNvPr>
          <p:cNvSpPr txBox="1"/>
          <p:nvPr/>
        </p:nvSpPr>
        <p:spPr>
          <a:xfrm>
            <a:off x="7620000" y="2082800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ctr"/>
            <a:r>
              <a:rPr lang="en-US" sz="1300" i="1" dirty="0">
                <a:solidFill>
                  <a:srgbClr val="637052"/>
                </a:solidFill>
              </a:rPr>
              <a:t>SQL, REST, …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E6B70E-9C42-D371-1EAC-875EC1567CEF}"/>
              </a:ext>
            </a:extLst>
          </p:cNvPr>
          <p:cNvSpPr txBox="1"/>
          <p:nvPr/>
        </p:nvSpPr>
        <p:spPr>
          <a:xfrm>
            <a:off x="1016000" y="5842000"/>
            <a:ext cx="10160000" cy="508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i="1" dirty="0">
                <a:solidFill>
                  <a:srgbClr val="3F3A33"/>
                </a:solidFill>
              </a:rPr>
              <a:t>Each tier talks to the next through agreed protocols.</a:t>
            </a:r>
          </a:p>
        </p:txBody>
      </p:sp>
    </p:spTree>
    <p:extLst>
      <p:ext uri="{BB962C8B-B14F-4D97-AF65-F5344CB8AC3E}">
        <p14:creationId xmlns:p14="http://schemas.microsoft.com/office/powerpoint/2010/main" val="1002911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8880F-2B87-4E71-B020-DD5AA61A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3F3A33"/>
                </a:solidFill>
              </a:rPr>
              <a:t>Now turn it sideways: the </a:t>
            </a:r>
            <a:r>
              <a:rPr lang="en-US" sz="3600" b="1" i="1" dirty="0">
                <a:solidFill>
                  <a:srgbClr val="BD582C"/>
                </a:solidFill>
              </a:rPr>
              <a:t>tech stack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89567CB-B700-450A-8805-7A3729DA8E18}"/>
              </a:ext>
            </a:extLst>
          </p:cNvPr>
          <p:cNvSpPr/>
          <p:nvPr/>
        </p:nvSpPr>
        <p:spPr>
          <a:xfrm>
            <a:off x="1397000" y="2540000"/>
            <a:ext cx="3683000" cy="1143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Front End / Presentation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50287DB-4D83-4B3B-98E7-E0872438E1A2}"/>
              </a:ext>
            </a:extLst>
          </p:cNvPr>
          <p:cNvSpPr/>
          <p:nvPr/>
        </p:nvSpPr>
        <p:spPr>
          <a:xfrm>
            <a:off x="5842002" y="2540000"/>
            <a:ext cx="2540000" cy="1143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Business Logic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C53FD8E-D841-4720-9D10-AC9CE9567A71}"/>
              </a:ext>
            </a:extLst>
          </p:cNvPr>
          <p:cNvSpPr/>
          <p:nvPr/>
        </p:nvSpPr>
        <p:spPr>
          <a:xfrm>
            <a:off x="9144000" y="2540000"/>
            <a:ext cx="1651000" cy="11430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Data</a:t>
            </a:r>
          </a:p>
        </p:txBody>
      </p:sp>
      <p:sp>
        <p:nvSpPr>
          <p:cNvPr id="20" name="Arrow: Left-Right 19">
            <a:extLst>
              <a:ext uri="{FF2B5EF4-FFF2-40B4-BE49-F238E27FC236}">
                <a16:creationId xmlns:a16="http://schemas.microsoft.com/office/drawing/2014/main" id="{15614B0F-3302-45C0-919C-D5C8C763F40E}"/>
              </a:ext>
            </a:extLst>
          </p:cNvPr>
          <p:cNvSpPr/>
          <p:nvPr/>
        </p:nvSpPr>
        <p:spPr>
          <a:xfrm>
            <a:off x="5130800" y="2959100"/>
            <a:ext cx="660400" cy="304800"/>
          </a:xfrm>
          <a:prstGeom prst="leftRightArrow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1" name="Arrow: Left-Right 20">
            <a:extLst>
              <a:ext uri="{FF2B5EF4-FFF2-40B4-BE49-F238E27FC236}">
                <a16:creationId xmlns:a16="http://schemas.microsoft.com/office/drawing/2014/main" id="{F7636927-2F16-4D85-BD7E-FBF772893009}"/>
              </a:ext>
            </a:extLst>
          </p:cNvPr>
          <p:cNvSpPr/>
          <p:nvPr/>
        </p:nvSpPr>
        <p:spPr>
          <a:xfrm>
            <a:off x="8432800" y="2959100"/>
            <a:ext cx="660400" cy="304800"/>
          </a:xfrm>
          <a:prstGeom prst="leftRightArrow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2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15899 -3.7037E-6 C -0.23021 -3.7037E-6 -0.31771 0.10093 -0.31771 0.18287 L -0.31771 0.36598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85" y="182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0.04166 -3.7037E-6 C -0.06041 -3.7037E-6 -0.08333 0.05024 -0.08333 0.09144 L -0.08333 0.18334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916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0.23438 -0.000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8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39831-F1AB-4DD5-8233-F4C7E9816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What we'll</a:t>
            </a:r>
            <a:r>
              <a:rPr lang="en-US" sz="3600" b="1" i="1" dirty="0">
                <a:solidFill>
                  <a:srgbClr val="BD582C"/>
                </a:solidFill>
              </a:rPr>
              <a:t> cover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D16241-ED05-482E-83DE-45E258AAA17E}"/>
              </a:ext>
            </a:extLst>
          </p:cNvPr>
          <p:cNvSpPr/>
          <p:nvPr/>
        </p:nvSpPr>
        <p:spPr>
          <a:xfrm>
            <a:off x="762000" y="2032000"/>
            <a:ext cx="5080000" cy="4064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>
            <a:noAutofit/>
          </a:bodyPr>
          <a:lstStyle/>
          <a:p>
            <a:pPr algn="l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7D0E0F7-27DD-488D-8B45-834ECF0512B6}"/>
              </a:ext>
            </a:extLst>
          </p:cNvPr>
          <p:cNvSpPr/>
          <p:nvPr/>
        </p:nvSpPr>
        <p:spPr>
          <a:xfrm>
            <a:off x="6350000" y="2032000"/>
            <a:ext cx="5080000" cy="4064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>
            <a:no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49300E-CF33-489E-9BD2-B4B20D79FB37}"/>
              </a:ext>
            </a:extLst>
          </p:cNvPr>
          <p:cNvSpPr txBox="1"/>
          <p:nvPr/>
        </p:nvSpPr>
        <p:spPr>
          <a:xfrm>
            <a:off x="1219200" y="2260600"/>
            <a:ext cx="4572000" cy="381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2000" b="1">
                <a:solidFill>
                  <a:srgbClr val="3F3A33"/>
                </a:solidFill>
              </a:rPr>
              <a:t>The three tiers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29A257-B288-4D5E-8448-73CA0ADAAFA6}"/>
              </a:ext>
            </a:extLst>
          </p:cNvPr>
          <p:cNvSpPr txBox="1"/>
          <p:nvPr/>
        </p:nvSpPr>
        <p:spPr>
          <a:xfrm>
            <a:off x="6604000" y="2260600"/>
            <a:ext cx="4572000" cy="381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And along the way…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CAB94C-1372-4C46-95A8-2FB4A9C6CE8C}"/>
              </a:ext>
            </a:extLst>
          </p:cNvPr>
          <p:cNvSpPr txBox="1"/>
          <p:nvPr/>
        </p:nvSpPr>
        <p:spPr>
          <a:xfrm>
            <a:off x="6604000" y="2641600"/>
            <a:ext cx="4572000" cy="2794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400" i="1" dirty="0">
                <a:solidFill>
                  <a:srgbClr val="637052"/>
                </a:solidFill>
              </a:rPr>
              <a:t>the engineering practices that hold it together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F305B4-BFA3-4C02-8DC5-C1631AE5F3B9}"/>
              </a:ext>
            </a:extLst>
          </p:cNvPr>
          <p:cNvSpPr/>
          <p:nvPr/>
        </p:nvSpPr>
        <p:spPr>
          <a:xfrm>
            <a:off x="1193800" y="2955083"/>
            <a:ext cx="1651000" cy="8636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13C139-462B-4CA4-9876-F27E9CBE7335}"/>
              </a:ext>
            </a:extLst>
          </p:cNvPr>
          <p:cNvSpPr txBox="1"/>
          <p:nvPr/>
        </p:nvSpPr>
        <p:spPr>
          <a:xfrm>
            <a:off x="3022600" y="2955083"/>
            <a:ext cx="2794000" cy="8636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nl-NL" sz="1500" dirty="0">
                <a:solidFill>
                  <a:srgbClr val="3F3A33"/>
                </a:solidFill>
              </a:rPr>
              <a:t>HTML / CSS  ·  React  · </a:t>
            </a:r>
          </a:p>
          <a:p>
            <a:pPr algn="l"/>
            <a:r>
              <a:rPr lang="nl-NL" sz="1500" dirty="0">
                <a:solidFill>
                  <a:srgbClr val="3F3A33"/>
                </a:solidFill>
              </a:rPr>
              <a:t>Bootstrap / Reactstrap</a:t>
            </a:r>
            <a:endParaRPr lang="en-US" sz="1500" dirty="0">
              <a:solidFill>
                <a:srgbClr val="3F3A33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442D2E6-628B-46E4-B259-5551A87544B7}"/>
              </a:ext>
            </a:extLst>
          </p:cNvPr>
          <p:cNvSpPr/>
          <p:nvPr/>
        </p:nvSpPr>
        <p:spPr>
          <a:xfrm>
            <a:off x="1193800" y="3920283"/>
            <a:ext cx="1651000" cy="8636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Business Logic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7093A8-6DC0-4CDD-845B-ABA93709B93E}"/>
              </a:ext>
            </a:extLst>
          </p:cNvPr>
          <p:cNvSpPr txBox="1"/>
          <p:nvPr/>
        </p:nvSpPr>
        <p:spPr>
          <a:xfrm>
            <a:off x="3022600" y="3920283"/>
            <a:ext cx="2794000" cy="8636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1500">
                <a:solidFill>
                  <a:srgbClr val="3F3A33"/>
                </a:solidFill>
              </a:rPr>
              <a:t>REST APIs  ·  Some business logic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D12DB66-CD36-40CC-A9CF-7199261FC23D}"/>
              </a:ext>
            </a:extLst>
          </p:cNvPr>
          <p:cNvSpPr/>
          <p:nvPr/>
        </p:nvSpPr>
        <p:spPr>
          <a:xfrm>
            <a:off x="1193800" y="4885483"/>
            <a:ext cx="1651000" cy="863600"/>
          </a:xfrm>
          <a:prstGeom prst="roundRect">
            <a:avLst/>
          </a:prstGeom>
          <a:solidFill>
            <a:srgbClr val="E48312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</a:rPr>
              <a:t>Data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ECE98-C3EA-42E2-9672-B092E6DEEC7C}"/>
              </a:ext>
            </a:extLst>
          </p:cNvPr>
          <p:cNvSpPr txBox="1"/>
          <p:nvPr/>
        </p:nvSpPr>
        <p:spPr>
          <a:xfrm>
            <a:off x="3022600" y="4885483"/>
            <a:ext cx="2794000" cy="8636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US" sz="1500">
                <a:solidFill>
                  <a:srgbClr val="3F3A33"/>
                </a:solidFill>
              </a:rPr>
              <a:t>Relational databases</a:t>
            </a:r>
          </a:p>
        </p:txBody>
      </p:sp>
      <p:pic>
        <p:nvPicPr>
          <p:cNvPr id="17" name="Graphic 17" descr="Branching diagram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04000" y="3302000"/>
            <a:ext cx="533400" cy="533400"/>
          </a:xfrm>
          <a:prstGeom prst="rect">
            <a:avLst/>
          </a:prstGeom>
        </p:spPr>
      </p:pic>
      <p:pic>
        <p:nvPicPr>
          <p:cNvPr id="18" name="Graphic 18" descr="Handshak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4000" y="4267200"/>
            <a:ext cx="533400" cy="533400"/>
          </a:xfrm>
          <a:prstGeom prst="rect">
            <a:avLst/>
          </a:prstGeom>
        </p:spPr>
      </p:pic>
      <p:pic>
        <p:nvPicPr>
          <p:cNvPr id="19" name="Graphic 19" descr="Shield tick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4000" y="5232400"/>
            <a:ext cx="533400" cy="533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6E1A2A-DC10-4F60-9F27-C2E14140D278}"/>
              </a:ext>
            </a:extLst>
          </p:cNvPr>
          <p:cNvSpPr txBox="1"/>
          <p:nvPr/>
        </p:nvSpPr>
        <p:spPr>
          <a:xfrm>
            <a:off x="7302500" y="3225800"/>
            <a:ext cx="3937000" cy="3302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b="1">
                <a:solidFill>
                  <a:srgbClr val="3F3A33"/>
                </a:solidFill>
              </a:rPr>
              <a:t>Configuration management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BEDC93-0622-4A1B-B64B-AFEC3B539289}"/>
              </a:ext>
            </a:extLst>
          </p:cNvPr>
          <p:cNvSpPr txBox="1"/>
          <p:nvPr/>
        </p:nvSpPr>
        <p:spPr>
          <a:xfrm>
            <a:off x="7302500" y="3556000"/>
            <a:ext cx="3937000" cy="2794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r>
              <a:rPr lang="en-US" sz="1300" i="1" dirty="0">
                <a:solidFill>
                  <a:srgbClr val="637052"/>
                </a:solidFill>
              </a:rPr>
              <a:t>(git.gccis.rit.edu)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BDD50D-40CE-4733-887E-B4B954F08A60}"/>
              </a:ext>
            </a:extLst>
          </p:cNvPr>
          <p:cNvSpPr txBox="1"/>
          <p:nvPr/>
        </p:nvSpPr>
        <p:spPr>
          <a:xfrm>
            <a:off x="7302500" y="4191000"/>
            <a:ext cx="3937000" cy="3302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b="1" dirty="0">
                <a:solidFill>
                  <a:srgbClr val="3F3A33"/>
                </a:solidFill>
              </a:rPr>
              <a:t>Collaboration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506359-70BB-463D-A4BA-FC6F4852968A}"/>
              </a:ext>
            </a:extLst>
          </p:cNvPr>
          <p:cNvSpPr txBox="1"/>
          <p:nvPr/>
        </p:nvSpPr>
        <p:spPr>
          <a:xfrm>
            <a:off x="7302500" y="4521200"/>
            <a:ext cx="3937000" cy="2794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300" i="1">
                <a:solidFill>
                  <a:srgbClr val="637052"/>
                </a:solidFill>
              </a:rPr>
              <a:t>merge / pull requests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3D4F63-A9E7-46CC-BE6C-4F19F2F1F729}"/>
              </a:ext>
            </a:extLst>
          </p:cNvPr>
          <p:cNvSpPr txBox="1"/>
          <p:nvPr/>
        </p:nvSpPr>
        <p:spPr>
          <a:xfrm>
            <a:off x="7302500" y="5156200"/>
            <a:ext cx="3937000" cy="3302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600" b="1">
                <a:solidFill>
                  <a:srgbClr val="3F3A33"/>
                </a:solidFill>
              </a:rPr>
              <a:t>Integration &amp; validation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D1A453-FD46-4DB9-A460-A1AA98D3E8CD}"/>
              </a:ext>
            </a:extLst>
          </p:cNvPr>
          <p:cNvSpPr txBox="1"/>
          <p:nvPr/>
        </p:nvSpPr>
        <p:spPr>
          <a:xfrm>
            <a:off x="7302500" y="5486400"/>
            <a:ext cx="3937000" cy="2794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300" i="1" dirty="0">
                <a:solidFill>
                  <a:srgbClr val="637052"/>
                </a:solidFill>
              </a:rPr>
              <a:t>the path to shipping</a:t>
            </a: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29DC1229-53EE-461C-A933-3A2187BAF397}"/>
              </a:ext>
            </a:extLst>
          </p:cNvPr>
          <p:cNvSpPr/>
          <p:nvPr/>
        </p:nvSpPr>
        <p:spPr>
          <a:xfrm>
            <a:off x="914400" y="3152009"/>
            <a:ext cx="152400" cy="2387600"/>
          </a:xfrm>
          <a:prstGeom prst="upArrow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EC99AB-16DE-5F0C-3689-03040D00D92F}"/>
              </a:ext>
            </a:extLst>
          </p:cNvPr>
          <p:cNvSpPr txBox="1"/>
          <p:nvPr/>
        </p:nvSpPr>
        <p:spPr>
          <a:xfrm>
            <a:off x="1193800" y="2584374"/>
            <a:ext cx="4572000" cy="2794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400" i="1" dirty="0">
                <a:solidFill>
                  <a:srgbClr val="637052"/>
                </a:solidFill>
              </a:rPr>
              <a:t>from the ground up</a:t>
            </a:r>
          </a:p>
        </p:txBody>
      </p:sp>
    </p:spTree>
    <p:extLst>
      <p:ext uri="{BB962C8B-B14F-4D97-AF65-F5344CB8AC3E}">
        <p14:creationId xmlns:p14="http://schemas.microsoft.com/office/powerpoint/2010/main" val="371119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  <p:bldP spid="3" grpId="0"/>
      <p:bldP spid="4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5EB109-3773-451F-A6E3-33162636F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dirty="0">
                <a:solidFill>
                  <a:srgbClr val="3F3A33"/>
                </a:solidFill>
              </a:rPr>
              <a:t>How this class </a:t>
            </a:r>
            <a:r>
              <a:rPr lang="en-US" sz="3600" b="1" i="1" dirty="0">
                <a:solidFill>
                  <a:srgbClr val="BD582C"/>
                </a:solidFill>
              </a:rPr>
              <a:t>works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66AC6C6-ADAB-4D60-B011-FE8CB373D3DC}"/>
              </a:ext>
            </a:extLst>
          </p:cNvPr>
          <p:cNvSpPr/>
          <p:nvPr/>
        </p:nvSpPr>
        <p:spPr>
          <a:xfrm>
            <a:off x="762000" y="1905000"/>
            <a:ext cx="5232400" cy="15875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A6C9A3D-E8EC-4665-AFEB-1C3C8208E995}"/>
              </a:ext>
            </a:extLst>
          </p:cNvPr>
          <p:cNvSpPr/>
          <p:nvPr/>
        </p:nvSpPr>
        <p:spPr>
          <a:xfrm>
            <a:off x="6197600" y="1905000"/>
            <a:ext cx="5232400" cy="15875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7EA26A9-909D-405B-8ACE-A4E30D061B7A}"/>
              </a:ext>
            </a:extLst>
          </p:cNvPr>
          <p:cNvSpPr/>
          <p:nvPr/>
        </p:nvSpPr>
        <p:spPr>
          <a:xfrm>
            <a:off x="762000" y="3695700"/>
            <a:ext cx="5232400" cy="15875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494EAB5-83A4-4DC6-8872-2A258BA82CA2}"/>
              </a:ext>
            </a:extLst>
          </p:cNvPr>
          <p:cNvSpPr/>
          <p:nvPr/>
        </p:nvSpPr>
        <p:spPr>
          <a:xfrm>
            <a:off x="6197600" y="3695700"/>
            <a:ext cx="5232400" cy="15875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pic>
        <p:nvPicPr>
          <p:cNvPr id="8" name="Graphic 8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184400"/>
            <a:ext cx="660400" cy="660400"/>
          </a:xfrm>
          <a:prstGeom prst="rect">
            <a:avLst/>
          </a:prstGeom>
        </p:spPr>
      </p:pic>
      <p:pic>
        <p:nvPicPr>
          <p:cNvPr id="9" name="Graphic 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7000" y="2184400"/>
            <a:ext cx="660400" cy="660400"/>
          </a:xfrm>
          <a:prstGeom prst="rect">
            <a:avLst/>
          </a:prstGeom>
        </p:spPr>
      </p:pic>
      <p:pic>
        <p:nvPicPr>
          <p:cNvPr id="10" name="Graphic 10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975100"/>
            <a:ext cx="660400" cy="660400"/>
          </a:xfrm>
          <a:prstGeom prst="rect">
            <a:avLst/>
          </a:prstGeom>
        </p:spPr>
      </p:pic>
      <p:pic>
        <p:nvPicPr>
          <p:cNvPr id="11" name="Graphic 11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7000" y="3975100"/>
            <a:ext cx="660400" cy="660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69A0ED9-26EB-497A-BA23-D534227EE039}"/>
              </a:ext>
            </a:extLst>
          </p:cNvPr>
          <p:cNvSpPr txBox="1"/>
          <p:nvPr/>
        </p:nvSpPr>
        <p:spPr>
          <a:xfrm>
            <a:off x="1905000" y="2095500"/>
            <a:ext cx="3556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Lectures</a:t>
            </a:r>
          </a:p>
          <a:p>
            <a:pPr algn="l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Concepts, sometimes paired with demos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E7328C-F888-4416-816E-6EE3DB8BF8DC}"/>
              </a:ext>
            </a:extLst>
          </p:cNvPr>
          <p:cNvSpPr txBox="1"/>
          <p:nvPr/>
        </p:nvSpPr>
        <p:spPr>
          <a:xfrm>
            <a:off x="7366000" y="2095500"/>
            <a:ext cx="3556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Resources</a:t>
            </a:r>
          </a:p>
          <a:p>
            <a:pPr algn="l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Recommended reading to go deeper — there's only so much we can cover in lectures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A06E11-2845-4899-991F-BCDB3ABE7BEA}"/>
              </a:ext>
            </a:extLst>
          </p:cNvPr>
          <p:cNvSpPr txBox="1"/>
          <p:nvPr/>
        </p:nvSpPr>
        <p:spPr>
          <a:xfrm>
            <a:off x="1905000" y="3886200"/>
            <a:ext cx="3556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endParaRPr lang="en-US" sz="2000" b="1" dirty="0">
              <a:solidFill>
                <a:srgbClr val="3F3A33"/>
              </a:solidFill>
            </a:endParaRPr>
          </a:p>
          <a:p>
            <a:pPr algn="l">
              <a:spcBef>
                <a:spcPts val="400"/>
              </a:spcBef>
            </a:pPr>
            <a:r>
              <a:rPr lang="en-US" sz="1400" i="1" dirty="0">
                <a:solidFill>
                  <a:srgbClr val="637052"/>
                </a:solidFill>
              </a:rPr>
              <a:t>Framework + requirements; you design and build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2C676F-A2DB-448A-A8D6-003327E6A16D}"/>
              </a:ext>
            </a:extLst>
          </p:cNvPr>
          <p:cNvSpPr txBox="1"/>
          <p:nvPr/>
        </p:nvSpPr>
        <p:spPr>
          <a:xfrm>
            <a:off x="7366000" y="3886200"/>
            <a:ext cx="3556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2000" b="1" dirty="0">
                <a:solidFill>
                  <a:srgbClr val="3F3A33"/>
                </a:solidFill>
              </a:rPr>
              <a:t>Mindset</a:t>
            </a:r>
          </a:p>
          <a:p>
            <a:pPr algn="l">
              <a:spcBef>
                <a:spcPts val="300"/>
              </a:spcBef>
            </a:pPr>
            <a:r>
              <a:rPr lang="en-US" sz="1300" i="1" dirty="0">
                <a:solidFill>
                  <a:srgbClr val="637052"/>
                </a:solidFill>
              </a:rPr>
              <a:t>This is </a:t>
            </a:r>
            <a:r>
              <a:rPr lang="en-US" sz="1300" b="1" i="1" dirty="0">
                <a:solidFill>
                  <a:srgbClr val="BD582C"/>
                </a:solidFill>
              </a:rPr>
              <a:t>not</a:t>
            </a:r>
            <a:r>
              <a:rPr lang="en-US" sz="1300" i="1" dirty="0">
                <a:solidFill>
                  <a:srgbClr val="637052"/>
                </a:solidFill>
              </a:rPr>
              <a:t> a hand-held class — read, think, figure it out. But you're not alone — ask your instructor, TAs, and project peer.</a:t>
            </a:r>
          </a:p>
        </p:txBody>
      </p:sp>
    </p:spTree>
    <p:extLst>
      <p:ext uri="{BB962C8B-B14F-4D97-AF65-F5344CB8AC3E}">
        <p14:creationId xmlns:p14="http://schemas.microsoft.com/office/powerpoint/2010/main" val="41394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6DE6-902A-AE36-9376-22D82AE84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Late work &amp; </a:t>
            </a:r>
            <a:r>
              <a:rPr lang="en-US" sz="3600" b="1" i="1" dirty="0">
                <a:solidFill>
                  <a:srgbClr val="BD582C"/>
                </a:solidFill>
              </a:rPr>
              <a:t>attendance</a:t>
            </a:r>
          </a:p>
        </p:txBody>
      </p:sp>
      <p:sp>
        <p:nvSpPr>
          <p:cNvPr id="3" name="card1">
            <a:extLst>
              <a:ext uri="{FF2B5EF4-FFF2-40B4-BE49-F238E27FC236}">
                <a16:creationId xmlns:a16="http://schemas.microsoft.com/office/drawing/2014/main" id="{9A0737ED-0807-4932-8CCB-F5FAA6BEBA3C}"/>
              </a:ext>
            </a:extLst>
          </p:cNvPr>
          <p:cNvSpPr/>
          <p:nvPr/>
        </p:nvSpPr>
        <p:spPr>
          <a:xfrm>
            <a:off x="762000" y="2032000"/>
            <a:ext cx="5232400" cy="4191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card2">
            <a:extLst>
              <a:ext uri="{FF2B5EF4-FFF2-40B4-BE49-F238E27FC236}">
                <a16:creationId xmlns:a16="http://schemas.microsoft.com/office/drawing/2014/main" id="{C57FD803-DA94-4461-91C9-44CDBFCA6DD6}"/>
              </a:ext>
            </a:extLst>
          </p:cNvPr>
          <p:cNvSpPr/>
          <p:nvPr/>
        </p:nvSpPr>
        <p:spPr>
          <a:xfrm>
            <a:off x="6197600" y="2032000"/>
            <a:ext cx="5232400" cy="4191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tb1">
            <a:extLst>
              <a:ext uri="{FF2B5EF4-FFF2-40B4-BE49-F238E27FC236}">
                <a16:creationId xmlns:a16="http://schemas.microsoft.com/office/drawing/2014/main" id="{8274A7AF-0FB5-44ED-A807-C092CE4F1107}"/>
              </a:ext>
            </a:extLst>
          </p:cNvPr>
          <p:cNvSpPr txBox="1"/>
          <p:nvPr/>
        </p:nvSpPr>
        <p:spPr>
          <a:xfrm>
            <a:off x="1143000" y="3175000"/>
            <a:ext cx="4445000" cy="1328569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Late work</a:t>
            </a:r>
          </a:p>
          <a:p>
            <a:pPr algn="l">
              <a:spcBef>
                <a:spcPts val="4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Iteration: up to </a:t>
            </a:r>
            <a:r>
              <a:rPr lang="en-US" sz="1300" b="1" i="1" dirty="0">
                <a:solidFill>
                  <a:srgbClr val="BD582C"/>
                </a:solidFill>
              </a:rPr>
              <a:t>48 hours late</a:t>
            </a:r>
            <a:r>
              <a:rPr lang="en-US" sz="1300" i="1" dirty="0">
                <a:solidFill>
                  <a:srgbClr val="637052"/>
                </a:solidFill>
              </a:rPr>
              <a:t>, capped at </a:t>
            </a:r>
            <a:r>
              <a:rPr lang="en-US" sz="1300" b="1" i="1" dirty="0">
                <a:solidFill>
                  <a:srgbClr val="BD582C"/>
                </a:solidFill>
              </a:rPr>
              <a:t>85%</a:t>
            </a:r>
          </a:p>
          <a:p>
            <a:pPr algn="l">
              <a:spcBef>
                <a:spcPts val="3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Project: late deadline before the next project starts, regrade capped at </a:t>
            </a:r>
            <a:r>
              <a:rPr lang="en-US" sz="1300" b="1" i="1" dirty="0">
                <a:solidFill>
                  <a:srgbClr val="BD582C"/>
                </a:solidFill>
              </a:rPr>
              <a:t>75%</a:t>
            </a:r>
          </a:p>
          <a:p>
            <a:pPr algn="l">
              <a:spcBef>
                <a:spcPts val="3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Don’t </a:t>
            </a:r>
            <a:r>
              <a:rPr lang="en-US" sz="1300" b="1" i="1" dirty="0">
                <a:solidFill>
                  <a:srgbClr val="BD582C"/>
                </a:solidFill>
              </a:rPr>
              <a:t>assume</a:t>
            </a:r>
            <a:r>
              <a:rPr lang="en-US" sz="1300" i="1" dirty="0">
                <a:solidFill>
                  <a:srgbClr val="637052"/>
                </a:solidFill>
              </a:rPr>
              <a:t> accommodations — talk to your instructor first</a:t>
            </a:r>
          </a:p>
        </p:txBody>
      </p:sp>
      <p:sp>
        <p:nvSpPr>
          <p:cNvPr id="6" name="tb2">
            <a:extLst>
              <a:ext uri="{FF2B5EF4-FFF2-40B4-BE49-F238E27FC236}">
                <a16:creationId xmlns:a16="http://schemas.microsoft.com/office/drawing/2014/main" id="{AAD05455-1DB0-4586-80C8-B41BF83ED059}"/>
              </a:ext>
            </a:extLst>
          </p:cNvPr>
          <p:cNvSpPr txBox="1"/>
          <p:nvPr/>
        </p:nvSpPr>
        <p:spPr>
          <a:xfrm>
            <a:off x="6578600" y="3175000"/>
            <a:ext cx="4445000" cy="1528624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Attendance</a:t>
            </a:r>
          </a:p>
          <a:p>
            <a:pPr algn="l">
              <a:spcBef>
                <a:spcPts val="4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You get </a:t>
            </a:r>
            <a:r>
              <a:rPr lang="en-US" sz="1300" b="1" i="1" dirty="0">
                <a:solidFill>
                  <a:srgbClr val="BD582C"/>
                </a:solidFill>
              </a:rPr>
              <a:t>one free unexcused absence</a:t>
            </a:r>
            <a:r>
              <a:rPr lang="en-US" sz="1300" i="1" dirty="0">
                <a:solidFill>
                  <a:srgbClr val="637052"/>
                </a:solidFill>
              </a:rPr>
              <a:t> — slept in, car won’t start, etc.</a:t>
            </a:r>
          </a:p>
          <a:p>
            <a:pPr algn="l">
              <a:spcBef>
                <a:spcPts val="3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After that, unexcused absences </a:t>
            </a:r>
            <a:r>
              <a:rPr lang="en-US" sz="1300" b="1" i="1" dirty="0">
                <a:solidFill>
                  <a:srgbClr val="BD582C"/>
                </a:solidFill>
              </a:rPr>
              <a:t>may be penalized</a:t>
            </a:r>
          </a:p>
          <a:p>
            <a:pPr algn="l">
              <a:spcBef>
                <a:spcPts val="300"/>
              </a:spcBef>
              <a:buFont typeface="Arial"/>
              <a:buChar char="•"/>
            </a:pPr>
            <a:r>
              <a:rPr lang="en-US" sz="1300" i="1" dirty="0">
                <a:solidFill>
                  <a:srgbClr val="637052"/>
                </a:solidFill>
              </a:rPr>
              <a:t>Either way, you </a:t>
            </a:r>
            <a:r>
              <a:rPr lang="en-US" sz="1300" b="1" i="1" dirty="0">
                <a:solidFill>
                  <a:srgbClr val="BD582C"/>
                </a:solidFill>
              </a:rPr>
              <a:t>miss credit</a:t>
            </a:r>
            <a:r>
              <a:rPr lang="en-US" sz="1300" i="1" dirty="0">
                <a:solidFill>
                  <a:srgbClr val="637052"/>
                </a:solidFill>
              </a:rPr>
              <a:t> for any in-class activities you weren’t there for</a:t>
            </a:r>
          </a:p>
        </p:txBody>
      </p:sp>
      <p:pic>
        <p:nvPicPr>
          <p:cNvPr id="7" name="Graphic 7" descr="Clock icon for late work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2362200"/>
            <a:ext cx="660400" cy="660400"/>
          </a:xfrm>
          <a:prstGeom prst="rect">
            <a:avLst/>
          </a:prstGeom>
        </p:spPr>
      </p:pic>
      <p:pic>
        <p:nvPicPr>
          <p:cNvPr id="8" name="Graphic 8" descr="Calendar icon for attendanc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8600" y="2362200"/>
            <a:ext cx="6604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32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06B5F3B-1E2C-4406-898F-2B4E9CAC3EE7}">
  <we:reference id="wa200010001" version="1.0.0.1" store="en-US" storeType="OMEX"/>
  <we:alternateReferences>
    <we:reference id="WA200010001" version="1.0.0.1" store="WA200010001" storeType="OMEX"/>
  </we:alternateReferences>
  <we:properties>
    <we:property name="claude.fileId" value="&quot;e522f006-4dcc-4dfc-b981-413a8afae380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376</TotalTime>
  <Words>753</Words>
  <Application>Microsoft Office PowerPoint</Application>
  <PresentationFormat>Widescreen</PresentationFormat>
  <Paragraphs>163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Consolas</vt:lpstr>
      <vt:lpstr>Retrospect</vt:lpstr>
      <vt:lpstr>Web Engineering</vt:lpstr>
      <vt:lpstr>What Web Engineering is not</vt:lpstr>
      <vt:lpstr>The big picture: three tiers</vt:lpstr>
      <vt:lpstr>What each tier actually does</vt:lpstr>
      <vt:lpstr>And how they talk to each other</vt:lpstr>
      <vt:lpstr>Now turn it sideways: the tech stack</vt:lpstr>
      <vt:lpstr>What we'll cover</vt:lpstr>
      <vt:lpstr>How this class works</vt:lpstr>
      <vt:lpstr>Late work &amp; attendance</vt:lpstr>
      <vt:lpstr>AI policy</vt:lpstr>
      <vt:lpstr>Your role</vt:lpstr>
      <vt:lpstr>Where your project lives</vt:lpstr>
      <vt:lpstr>Your deliverables</vt:lpstr>
      <vt:lpstr>Grading breakdown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Engineering</dc:title>
  <dc:creator>Kal Rabb</dc:creator>
  <cp:lastModifiedBy>Christopher Wake</cp:lastModifiedBy>
  <cp:revision>34</cp:revision>
  <dcterms:created xsi:type="dcterms:W3CDTF">2020-08-15T22:25:52Z</dcterms:created>
  <dcterms:modified xsi:type="dcterms:W3CDTF">2026-08-23T22:48:52Z</dcterms:modified>
</cp:coreProperties>
</file>