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9"/>
  </p:notesMasterIdLst>
  <p:sldIdLst>
    <p:sldId id="256" r:id="rId2"/>
    <p:sldId id="269" r:id="rId3"/>
    <p:sldId id="257" r:id="rId4"/>
    <p:sldId id="270" r:id="rId5"/>
    <p:sldId id="258" r:id="rId6"/>
    <p:sldId id="259" r:id="rId7"/>
    <p:sldId id="273" r:id="rId8"/>
    <p:sldId id="260" r:id="rId9"/>
    <p:sldId id="261" r:id="rId10"/>
    <p:sldId id="262" r:id="rId11"/>
    <p:sldId id="274" r:id="rId12"/>
    <p:sldId id="275" r:id="rId13"/>
    <p:sldId id="271" r:id="rId14"/>
    <p:sldId id="263" r:id="rId15"/>
    <p:sldId id="272" r:id="rId16"/>
    <p:sldId id="265" r:id="rId17"/>
    <p:sldId id="268"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4"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l Rabb" userId="3edf06299a4717ec" providerId="LiveId" clId="{337F7C9F-F9DF-440A-B8B7-BCB46BD6AE7C}"/>
    <pc:docChg chg="modSld">
      <pc:chgData name="Kal Rabb" userId="3edf06299a4717ec" providerId="LiveId" clId="{337F7C9F-F9DF-440A-B8B7-BCB46BD6AE7C}" dt="2020-05-18T23:15:13.734" v="0" actId="207"/>
      <pc:docMkLst>
        <pc:docMk/>
      </pc:docMkLst>
      <pc:sldChg chg="modSp modNotes">
        <pc:chgData name="Kal Rabb" userId="3edf06299a4717ec" providerId="LiveId" clId="{337F7C9F-F9DF-440A-B8B7-BCB46BD6AE7C}" dt="2020-05-18T23:15:13.734" v="0" actId="207"/>
        <pc:sldMkLst>
          <pc:docMk/>
          <pc:sldMk cId="0" sldId="259"/>
        </pc:sldMkLst>
        <pc:spChg chg="mod">
          <ac:chgData name="Kal Rabb" userId="3edf06299a4717ec" providerId="LiveId" clId="{337F7C9F-F9DF-440A-B8B7-BCB46BD6AE7C}" dt="2020-05-18T23:15:13.734" v="0" actId="207"/>
          <ac:spMkLst>
            <pc:docMk/>
            <pc:sldMk cId="0" sldId="259"/>
            <ac:spMk id="74" creationId="{00000000-0000-0000-0000-000000000000}"/>
          </ac:spMkLst>
        </pc:spChg>
      </pc:sldChg>
    </pc:docChg>
  </pc:docChgLst>
  <pc:docChgLst>
    <pc:chgData name="Kal Rabb" userId="3edf06299a4717ec" providerId="LiveId" clId="{73352D39-8EA5-4C0F-9B5C-90E3AC65257A}"/>
    <pc:docChg chg="undo custSel delSld modSld">
      <pc:chgData name="Kal Rabb" userId="3edf06299a4717ec" providerId="LiveId" clId="{73352D39-8EA5-4C0F-9B5C-90E3AC65257A}" dt="2020-08-29T20:37:39.752" v="279" actId="403"/>
      <pc:docMkLst>
        <pc:docMk/>
      </pc:docMkLst>
      <pc:sldChg chg="modSp modNotes">
        <pc:chgData name="Kal Rabb" userId="3edf06299a4717ec" providerId="LiveId" clId="{73352D39-8EA5-4C0F-9B5C-90E3AC65257A}" dt="2020-08-29T20:14:32.280" v="0"/>
        <pc:sldMkLst>
          <pc:docMk/>
          <pc:sldMk cId="0" sldId="256"/>
        </pc:sldMkLst>
        <pc:spChg chg="mod">
          <ac:chgData name="Kal Rabb" userId="3edf06299a4717ec" providerId="LiveId" clId="{73352D39-8EA5-4C0F-9B5C-90E3AC65257A}" dt="2020-08-29T20:14:32.280" v="0"/>
          <ac:spMkLst>
            <pc:docMk/>
            <pc:sldMk cId="0" sldId="256"/>
            <ac:spMk id="54" creationId="{00000000-0000-0000-0000-000000000000}"/>
          </ac:spMkLst>
        </pc:spChg>
        <pc:spChg chg="mod">
          <ac:chgData name="Kal Rabb" userId="3edf06299a4717ec" providerId="LiveId" clId="{73352D39-8EA5-4C0F-9B5C-90E3AC65257A}" dt="2020-08-29T20:14:32.280" v="0"/>
          <ac:spMkLst>
            <pc:docMk/>
            <pc:sldMk cId="0" sldId="256"/>
            <ac:spMk id="55" creationId="{00000000-0000-0000-0000-000000000000}"/>
          </ac:spMkLst>
        </pc:spChg>
      </pc:sldChg>
      <pc:sldChg chg="modSp mod modNotes">
        <pc:chgData name="Kal Rabb" userId="3edf06299a4717ec" providerId="LiveId" clId="{73352D39-8EA5-4C0F-9B5C-90E3AC65257A}" dt="2020-08-29T20:15:04.346" v="3" actId="1076"/>
        <pc:sldMkLst>
          <pc:docMk/>
          <pc:sldMk cId="0" sldId="257"/>
        </pc:sldMkLst>
        <pc:spChg chg="mod">
          <ac:chgData name="Kal Rabb" userId="3edf06299a4717ec" providerId="LiveId" clId="{73352D39-8EA5-4C0F-9B5C-90E3AC65257A}" dt="2020-08-29T20:14:32.280" v="0"/>
          <ac:spMkLst>
            <pc:docMk/>
            <pc:sldMk cId="0" sldId="257"/>
            <ac:spMk id="60" creationId="{00000000-0000-0000-0000-000000000000}"/>
          </ac:spMkLst>
        </pc:spChg>
        <pc:spChg chg="mod">
          <ac:chgData name="Kal Rabb" userId="3edf06299a4717ec" providerId="LiveId" clId="{73352D39-8EA5-4C0F-9B5C-90E3AC65257A}" dt="2020-08-29T20:15:04.346" v="3" actId="1076"/>
          <ac:spMkLst>
            <pc:docMk/>
            <pc:sldMk cId="0" sldId="257"/>
            <ac:spMk id="61" creationId="{00000000-0000-0000-0000-000000000000}"/>
          </ac:spMkLst>
        </pc:spChg>
      </pc:sldChg>
      <pc:sldChg chg="modSp modNotes">
        <pc:chgData name="Kal Rabb" userId="3edf06299a4717ec" providerId="LiveId" clId="{73352D39-8EA5-4C0F-9B5C-90E3AC65257A}" dt="2020-08-29T20:14:32.280" v="0"/>
        <pc:sldMkLst>
          <pc:docMk/>
          <pc:sldMk cId="0" sldId="258"/>
        </pc:sldMkLst>
        <pc:spChg chg="mod">
          <ac:chgData name="Kal Rabb" userId="3edf06299a4717ec" providerId="LiveId" clId="{73352D39-8EA5-4C0F-9B5C-90E3AC65257A}" dt="2020-08-29T20:14:32.280" v="0"/>
          <ac:spMkLst>
            <pc:docMk/>
            <pc:sldMk cId="0" sldId="258"/>
            <ac:spMk id="67" creationId="{00000000-0000-0000-0000-000000000000}"/>
          </ac:spMkLst>
        </pc:spChg>
        <pc:spChg chg="mod">
          <ac:chgData name="Kal Rabb" userId="3edf06299a4717ec" providerId="LiveId" clId="{73352D39-8EA5-4C0F-9B5C-90E3AC65257A}" dt="2020-08-29T20:14:32.280" v="0"/>
          <ac:spMkLst>
            <pc:docMk/>
            <pc:sldMk cId="0" sldId="258"/>
            <ac:spMk id="68" creationId="{00000000-0000-0000-0000-000000000000}"/>
          </ac:spMkLst>
        </pc:spChg>
      </pc:sldChg>
      <pc:sldChg chg="modSp mod">
        <pc:chgData name="Kal Rabb" userId="3edf06299a4717ec" providerId="LiveId" clId="{73352D39-8EA5-4C0F-9B5C-90E3AC65257A}" dt="2020-08-29T20:37:39.752" v="279" actId="403"/>
        <pc:sldMkLst>
          <pc:docMk/>
          <pc:sldMk cId="0" sldId="259"/>
        </pc:sldMkLst>
        <pc:spChg chg="mod">
          <ac:chgData name="Kal Rabb" userId="3edf06299a4717ec" providerId="LiveId" clId="{73352D39-8EA5-4C0F-9B5C-90E3AC65257A}" dt="2020-08-29T20:14:32.280" v="0"/>
          <ac:spMkLst>
            <pc:docMk/>
            <pc:sldMk cId="0" sldId="259"/>
            <ac:spMk id="73" creationId="{00000000-0000-0000-0000-000000000000}"/>
          </ac:spMkLst>
        </pc:spChg>
        <pc:spChg chg="mod">
          <ac:chgData name="Kal Rabb" userId="3edf06299a4717ec" providerId="LiveId" clId="{73352D39-8EA5-4C0F-9B5C-90E3AC65257A}" dt="2020-08-29T20:37:39.752" v="279" actId="403"/>
          <ac:spMkLst>
            <pc:docMk/>
            <pc:sldMk cId="0" sldId="259"/>
            <ac:spMk id="74" creationId="{00000000-0000-0000-0000-000000000000}"/>
          </ac:spMkLst>
        </pc:spChg>
      </pc:sldChg>
      <pc:sldChg chg="modSp mod modNotes">
        <pc:chgData name="Kal Rabb" userId="3edf06299a4717ec" providerId="LiveId" clId="{73352D39-8EA5-4C0F-9B5C-90E3AC65257A}" dt="2020-08-29T20:15:21.682" v="5" actId="14100"/>
        <pc:sldMkLst>
          <pc:docMk/>
          <pc:sldMk cId="0" sldId="260"/>
        </pc:sldMkLst>
        <pc:spChg chg="mod">
          <ac:chgData name="Kal Rabb" userId="3edf06299a4717ec" providerId="LiveId" clId="{73352D39-8EA5-4C0F-9B5C-90E3AC65257A}" dt="2020-08-29T20:14:32.280" v="0"/>
          <ac:spMkLst>
            <pc:docMk/>
            <pc:sldMk cId="0" sldId="260"/>
            <ac:spMk id="79" creationId="{00000000-0000-0000-0000-000000000000}"/>
          </ac:spMkLst>
        </pc:spChg>
        <pc:spChg chg="mod">
          <ac:chgData name="Kal Rabb" userId="3edf06299a4717ec" providerId="LiveId" clId="{73352D39-8EA5-4C0F-9B5C-90E3AC65257A}" dt="2020-08-29T20:15:17.595" v="4" actId="14100"/>
          <ac:spMkLst>
            <pc:docMk/>
            <pc:sldMk cId="0" sldId="260"/>
            <ac:spMk id="80" creationId="{00000000-0000-0000-0000-000000000000}"/>
          </ac:spMkLst>
        </pc:spChg>
        <pc:spChg chg="mod">
          <ac:chgData name="Kal Rabb" userId="3edf06299a4717ec" providerId="LiveId" clId="{73352D39-8EA5-4C0F-9B5C-90E3AC65257A}" dt="2020-08-29T20:15:21.682" v="5" actId="14100"/>
          <ac:spMkLst>
            <pc:docMk/>
            <pc:sldMk cId="0" sldId="260"/>
            <ac:spMk id="81" creationId="{00000000-0000-0000-0000-000000000000}"/>
          </ac:spMkLst>
        </pc:spChg>
      </pc:sldChg>
      <pc:sldChg chg="modSp mod modNotes">
        <pc:chgData name="Kal Rabb" userId="3edf06299a4717ec" providerId="LiveId" clId="{73352D39-8EA5-4C0F-9B5C-90E3AC65257A}" dt="2020-08-29T20:16:19.708" v="48" actId="403"/>
        <pc:sldMkLst>
          <pc:docMk/>
          <pc:sldMk cId="0" sldId="261"/>
        </pc:sldMkLst>
        <pc:spChg chg="mod">
          <ac:chgData name="Kal Rabb" userId="3edf06299a4717ec" providerId="LiveId" clId="{73352D39-8EA5-4C0F-9B5C-90E3AC65257A}" dt="2020-08-29T20:14:32.280" v="0"/>
          <ac:spMkLst>
            <pc:docMk/>
            <pc:sldMk cId="0" sldId="261"/>
            <ac:spMk id="86" creationId="{00000000-0000-0000-0000-000000000000}"/>
          </ac:spMkLst>
        </pc:spChg>
        <pc:spChg chg="mod">
          <ac:chgData name="Kal Rabb" userId="3edf06299a4717ec" providerId="LiveId" clId="{73352D39-8EA5-4C0F-9B5C-90E3AC65257A}" dt="2020-08-29T20:16:19.708" v="48" actId="403"/>
          <ac:spMkLst>
            <pc:docMk/>
            <pc:sldMk cId="0" sldId="261"/>
            <ac:spMk id="87" creationId="{00000000-0000-0000-0000-000000000000}"/>
          </ac:spMkLst>
        </pc:spChg>
      </pc:sldChg>
      <pc:sldChg chg="modSp mod modNotes">
        <pc:chgData name="Kal Rabb" userId="3edf06299a4717ec" providerId="LiveId" clId="{73352D39-8EA5-4C0F-9B5C-90E3AC65257A}" dt="2020-08-29T20:21:02.437" v="229" actId="20577"/>
        <pc:sldMkLst>
          <pc:docMk/>
          <pc:sldMk cId="0" sldId="262"/>
        </pc:sldMkLst>
        <pc:spChg chg="mod">
          <ac:chgData name="Kal Rabb" userId="3edf06299a4717ec" providerId="LiveId" clId="{73352D39-8EA5-4C0F-9B5C-90E3AC65257A}" dt="2020-08-29T20:14:32.280" v="0"/>
          <ac:spMkLst>
            <pc:docMk/>
            <pc:sldMk cId="0" sldId="262"/>
            <ac:spMk id="92" creationId="{00000000-0000-0000-0000-000000000000}"/>
          </ac:spMkLst>
        </pc:spChg>
        <pc:spChg chg="mod">
          <ac:chgData name="Kal Rabb" userId="3edf06299a4717ec" providerId="LiveId" clId="{73352D39-8EA5-4C0F-9B5C-90E3AC65257A}" dt="2020-08-29T20:21:02.437" v="229" actId="20577"/>
          <ac:spMkLst>
            <pc:docMk/>
            <pc:sldMk cId="0" sldId="262"/>
            <ac:spMk id="93" creationId="{00000000-0000-0000-0000-000000000000}"/>
          </ac:spMkLst>
        </pc:spChg>
      </pc:sldChg>
      <pc:sldChg chg="modSp mod modNotes">
        <pc:chgData name="Kal Rabb" userId="3edf06299a4717ec" providerId="LiveId" clId="{73352D39-8EA5-4C0F-9B5C-90E3AC65257A}" dt="2020-08-29T20:22:16.266" v="267" actId="404"/>
        <pc:sldMkLst>
          <pc:docMk/>
          <pc:sldMk cId="0" sldId="263"/>
        </pc:sldMkLst>
        <pc:spChg chg="mod">
          <ac:chgData name="Kal Rabb" userId="3edf06299a4717ec" providerId="LiveId" clId="{73352D39-8EA5-4C0F-9B5C-90E3AC65257A}" dt="2020-08-29T20:14:32.280" v="0"/>
          <ac:spMkLst>
            <pc:docMk/>
            <pc:sldMk cId="0" sldId="263"/>
            <ac:spMk id="98" creationId="{00000000-0000-0000-0000-000000000000}"/>
          </ac:spMkLst>
        </pc:spChg>
        <pc:spChg chg="mod">
          <ac:chgData name="Kal Rabb" userId="3edf06299a4717ec" providerId="LiveId" clId="{73352D39-8EA5-4C0F-9B5C-90E3AC65257A}" dt="2020-08-29T20:22:16.266" v="267" actId="404"/>
          <ac:spMkLst>
            <pc:docMk/>
            <pc:sldMk cId="0" sldId="263"/>
            <ac:spMk id="99" creationId="{00000000-0000-0000-0000-000000000000}"/>
          </ac:spMkLst>
        </pc:spChg>
      </pc:sldChg>
      <pc:sldChg chg="modSp del modNotes">
        <pc:chgData name="Kal Rabb" userId="3edf06299a4717ec" providerId="LiveId" clId="{73352D39-8EA5-4C0F-9B5C-90E3AC65257A}" dt="2020-08-29T20:22:21.216" v="268" actId="47"/>
        <pc:sldMkLst>
          <pc:docMk/>
          <pc:sldMk cId="0" sldId="264"/>
        </pc:sldMkLst>
        <pc:spChg chg="mod">
          <ac:chgData name="Kal Rabb" userId="3edf06299a4717ec" providerId="LiveId" clId="{73352D39-8EA5-4C0F-9B5C-90E3AC65257A}" dt="2020-08-29T20:14:32.280" v="0"/>
          <ac:spMkLst>
            <pc:docMk/>
            <pc:sldMk cId="0" sldId="264"/>
            <ac:spMk id="104" creationId="{00000000-0000-0000-0000-000000000000}"/>
          </ac:spMkLst>
        </pc:spChg>
        <pc:spChg chg="mod">
          <ac:chgData name="Kal Rabb" userId="3edf06299a4717ec" providerId="LiveId" clId="{73352D39-8EA5-4C0F-9B5C-90E3AC65257A}" dt="2020-08-29T20:14:32.280" v="0"/>
          <ac:spMkLst>
            <pc:docMk/>
            <pc:sldMk cId="0" sldId="264"/>
            <ac:spMk id="105" creationId="{00000000-0000-0000-0000-000000000000}"/>
          </ac:spMkLst>
        </pc:spChg>
      </pc:sldChg>
      <pc:sldChg chg="modSp mod modNotes">
        <pc:chgData name="Kal Rabb" userId="3edf06299a4717ec" providerId="LiveId" clId="{73352D39-8EA5-4C0F-9B5C-90E3AC65257A}" dt="2020-08-29T20:22:41.041" v="271" actId="403"/>
        <pc:sldMkLst>
          <pc:docMk/>
          <pc:sldMk cId="0" sldId="265"/>
        </pc:sldMkLst>
        <pc:spChg chg="mod">
          <ac:chgData name="Kal Rabb" userId="3edf06299a4717ec" providerId="LiveId" clId="{73352D39-8EA5-4C0F-9B5C-90E3AC65257A}" dt="2020-08-29T20:14:32.280" v="0"/>
          <ac:spMkLst>
            <pc:docMk/>
            <pc:sldMk cId="0" sldId="265"/>
            <ac:spMk id="110" creationId="{00000000-0000-0000-0000-000000000000}"/>
          </ac:spMkLst>
        </pc:spChg>
        <pc:spChg chg="mod">
          <ac:chgData name="Kal Rabb" userId="3edf06299a4717ec" providerId="LiveId" clId="{73352D39-8EA5-4C0F-9B5C-90E3AC65257A}" dt="2020-08-29T20:22:41.041" v="271" actId="403"/>
          <ac:spMkLst>
            <pc:docMk/>
            <pc:sldMk cId="0" sldId="265"/>
            <ac:spMk id="111" creationId="{00000000-0000-0000-0000-000000000000}"/>
          </ac:spMkLst>
        </pc:spChg>
      </pc:sldChg>
      <pc:sldChg chg="addSp delSp modSp del mod modNotes">
        <pc:chgData name="Kal Rabb" userId="3edf06299a4717ec" providerId="LiveId" clId="{73352D39-8EA5-4C0F-9B5C-90E3AC65257A}" dt="2020-08-29T20:22:59.550" v="274" actId="47"/>
        <pc:sldMkLst>
          <pc:docMk/>
          <pc:sldMk cId="0" sldId="266"/>
        </pc:sldMkLst>
        <pc:spChg chg="add mod">
          <ac:chgData name="Kal Rabb" userId="3edf06299a4717ec" providerId="LiveId" clId="{73352D39-8EA5-4C0F-9B5C-90E3AC65257A}" dt="2020-08-29T20:22:55.871" v="273" actId="478"/>
          <ac:spMkLst>
            <pc:docMk/>
            <pc:sldMk cId="0" sldId="266"/>
            <ac:spMk id="3" creationId="{17017B8D-0C2C-4717-9C9F-A119B4978306}"/>
          </ac:spMkLst>
        </pc:spChg>
        <pc:spChg chg="mod">
          <ac:chgData name="Kal Rabb" userId="3edf06299a4717ec" providerId="LiveId" clId="{73352D39-8EA5-4C0F-9B5C-90E3AC65257A}" dt="2020-08-29T20:14:32.280" v="0"/>
          <ac:spMkLst>
            <pc:docMk/>
            <pc:sldMk cId="0" sldId="266"/>
            <ac:spMk id="116" creationId="{00000000-0000-0000-0000-000000000000}"/>
          </ac:spMkLst>
        </pc:spChg>
        <pc:spChg chg="del mod">
          <ac:chgData name="Kal Rabb" userId="3edf06299a4717ec" providerId="LiveId" clId="{73352D39-8EA5-4C0F-9B5C-90E3AC65257A}" dt="2020-08-29T20:22:55.871" v="273" actId="478"/>
          <ac:spMkLst>
            <pc:docMk/>
            <pc:sldMk cId="0" sldId="266"/>
            <ac:spMk id="117" creationId="{00000000-0000-0000-0000-000000000000}"/>
          </ac:spMkLst>
        </pc:spChg>
      </pc:sldChg>
      <pc:sldChg chg="modSp del modNotes">
        <pc:chgData name="Kal Rabb" userId="3edf06299a4717ec" providerId="LiveId" clId="{73352D39-8EA5-4C0F-9B5C-90E3AC65257A}" dt="2020-08-29T20:23:02.672" v="275" actId="47"/>
        <pc:sldMkLst>
          <pc:docMk/>
          <pc:sldMk cId="0" sldId="267"/>
        </pc:sldMkLst>
        <pc:spChg chg="mod">
          <ac:chgData name="Kal Rabb" userId="3edf06299a4717ec" providerId="LiveId" clId="{73352D39-8EA5-4C0F-9B5C-90E3AC65257A}" dt="2020-08-29T20:14:32.280" v="0"/>
          <ac:spMkLst>
            <pc:docMk/>
            <pc:sldMk cId="0" sldId="267"/>
            <ac:spMk id="122" creationId="{00000000-0000-0000-0000-000000000000}"/>
          </ac:spMkLst>
        </pc:spChg>
        <pc:spChg chg="mod">
          <ac:chgData name="Kal Rabb" userId="3edf06299a4717ec" providerId="LiveId" clId="{73352D39-8EA5-4C0F-9B5C-90E3AC65257A}" dt="2020-08-29T20:14:32.280" v="0"/>
          <ac:spMkLst>
            <pc:docMk/>
            <pc:sldMk cId="0" sldId="267"/>
            <ac:spMk id="123" creationId="{00000000-0000-0000-0000-000000000000}"/>
          </ac:spMkLst>
        </pc:spChg>
      </pc:sldChg>
      <pc:sldChg chg="modSp mod modNotes">
        <pc:chgData name="Kal Rabb" userId="3edf06299a4717ec" providerId="LiveId" clId="{73352D39-8EA5-4C0F-9B5C-90E3AC65257A}" dt="2020-08-29T20:23:12.630" v="276" actId="14100"/>
        <pc:sldMkLst>
          <pc:docMk/>
          <pc:sldMk cId="0" sldId="268"/>
        </pc:sldMkLst>
        <pc:spChg chg="mod">
          <ac:chgData name="Kal Rabb" userId="3edf06299a4717ec" providerId="LiveId" clId="{73352D39-8EA5-4C0F-9B5C-90E3AC65257A}" dt="2020-08-29T20:14:32.280" v="0"/>
          <ac:spMkLst>
            <pc:docMk/>
            <pc:sldMk cId="0" sldId="268"/>
            <ac:spMk id="128" creationId="{00000000-0000-0000-0000-000000000000}"/>
          </ac:spMkLst>
        </pc:spChg>
        <pc:spChg chg="mod">
          <ac:chgData name="Kal Rabb" userId="3edf06299a4717ec" providerId="LiveId" clId="{73352D39-8EA5-4C0F-9B5C-90E3AC65257A}" dt="2020-08-29T20:23:12.630" v="276" actId="14100"/>
          <ac:spMkLst>
            <pc:docMk/>
            <pc:sldMk cId="0" sldId="268"/>
            <ac:spMk id="12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701a4c3cd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701a4c3cd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701a4c3cd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701a4c3cd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01a4c3cd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701a4c3cd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https://www.ibm.com/think/topics/rest-apis</a:t>
            </a:r>
          </a:p>
          <a:p>
            <a:r>
              <a:rPr lang="en-US" dirty="0"/>
              <a:t>https://www.redhat.com/en/topics/api/what-is-a-rest-api</a:t>
            </a:r>
          </a:p>
        </p:txBody>
      </p:sp>
    </p:spTree>
    <p:extLst>
      <p:ext uri="{BB962C8B-B14F-4D97-AF65-F5344CB8AC3E}">
        <p14:creationId xmlns:p14="http://schemas.microsoft.com/office/powerpoint/2010/main" val="2225100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01a4c3c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01a4c3c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701a4c3cd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701a4c3cd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01a4c3cd7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01a4c3cd7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01a4c3cd7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01a4c3cd7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701a4c3cd7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701a4c3cd7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701a4c3cd7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701a4c3cd7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5"/>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9/23/2025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275758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9/23/2025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0230296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11084"/>
            <a:ext cx="1971675" cy="431806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11083"/>
            <a:ext cx="5800725" cy="4318067"/>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9/23/2025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57662700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578789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74803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9/23/2025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1240779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9/23/2025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978273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9/23/2025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1297536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9/23/2025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3184441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9/23/2025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1835604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9/23/2025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36250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32ABBEA6-7C60-4B02-AE87-00D78D8422AF}" type="datetimeFigureOut">
              <a:rPr lang="en-US" dirty="0"/>
              <a:t>9/23/2025</a:t>
            </a:fld>
            <a:endParaRPr lang="en-US" dirty="0"/>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519653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3686307"/>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4430267"/>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9/23/2025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0024251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0737"/>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fld id="{98624D31-43A5-475A-80CF-332C9F6DCF35}" type="datetimeFigureOut">
              <a:rPr lang="en-US" dirty="0"/>
              <a:t>9/23/2025</a:t>
            </a:fld>
            <a:endParaRPr lang="en-US" dirty="0"/>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pPr marL="0" lvl="0" indent="0" algn="r" rtl="0">
              <a:spcBef>
                <a:spcPts val="0"/>
              </a:spcBef>
              <a:spcAft>
                <a:spcPts val="0"/>
              </a:spcAft>
              <a:buNone/>
            </a:pPr>
            <a:fld id="{00000000-1234-1234-1234-123412341234}" type="slidenum">
              <a:rPr lang="en" smtClean="0"/>
              <a:t>‹#›</a:t>
            </a:fld>
            <a:endParaRPr lang="en"/>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3716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restfulapi.net/"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https://restfulapi.net/resource-namin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restfulapi.net/"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www.redhat.com/en/topics/api/what-are-application-programming-interfaces"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RESTful APIs</a:t>
            </a:r>
            <a:endParaRPr/>
          </a:p>
        </p:txBody>
      </p:sp>
      <p:sp>
        <p:nvSpPr>
          <p:cNvPr id="55" name="Google Shape;55;p13"/>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SWEN-344 Web Engineering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Cacheable</a:t>
            </a:r>
            <a:endParaRPr dirty="0"/>
          </a:p>
        </p:txBody>
      </p:sp>
      <p:sp>
        <p:nvSpPr>
          <p:cNvPr id="93" name="Google Shape;93;p19"/>
          <p:cNvSpPr txBox="1">
            <a:spLocks noGrp="1"/>
          </p:cNvSpPr>
          <p:nvPr>
            <p:ph type="body" idx="1"/>
          </p:nvPr>
        </p:nvSpPr>
        <p:spPr>
          <a:xfrm>
            <a:off x="311700" y="1286435"/>
            <a:ext cx="8520600" cy="3282440"/>
          </a:xfrm>
          <a:prstGeom prst="rect">
            <a:avLst/>
          </a:prstGeom>
        </p:spPr>
        <p:txBody>
          <a:bodyPr spcFirstLastPara="1" wrap="square" lIns="91425" tIns="91425" rIns="91425" bIns="91425" anchor="t" anchorCtr="0">
            <a:noAutofit/>
          </a:bodyPr>
          <a:lstStyle/>
          <a:p>
            <a:pPr lvl="0"/>
            <a:r>
              <a:rPr lang="en-US" dirty="0" err="1"/>
              <a:t>Cacheability</a:t>
            </a:r>
            <a:r>
              <a:rPr lang="en-US" dirty="0"/>
              <a:t> in a REST API refers to the ability for clients or intermediary caches (like proxies or CDNs) to store and reuse responses to improve performance and reduce server load. </a:t>
            </a:r>
          </a:p>
          <a:p>
            <a:pPr lvl="0"/>
            <a:endParaRPr lang="en" sz="1800" dirty="0"/>
          </a:p>
          <a:p>
            <a:pPr marL="457200" lvl="0" indent="-342900" algn="l" rtl="0">
              <a:spcBef>
                <a:spcPts val="0"/>
              </a:spcBef>
              <a:spcAft>
                <a:spcPts val="0"/>
              </a:spcAft>
              <a:buSzPts val="1800"/>
              <a:buChar char="●"/>
            </a:pPr>
            <a:r>
              <a:rPr lang="en" sz="1400" dirty="0"/>
              <a:t>Responses should define the caching behavior on the client</a:t>
            </a:r>
            <a:endParaRPr sz="1400" dirty="0"/>
          </a:p>
          <a:p>
            <a:pPr marL="914400" lvl="1" indent="-317500" algn="l" rtl="0">
              <a:spcBef>
                <a:spcPts val="0"/>
              </a:spcBef>
              <a:spcAft>
                <a:spcPts val="0"/>
              </a:spcAft>
              <a:buSzPts val="1400"/>
              <a:buChar char="○"/>
            </a:pPr>
            <a:r>
              <a:rPr lang="en" sz="1200" dirty="0"/>
              <a:t>Is this cacheable at all?</a:t>
            </a:r>
            <a:endParaRPr sz="1200" dirty="0"/>
          </a:p>
          <a:p>
            <a:pPr marL="914400" lvl="1" indent="-317500" algn="l" rtl="0">
              <a:spcBef>
                <a:spcPts val="0"/>
              </a:spcBef>
              <a:spcAft>
                <a:spcPts val="0"/>
              </a:spcAft>
              <a:buSzPts val="1400"/>
              <a:buChar char="○"/>
            </a:pPr>
            <a:r>
              <a:rPr lang="en" sz="1200" dirty="0"/>
              <a:t>When does this expire?</a:t>
            </a:r>
          </a:p>
          <a:p>
            <a:pPr marL="914400" lvl="1" indent="-317500" algn="l" rtl="0">
              <a:spcBef>
                <a:spcPts val="0"/>
              </a:spcBef>
              <a:spcAft>
                <a:spcPts val="0"/>
              </a:spcAft>
              <a:buSzPts val="1400"/>
              <a:buChar char="○"/>
            </a:pPr>
            <a:endParaRPr sz="1200" dirty="0"/>
          </a:p>
          <a:p>
            <a:pPr marL="457200" lvl="0" indent="-342900" algn="l" rtl="0">
              <a:spcBef>
                <a:spcPts val="0"/>
              </a:spcBef>
              <a:spcAft>
                <a:spcPts val="0"/>
              </a:spcAft>
              <a:buSzPts val="1800"/>
              <a:buChar char="●"/>
            </a:pPr>
            <a:r>
              <a:rPr lang="en" sz="1400" dirty="0"/>
              <a:t>Caching can also be done on the server</a:t>
            </a:r>
          </a:p>
          <a:p>
            <a:pPr marL="457200" lvl="0" indent="-342900" algn="l" rtl="0">
              <a:spcBef>
                <a:spcPts val="0"/>
              </a:spcBef>
              <a:spcAft>
                <a:spcPts val="0"/>
              </a:spcAft>
              <a:buSzPts val="1800"/>
              <a:buChar char="●"/>
            </a:pPr>
            <a:endParaRPr lang="en" sz="1400" dirty="0"/>
          </a:p>
          <a:p>
            <a:pPr marL="457200" lvl="0" indent="-342900" algn="l" rtl="0">
              <a:spcBef>
                <a:spcPts val="0"/>
              </a:spcBef>
              <a:spcAft>
                <a:spcPts val="0"/>
              </a:spcAft>
              <a:buSzPts val="1800"/>
              <a:buChar char="●"/>
            </a:pPr>
            <a:r>
              <a:rPr lang="en" sz="1400" dirty="0"/>
              <a:t>Caching can also be done with a gateway or proxy</a:t>
            </a:r>
          </a:p>
          <a:p>
            <a:pPr marL="457200" lvl="0" indent="-342900" algn="l" rtl="0">
              <a:spcBef>
                <a:spcPts val="0"/>
              </a:spcBef>
              <a:spcAft>
                <a:spcPts val="0"/>
              </a:spcAft>
              <a:buSzPts val="1800"/>
              <a:buChar char="●"/>
            </a:pPr>
            <a:endParaRPr sz="1400" dirty="0"/>
          </a:p>
          <a:p>
            <a:pPr marL="457200" lvl="0" indent="-342900" algn="l" rtl="0">
              <a:spcBef>
                <a:spcPts val="0"/>
              </a:spcBef>
              <a:spcAft>
                <a:spcPts val="0"/>
              </a:spcAft>
              <a:buSzPts val="1800"/>
              <a:buChar char="●"/>
            </a:pPr>
            <a:r>
              <a:rPr lang="en" sz="1400" dirty="0"/>
              <a:t>Caching is possible because REST is stateless</a:t>
            </a:r>
          </a:p>
          <a:p>
            <a:pPr marL="457200" lvl="0" indent="-342900" algn="l" rtl="0">
              <a:spcBef>
                <a:spcPts val="0"/>
              </a:spcBef>
              <a:spcAft>
                <a:spcPts val="0"/>
              </a:spcAft>
              <a:buSzPts val="1800"/>
              <a:buChar char="●"/>
            </a:pPr>
            <a:endParaRPr lang="en" sz="1400" dirty="0"/>
          </a:p>
          <a:p>
            <a:pPr marL="457200" lvl="0" indent="-342900" algn="l" rtl="0">
              <a:spcBef>
                <a:spcPts val="0"/>
              </a:spcBef>
              <a:spcAft>
                <a:spcPts val="0"/>
              </a:spcAft>
              <a:buSzPts val="1800"/>
              <a:buChar char="●"/>
            </a:pPr>
            <a:endParaRPr lang="en" sz="1400" dirty="0"/>
          </a:p>
          <a:p>
            <a:pPr marL="457200" lvl="0" indent="-342900" algn="l" rtl="0">
              <a:spcBef>
                <a:spcPts val="0"/>
              </a:spcBef>
              <a:spcAft>
                <a:spcPts val="0"/>
              </a:spcAft>
              <a:buSzPts val="1800"/>
              <a:buChar char="●"/>
            </a:pPr>
            <a:r>
              <a:rPr lang="en" sz="1400" dirty="0"/>
              <a:t>It CAN cause some confusion when debugging – this is why you may need to clear cache when you make changes</a:t>
            </a:r>
            <a:endParaRPr sz="1400" dirty="0"/>
          </a:p>
          <a:p>
            <a:pPr marL="0" lvl="0" indent="0" algn="l" rtl="0">
              <a:spcBef>
                <a:spcPts val="1600"/>
              </a:spcBef>
              <a:spcAft>
                <a:spcPts val="1600"/>
              </a:spcAft>
              <a:buNone/>
            </a:pPr>
            <a:endParaRPr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1476-B485-C540-183A-D2722580BD7F}"/>
              </a:ext>
            </a:extLst>
          </p:cNvPr>
          <p:cNvSpPr>
            <a:spLocks noGrp="1"/>
          </p:cNvSpPr>
          <p:nvPr>
            <p:ph type="title"/>
          </p:nvPr>
        </p:nvSpPr>
        <p:spPr/>
        <p:txBody>
          <a:bodyPr/>
          <a:lstStyle/>
          <a:p>
            <a:r>
              <a:rPr lang="en-US" dirty="0"/>
              <a:t>Example- Server Response </a:t>
            </a:r>
          </a:p>
        </p:txBody>
      </p:sp>
      <p:sp>
        <p:nvSpPr>
          <p:cNvPr id="3" name="Text Placeholder 2">
            <a:extLst>
              <a:ext uri="{FF2B5EF4-FFF2-40B4-BE49-F238E27FC236}">
                <a16:creationId xmlns:a16="http://schemas.microsoft.com/office/drawing/2014/main" id="{C3B8FEB9-CBBF-C3CC-C21B-42FB3A86F3FE}"/>
              </a:ext>
            </a:extLst>
          </p:cNvPr>
          <p:cNvSpPr>
            <a:spLocks noGrp="1"/>
          </p:cNvSpPr>
          <p:nvPr>
            <p:ph sz="half" idx="1"/>
          </p:nvPr>
        </p:nvSpPr>
        <p:spPr/>
        <p:txBody>
          <a:bodyPr>
            <a:normAutofit/>
          </a:bodyPr>
          <a:lstStyle/>
          <a:p>
            <a:pPr algn="just"/>
            <a:r>
              <a:rPr lang="en-US" dirty="0"/>
              <a:t>Consider an API endpoint that retrieves a list of products, </a:t>
            </a:r>
            <a:r>
              <a:rPr lang="en-US" b="1" dirty="0"/>
              <a:t>/</a:t>
            </a:r>
            <a:r>
              <a:rPr lang="en-US" b="1" dirty="0" err="1"/>
              <a:t>api</a:t>
            </a:r>
            <a:r>
              <a:rPr lang="en-US" b="1" dirty="0"/>
              <a:t>/products.</a:t>
            </a:r>
            <a:r>
              <a:rPr lang="en-US" dirty="0"/>
              <a:t> This data might not change frequently, making it a good candidate for caching.</a:t>
            </a:r>
          </a:p>
          <a:p>
            <a:br>
              <a:rPr lang="en-US" dirty="0"/>
            </a:br>
            <a:endParaRPr lang="en-US" dirty="0"/>
          </a:p>
        </p:txBody>
      </p:sp>
      <p:sp>
        <p:nvSpPr>
          <p:cNvPr id="4" name="Content Placeholder 3">
            <a:extLst>
              <a:ext uri="{FF2B5EF4-FFF2-40B4-BE49-F238E27FC236}">
                <a16:creationId xmlns:a16="http://schemas.microsoft.com/office/drawing/2014/main" id="{317E75BB-EF35-0701-8179-90DCBA0D554C}"/>
              </a:ext>
            </a:extLst>
          </p:cNvPr>
          <p:cNvSpPr>
            <a:spLocks noGrp="1"/>
          </p:cNvSpPr>
          <p:nvPr>
            <p:ph sz="half" idx="2"/>
          </p:nvPr>
        </p:nvSpPr>
        <p:spPr/>
        <p:txBody>
          <a:bodyPr>
            <a:normAutofit/>
          </a:bodyPr>
          <a:lstStyle/>
          <a:p>
            <a:r>
              <a:rPr lang="en-US" dirty="0">
                <a:latin typeface="+mj-lt"/>
                <a:cs typeface="Courier New" panose="02070309020205020404" pitchFamily="49" charset="0"/>
              </a:rPr>
              <a:t>HTTP/1.1 200 OK</a:t>
            </a:r>
            <a:br>
              <a:rPr lang="en-US" dirty="0">
                <a:latin typeface="+mj-lt"/>
                <a:cs typeface="Courier New" panose="02070309020205020404" pitchFamily="49" charset="0"/>
              </a:rPr>
            </a:br>
            <a:r>
              <a:rPr lang="en-US" dirty="0">
                <a:latin typeface="+mj-lt"/>
                <a:cs typeface="Courier New" panose="02070309020205020404" pitchFamily="49" charset="0"/>
              </a:rPr>
              <a:t>Content-Type: application/</a:t>
            </a:r>
            <a:r>
              <a:rPr lang="en-US" dirty="0" err="1">
                <a:latin typeface="+mj-lt"/>
                <a:cs typeface="Courier New" panose="02070309020205020404" pitchFamily="49" charset="0"/>
              </a:rPr>
              <a:t>json</a:t>
            </a:r>
            <a:br>
              <a:rPr lang="en-US" dirty="0">
                <a:latin typeface="+mj-lt"/>
                <a:cs typeface="Courier New" panose="02070309020205020404" pitchFamily="49" charset="0"/>
              </a:rPr>
            </a:br>
            <a:r>
              <a:rPr lang="en-US" dirty="0">
                <a:latin typeface="+mj-lt"/>
                <a:cs typeface="Courier New" panose="02070309020205020404" pitchFamily="49" charset="0"/>
              </a:rPr>
              <a:t>Cache-Control: public, max-age=3600</a:t>
            </a:r>
            <a:br>
              <a:rPr lang="en-US" dirty="0">
                <a:latin typeface="+mj-lt"/>
                <a:cs typeface="Courier New" panose="02070309020205020404" pitchFamily="49" charset="0"/>
              </a:rPr>
            </a:br>
            <a:r>
              <a:rPr lang="en-US" dirty="0">
                <a:latin typeface="+mj-lt"/>
                <a:cs typeface="Courier New" panose="02070309020205020404" pitchFamily="49" charset="0"/>
              </a:rPr>
              <a:t>ETag: "abcdef12345"</a:t>
            </a:r>
            <a:br>
              <a:rPr lang="en-US" dirty="0">
                <a:latin typeface="+mj-lt"/>
                <a:cs typeface="Courier New" panose="02070309020205020404" pitchFamily="49" charset="0"/>
              </a:rPr>
            </a:br>
            <a:r>
              <a:rPr lang="en-US" dirty="0">
                <a:latin typeface="+mj-lt"/>
                <a:cs typeface="Courier New" panose="02070309020205020404" pitchFamily="49" charset="0"/>
              </a:rPr>
              <a:t>Last-Modified: Tue, 23 Sep 2025 18:00:00 GMT</a:t>
            </a:r>
            <a:br>
              <a:rPr lang="en-US" dirty="0">
                <a:latin typeface="+mj-lt"/>
                <a:cs typeface="Courier New" panose="02070309020205020404" pitchFamily="49" charset="0"/>
              </a:rPr>
            </a:br>
            <a:br>
              <a:rPr lang="en-US" dirty="0">
                <a:latin typeface="+mj-lt"/>
                <a:cs typeface="Courier New" panose="02070309020205020404" pitchFamily="49" charset="0"/>
              </a:rPr>
            </a:br>
            <a:r>
              <a:rPr lang="en-US" dirty="0">
                <a:latin typeface="+mj-lt"/>
                <a:cs typeface="Courier New" panose="02070309020205020404" pitchFamily="49" charset="0"/>
              </a:rPr>
              <a:t>[</a:t>
            </a:r>
            <a:br>
              <a:rPr lang="en-US" dirty="0">
                <a:latin typeface="+mj-lt"/>
                <a:cs typeface="Courier New" panose="02070309020205020404" pitchFamily="49" charset="0"/>
              </a:rPr>
            </a:br>
            <a:r>
              <a:rPr lang="en-US" dirty="0">
                <a:latin typeface="+mj-lt"/>
                <a:cs typeface="Courier New" panose="02070309020205020404" pitchFamily="49" charset="0"/>
              </a:rPr>
              <a:t>{ "id": 1, "name": "Laptop", "price": 1200 },</a:t>
            </a:r>
            <a:br>
              <a:rPr lang="en-US" dirty="0">
                <a:latin typeface="+mj-lt"/>
                <a:cs typeface="Courier New" panose="02070309020205020404" pitchFamily="49" charset="0"/>
              </a:rPr>
            </a:br>
            <a:r>
              <a:rPr lang="en-US" dirty="0">
                <a:latin typeface="+mj-lt"/>
                <a:cs typeface="Courier New" panose="02070309020205020404" pitchFamily="49" charset="0"/>
              </a:rPr>
              <a:t>{ "id": 2, "name": "Mouse", "price": 25 },</a:t>
            </a:r>
            <a:br>
              <a:rPr lang="en-US" dirty="0">
                <a:latin typeface="+mj-lt"/>
                <a:cs typeface="Courier New" panose="02070309020205020404" pitchFamily="49" charset="0"/>
              </a:rPr>
            </a:br>
            <a:r>
              <a:rPr lang="en-US" dirty="0">
                <a:latin typeface="+mj-lt"/>
                <a:cs typeface="Courier New" panose="02070309020205020404" pitchFamily="49" charset="0"/>
              </a:rPr>
              <a:t>{ "id": 3, "name": "Keyboard", "price": 75 }</a:t>
            </a:r>
            <a:br>
              <a:rPr lang="en-US" dirty="0">
                <a:latin typeface="+mj-lt"/>
                <a:cs typeface="Courier New" panose="02070309020205020404" pitchFamily="49" charset="0"/>
              </a:rPr>
            </a:br>
            <a:r>
              <a:rPr lang="en-US" dirty="0">
                <a:latin typeface="+mj-lt"/>
                <a:cs typeface="Courier New" panose="02070309020205020404" pitchFamily="49" charset="0"/>
              </a:rPr>
              <a:t>]</a:t>
            </a:r>
          </a:p>
        </p:txBody>
      </p:sp>
    </p:spTree>
    <p:extLst>
      <p:ext uri="{BB962C8B-B14F-4D97-AF65-F5344CB8AC3E}">
        <p14:creationId xmlns:p14="http://schemas.microsoft.com/office/powerpoint/2010/main" val="4163053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8043A-61B4-3C22-0125-4D1DA04756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BEF6D4-9F9F-7E72-5CBE-3022E68AB699}"/>
              </a:ext>
            </a:extLst>
          </p:cNvPr>
          <p:cNvSpPr>
            <a:spLocks noGrp="1"/>
          </p:cNvSpPr>
          <p:nvPr>
            <p:ph type="title"/>
          </p:nvPr>
        </p:nvSpPr>
        <p:spPr/>
        <p:txBody>
          <a:bodyPr/>
          <a:lstStyle/>
          <a:p>
            <a:r>
              <a:rPr lang="en-US" dirty="0"/>
              <a:t>Example – Client Side Caching  </a:t>
            </a:r>
          </a:p>
        </p:txBody>
      </p:sp>
      <p:sp>
        <p:nvSpPr>
          <p:cNvPr id="3" name="Text Placeholder 2">
            <a:extLst>
              <a:ext uri="{FF2B5EF4-FFF2-40B4-BE49-F238E27FC236}">
                <a16:creationId xmlns:a16="http://schemas.microsoft.com/office/drawing/2014/main" id="{24578ED0-11B7-F83E-A5DF-E02ED91D5FCF}"/>
              </a:ext>
            </a:extLst>
          </p:cNvPr>
          <p:cNvSpPr>
            <a:spLocks noGrp="1"/>
          </p:cNvSpPr>
          <p:nvPr>
            <p:ph sz="half" idx="1"/>
          </p:nvPr>
        </p:nvSpPr>
        <p:spPr/>
        <p:txBody>
          <a:bodyPr>
            <a:noAutofit/>
          </a:bodyPr>
          <a:lstStyle/>
          <a:p>
            <a:pPr algn="just"/>
            <a:r>
              <a:rPr lang="en-US" sz="1400" dirty="0"/>
              <a:t>Initial Request : </a:t>
            </a:r>
            <a:r>
              <a:rPr lang="en-US" sz="1400" b="1" dirty="0"/>
              <a:t>/</a:t>
            </a:r>
            <a:r>
              <a:rPr lang="en-US" sz="1400" b="1" dirty="0" err="1"/>
              <a:t>api</a:t>
            </a:r>
            <a:r>
              <a:rPr lang="en-US" sz="1400" b="1" dirty="0"/>
              <a:t>/products</a:t>
            </a:r>
          </a:p>
          <a:p>
            <a:pPr lvl="1" algn="just"/>
            <a:r>
              <a:rPr lang="en-US" sz="1400" dirty="0"/>
              <a:t>The server responds with the data and the caching headers as shown before. The client (or an intermediary cache) stores this response.</a:t>
            </a:r>
          </a:p>
          <a:p>
            <a:pPr lvl="1" algn="just"/>
            <a:endParaRPr lang="en-US" sz="1400" b="1" dirty="0"/>
          </a:p>
          <a:p>
            <a:pPr lvl="1" algn="just"/>
            <a:r>
              <a:rPr lang="en-US" sz="1400" dirty="0"/>
              <a:t>Subsequent Request( within max-age): cached response directly without contacting the server</a:t>
            </a:r>
          </a:p>
          <a:p>
            <a:pPr lvl="1" algn="just"/>
            <a:endParaRPr lang="en-US" sz="1400" b="1" dirty="0"/>
          </a:p>
          <a:p>
            <a:pPr lvl="1" algn="just"/>
            <a:r>
              <a:rPr lang="en-US" sz="1400" dirty="0"/>
              <a:t>Subsequent Request( after max-age): If the client wants to revalidate the cache, it sends a request with conditional headers:</a:t>
            </a:r>
            <a:endParaRPr lang="en-US" sz="1400" b="1" dirty="0"/>
          </a:p>
          <a:p>
            <a:pPr algn="just"/>
            <a:endParaRPr lang="en-US" sz="1400" dirty="0"/>
          </a:p>
          <a:p>
            <a:br>
              <a:rPr lang="en-US" sz="1400" dirty="0"/>
            </a:br>
            <a:endParaRPr lang="en-US" sz="1400" dirty="0"/>
          </a:p>
        </p:txBody>
      </p:sp>
      <p:sp>
        <p:nvSpPr>
          <p:cNvPr id="4" name="Content Placeholder 3">
            <a:extLst>
              <a:ext uri="{FF2B5EF4-FFF2-40B4-BE49-F238E27FC236}">
                <a16:creationId xmlns:a16="http://schemas.microsoft.com/office/drawing/2014/main" id="{E10558AC-389D-6243-0BF1-08042959A8A4}"/>
              </a:ext>
            </a:extLst>
          </p:cNvPr>
          <p:cNvSpPr>
            <a:spLocks noGrp="1"/>
          </p:cNvSpPr>
          <p:nvPr>
            <p:ph sz="half" idx="2"/>
          </p:nvPr>
        </p:nvSpPr>
        <p:spPr/>
        <p:txBody>
          <a:bodyPr>
            <a:noAutofit/>
          </a:bodyPr>
          <a:lstStyle/>
          <a:p>
            <a:r>
              <a:rPr lang="en-US" sz="1000" dirty="0">
                <a:latin typeface="+mj-lt"/>
              </a:rPr>
              <a:t>GET /</a:t>
            </a:r>
            <a:r>
              <a:rPr lang="en-US" sz="1000" dirty="0" err="1">
                <a:latin typeface="+mj-lt"/>
              </a:rPr>
              <a:t>api</a:t>
            </a:r>
            <a:r>
              <a:rPr lang="en-US" sz="1000" dirty="0">
                <a:latin typeface="+mj-lt"/>
              </a:rPr>
              <a:t>/products HTTP/1.1</a:t>
            </a:r>
            <a:br>
              <a:rPr lang="en-US" sz="1000" dirty="0">
                <a:latin typeface="+mj-lt"/>
              </a:rPr>
            </a:br>
            <a:r>
              <a:rPr lang="en-US" sz="1000" dirty="0">
                <a:latin typeface="+mj-lt"/>
              </a:rPr>
              <a:t>    If-None-Match: "abcdef12345"</a:t>
            </a:r>
            <a:br>
              <a:rPr lang="en-US" sz="1000" dirty="0">
                <a:latin typeface="+mj-lt"/>
              </a:rPr>
            </a:br>
            <a:r>
              <a:rPr lang="en-US" sz="1000" dirty="0">
                <a:latin typeface="+mj-lt"/>
              </a:rPr>
              <a:t>    If-Modified-Since: Tue, 23 Sep 2025 18:00:00 GMT</a:t>
            </a:r>
          </a:p>
          <a:p>
            <a:endParaRPr lang="en-US" sz="1000" dirty="0">
              <a:latin typeface="+mj-lt"/>
            </a:endParaRPr>
          </a:p>
          <a:p>
            <a:r>
              <a:rPr lang="en-US" sz="1000" b="1" dirty="0"/>
              <a:t>Resource has NOT changed: </a:t>
            </a:r>
            <a:r>
              <a:rPr lang="en-US" sz="1000" dirty="0"/>
              <a:t>HTTP/1.1 304 Not Modified</a:t>
            </a:r>
          </a:p>
          <a:p>
            <a:endParaRPr lang="en-US" sz="1000" dirty="0">
              <a:latin typeface="+mj-lt"/>
            </a:endParaRPr>
          </a:p>
          <a:p>
            <a:r>
              <a:rPr lang="en-US" sz="1000" b="1" dirty="0"/>
              <a:t>Resource has changed:</a:t>
            </a:r>
          </a:p>
          <a:p>
            <a:endParaRPr lang="en-US" sz="1000" dirty="0">
              <a:latin typeface="+mj-lt"/>
            </a:endParaRPr>
          </a:p>
          <a:p>
            <a:r>
              <a:rPr lang="en-US" sz="1000" dirty="0"/>
              <a:t>HTTP/1.1 200 OK</a:t>
            </a:r>
            <a:br>
              <a:rPr lang="en-US" sz="1000" dirty="0"/>
            </a:br>
            <a:r>
              <a:rPr lang="en-US" sz="1000" dirty="0"/>
              <a:t>Content-Type: application/</a:t>
            </a:r>
            <a:r>
              <a:rPr lang="en-US" sz="1000" dirty="0" err="1"/>
              <a:t>json</a:t>
            </a:r>
            <a:br>
              <a:rPr lang="en-US" sz="1000" dirty="0"/>
            </a:br>
            <a:r>
              <a:rPr lang="en-US" sz="1000" dirty="0"/>
              <a:t>Cache-Control: public, max-age=3600</a:t>
            </a:r>
            <a:br>
              <a:rPr lang="en-US" sz="1000" dirty="0"/>
            </a:br>
            <a:r>
              <a:rPr lang="en-US" sz="1000" dirty="0"/>
              <a:t>ETag: "ghijklm67890"</a:t>
            </a:r>
            <a:br>
              <a:rPr lang="en-US" sz="1000" dirty="0"/>
            </a:br>
            <a:r>
              <a:rPr lang="en-US" sz="1000" dirty="0"/>
              <a:t>Last-Modified: Tue, 23 Sep 2025 19:00:00 GMT</a:t>
            </a:r>
            <a:br>
              <a:rPr lang="en-US" sz="1000" dirty="0"/>
            </a:br>
            <a:br>
              <a:rPr lang="en-US" sz="1000" dirty="0"/>
            </a:br>
            <a:r>
              <a:rPr lang="en-US" sz="1000" dirty="0"/>
              <a:t>[</a:t>
            </a:r>
            <a:br>
              <a:rPr lang="en-US" sz="1000" dirty="0"/>
            </a:br>
            <a:r>
              <a:rPr lang="en-US" sz="1000" dirty="0"/>
              <a:t>{ "id": 1, "name": "Laptop", "price": 1150 },</a:t>
            </a:r>
            <a:br>
              <a:rPr lang="en-US" sz="1000" dirty="0"/>
            </a:br>
            <a:r>
              <a:rPr lang="en-US" sz="1000" dirty="0"/>
              <a:t>// ... (updated data)</a:t>
            </a:r>
            <a:br>
              <a:rPr lang="en-US" sz="1000" dirty="0"/>
            </a:br>
            <a:r>
              <a:rPr lang="en-US" sz="1000" dirty="0"/>
              <a:t>]</a:t>
            </a:r>
            <a:endParaRPr lang="en-US" sz="1000" dirty="0">
              <a:latin typeface="+mj-lt"/>
            </a:endParaRPr>
          </a:p>
          <a:p>
            <a:endParaRPr lang="en-US" sz="1000" dirty="0">
              <a:latin typeface="+mj-lt"/>
            </a:endParaRPr>
          </a:p>
          <a:p>
            <a:endParaRPr lang="en-US" sz="1000" dirty="0">
              <a:latin typeface="+mj-lt"/>
            </a:endParaRPr>
          </a:p>
          <a:p>
            <a:endParaRPr lang="en-US" sz="1000" dirty="0">
              <a:latin typeface="+mj-lt"/>
            </a:endParaRPr>
          </a:p>
          <a:p>
            <a:br>
              <a:rPr lang="en-US" sz="1000" dirty="0">
                <a:latin typeface="+mj-lt"/>
              </a:rPr>
            </a:br>
            <a:endParaRPr lang="en-US" sz="1000" dirty="0">
              <a:latin typeface="+mj-lt"/>
              <a:cs typeface="Courier New" panose="02070309020205020404" pitchFamily="49" charset="0"/>
            </a:endParaRPr>
          </a:p>
        </p:txBody>
      </p:sp>
    </p:spTree>
    <p:extLst>
      <p:ext uri="{BB962C8B-B14F-4D97-AF65-F5344CB8AC3E}">
        <p14:creationId xmlns:p14="http://schemas.microsoft.com/office/powerpoint/2010/main" val="388684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482C4-FED4-2C0C-EFBE-47184C49C965}"/>
              </a:ext>
            </a:extLst>
          </p:cNvPr>
          <p:cNvSpPr>
            <a:spLocks noGrp="1"/>
          </p:cNvSpPr>
          <p:nvPr>
            <p:ph type="title"/>
          </p:nvPr>
        </p:nvSpPr>
        <p:spPr/>
        <p:txBody>
          <a:bodyPr/>
          <a:lstStyle/>
          <a:p>
            <a:r>
              <a:rPr lang="en-US" dirty="0"/>
              <a:t>Uniform Interface</a:t>
            </a:r>
          </a:p>
        </p:txBody>
      </p:sp>
      <p:sp>
        <p:nvSpPr>
          <p:cNvPr id="3" name="Text Placeholder 2">
            <a:extLst>
              <a:ext uri="{FF2B5EF4-FFF2-40B4-BE49-F238E27FC236}">
                <a16:creationId xmlns:a16="http://schemas.microsoft.com/office/drawing/2014/main" id="{3D62E639-78CE-1332-FC02-7C3B675D922D}"/>
              </a:ext>
            </a:extLst>
          </p:cNvPr>
          <p:cNvSpPr>
            <a:spLocks noGrp="1"/>
          </p:cNvSpPr>
          <p:nvPr>
            <p:ph type="body" idx="1"/>
          </p:nvPr>
        </p:nvSpPr>
        <p:spPr>
          <a:xfrm>
            <a:off x="311700" y="1330891"/>
            <a:ext cx="8520600" cy="3416400"/>
          </a:xfrm>
        </p:spPr>
        <p:txBody>
          <a:bodyPr/>
          <a:lstStyle/>
          <a:p>
            <a:pPr fontAlgn="base"/>
            <a:r>
              <a:rPr lang="en-US" dirty="0"/>
              <a:t>All API requests for the same resource should look the same, no matter where the request comes from. </a:t>
            </a:r>
          </a:p>
          <a:p>
            <a:pPr fontAlgn="base"/>
            <a:endParaRPr lang="en-US" dirty="0"/>
          </a:p>
          <a:p>
            <a:pPr fontAlgn="base"/>
            <a:r>
              <a:rPr lang="en-US" dirty="0"/>
              <a:t>The REST API should ensure that the same piece of data, such as the name or email address of a user, belongs to only one uniform resource identifier (URI).</a:t>
            </a:r>
          </a:p>
          <a:p>
            <a:pPr lvl="1" fontAlgn="base"/>
            <a:r>
              <a:rPr lang="en-US" sz="1200" dirty="0"/>
              <a:t>Each resource (like a user profile, an order, or a product) is given a unique identifier.</a:t>
            </a:r>
          </a:p>
          <a:p>
            <a:pPr lvl="1" fontAlgn="base"/>
            <a:r>
              <a:rPr lang="en-US" sz="1200" dirty="0"/>
              <a:t>The identifier is typically a URI (Uniform Resource Identifier), such as a URL (Uniform Resource Locator). For example, /users/123 might identify a specific user.</a:t>
            </a:r>
          </a:p>
          <a:p>
            <a:pPr lvl="1" fontAlgn="base"/>
            <a:r>
              <a:rPr lang="en-US" sz="1200" dirty="0"/>
              <a:t>When a client wants to interact with a resource, it sends a request to the server containing the resource's URI.</a:t>
            </a:r>
          </a:p>
          <a:p>
            <a:pPr lvl="1" fontAlgn="base"/>
            <a:r>
              <a:rPr lang="en-US" sz="1200" dirty="0"/>
              <a:t>The server uses the URI to locate the correct resource and returns a representation of it (e.g., in JSON or HTML).</a:t>
            </a:r>
          </a:p>
          <a:p>
            <a:pPr lvl="1" fontAlgn="base"/>
            <a:r>
              <a:rPr lang="en-US" sz="1200" dirty="0"/>
              <a:t>Because the URI identifies the resource independently of its representation or the underlying software, the client and server can evolve separately, as long as the URI remains consistent</a:t>
            </a:r>
          </a:p>
          <a:p>
            <a:pPr marL="114300" indent="0" fontAlgn="base">
              <a:buNone/>
            </a:pPr>
            <a:endParaRPr lang="en-US" dirty="0"/>
          </a:p>
          <a:p>
            <a:pPr marL="114300" indent="0" fontAlgn="base">
              <a:buNone/>
            </a:pPr>
            <a:r>
              <a:rPr lang="en-US" dirty="0"/>
              <a:t>	</a:t>
            </a:r>
          </a:p>
          <a:p>
            <a:pPr fontAlgn="base"/>
            <a:endParaRPr lang="en-US" dirty="0"/>
          </a:p>
          <a:p>
            <a:br>
              <a:rPr lang="en-US" dirty="0"/>
            </a:br>
            <a:endParaRPr lang="en-US" dirty="0"/>
          </a:p>
        </p:txBody>
      </p:sp>
    </p:spTree>
    <p:extLst>
      <p:ext uri="{BB962C8B-B14F-4D97-AF65-F5344CB8AC3E}">
        <p14:creationId xmlns:p14="http://schemas.microsoft.com/office/powerpoint/2010/main" val="2099462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Uniform Interface</a:t>
            </a:r>
            <a:endParaRPr dirty="0"/>
          </a:p>
        </p:txBody>
      </p:sp>
      <p:sp>
        <p:nvSpPr>
          <p:cNvPr id="99" name="Google Shape;99;p20"/>
          <p:cNvSpPr txBox="1">
            <a:spLocks noGrp="1"/>
          </p:cNvSpPr>
          <p:nvPr>
            <p:ph type="body" idx="1"/>
          </p:nvPr>
        </p:nvSpPr>
        <p:spPr>
          <a:xfrm>
            <a:off x="311700" y="1358153"/>
            <a:ext cx="8520600" cy="3210722"/>
          </a:xfrm>
          <a:prstGeom prst="rect">
            <a:avLst/>
          </a:prstGeom>
        </p:spPr>
        <p:txBody>
          <a:bodyPr spcFirstLastPara="1" wrap="square" lIns="91425" tIns="91425" rIns="91425" bIns="91425" anchor="t" anchorCtr="0">
            <a:noAutofit/>
          </a:bodyPr>
          <a:lstStyle/>
          <a:p>
            <a:pPr lvl="0"/>
            <a:r>
              <a:rPr lang="en" sz="1600" b="1" dirty="0"/>
              <a:t>Resources</a:t>
            </a:r>
            <a:r>
              <a:rPr lang="en" sz="1600" dirty="0"/>
              <a:t>: </a:t>
            </a:r>
            <a:r>
              <a:rPr lang="en-US" dirty="0"/>
              <a:t>In </a:t>
            </a:r>
            <a:r>
              <a:rPr lang="en-US" dirty="0">
                <a:hlinkClick r:id="rId3"/>
              </a:rPr>
              <a:t>REST</a:t>
            </a:r>
            <a:r>
              <a:rPr lang="en-US" dirty="0"/>
              <a:t>, the primary data representation is called </a:t>
            </a:r>
            <a:r>
              <a:rPr lang="en-US" b="1" dirty="0"/>
              <a:t>resource</a:t>
            </a:r>
            <a:endParaRPr lang="en" sz="1600" dirty="0"/>
          </a:p>
          <a:p>
            <a:pPr lvl="1" indent="-342900">
              <a:spcBef>
                <a:spcPts val="0"/>
              </a:spcBef>
              <a:buSzPts val="1800"/>
              <a:buChar char="●"/>
            </a:pPr>
            <a:r>
              <a:rPr lang="en" sz="1200" dirty="0"/>
              <a:t>group related data in a logical way</a:t>
            </a:r>
            <a:endParaRPr sz="1200" dirty="0"/>
          </a:p>
          <a:p>
            <a:pPr marL="914400" lvl="1" indent="-317500" algn="l" rtl="0">
              <a:spcBef>
                <a:spcPts val="0"/>
              </a:spcBef>
              <a:spcAft>
                <a:spcPts val="0"/>
              </a:spcAft>
              <a:buSzPts val="1400"/>
              <a:buChar char="○"/>
            </a:pPr>
            <a:r>
              <a:rPr lang="en" sz="1200" dirty="0"/>
              <a:t>Provide links to other resources when necessary </a:t>
            </a:r>
            <a:endParaRPr sz="1200" dirty="0"/>
          </a:p>
          <a:p>
            <a:pPr marL="914400" lvl="1" indent="-317500" algn="l" rtl="0">
              <a:spcBef>
                <a:spcPts val="0"/>
              </a:spcBef>
              <a:spcAft>
                <a:spcPts val="0"/>
              </a:spcAft>
              <a:buSzPts val="1400"/>
              <a:buChar char="○"/>
            </a:pPr>
            <a:r>
              <a:rPr lang="en" sz="1200" dirty="0"/>
              <a:t>e.g. listing movies and returning an ID, then getting an individual movie</a:t>
            </a:r>
          </a:p>
          <a:p>
            <a:pPr marL="914400" lvl="1" indent="-317500" algn="l" rtl="0">
              <a:spcBef>
                <a:spcPts val="0"/>
              </a:spcBef>
              <a:spcAft>
                <a:spcPts val="0"/>
              </a:spcAft>
              <a:buSzPts val="1400"/>
              <a:buChar char="○"/>
            </a:pPr>
            <a:endParaRPr sz="1200" dirty="0"/>
          </a:p>
          <a:p>
            <a:pPr lvl="0"/>
            <a:r>
              <a:rPr lang="en" sz="1600" b="1" dirty="0"/>
              <a:t>Resource Methods</a:t>
            </a:r>
            <a:r>
              <a:rPr lang="en" sz="1600" dirty="0"/>
              <a:t>:  </a:t>
            </a:r>
            <a:r>
              <a:rPr lang="en-US" dirty="0"/>
              <a:t>methods used to perform actions on resources</a:t>
            </a:r>
            <a:endParaRPr sz="1600" dirty="0"/>
          </a:p>
          <a:p>
            <a:pPr marL="914400" lvl="1" indent="-317500" algn="l" rtl="0">
              <a:spcBef>
                <a:spcPts val="0"/>
              </a:spcBef>
              <a:spcAft>
                <a:spcPts val="0"/>
              </a:spcAft>
              <a:buSzPts val="1400"/>
              <a:buChar char="○"/>
            </a:pPr>
            <a:r>
              <a:rPr lang="en" sz="1200" dirty="0"/>
              <a:t>e.g. CRUD operations</a:t>
            </a:r>
            <a:endParaRPr sz="1200" dirty="0"/>
          </a:p>
          <a:p>
            <a:pPr marL="914400" lvl="1" indent="-317500" algn="l" rtl="0">
              <a:spcBef>
                <a:spcPts val="0"/>
              </a:spcBef>
              <a:spcAft>
                <a:spcPts val="0"/>
              </a:spcAft>
              <a:buSzPts val="1400"/>
              <a:buChar char="○"/>
            </a:pPr>
            <a:r>
              <a:rPr lang="en" sz="1200" dirty="0"/>
              <a:t>Can be HTTP’s GET/PUT/POST/DELETE/PATCH, but not necessarily</a:t>
            </a:r>
          </a:p>
          <a:p>
            <a:pPr marL="914400" lvl="1" indent="-317500" algn="l" rtl="0">
              <a:spcBef>
                <a:spcPts val="0"/>
              </a:spcBef>
              <a:spcAft>
                <a:spcPts val="0"/>
              </a:spcAft>
              <a:buSzPts val="1400"/>
              <a:buChar char="○"/>
            </a:pPr>
            <a:endParaRPr sz="1200" dirty="0"/>
          </a:p>
          <a:p>
            <a:pPr marL="457200" lvl="0" indent="-342900" algn="l" rtl="0">
              <a:spcBef>
                <a:spcPts val="0"/>
              </a:spcBef>
              <a:spcAft>
                <a:spcPts val="0"/>
              </a:spcAft>
              <a:buSzPts val="1800"/>
              <a:buChar char="●"/>
            </a:pPr>
            <a:r>
              <a:rPr lang="en" sz="1600" dirty="0"/>
              <a:t>Driven by UI or by DB?</a:t>
            </a:r>
            <a:endParaRPr sz="1600" dirty="0"/>
          </a:p>
          <a:p>
            <a:pPr marL="914400" lvl="1" indent="-317500" algn="l" rtl="0">
              <a:spcBef>
                <a:spcPts val="0"/>
              </a:spcBef>
              <a:spcAft>
                <a:spcPts val="0"/>
              </a:spcAft>
              <a:buSzPts val="1400"/>
              <a:buChar char="○"/>
            </a:pPr>
            <a:r>
              <a:rPr lang="en" sz="1200" dirty="0"/>
              <a:t>You might be tempted to copy-pasta your DB schema….</a:t>
            </a:r>
            <a:endParaRPr sz="1200" dirty="0"/>
          </a:p>
          <a:p>
            <a:pPr marL="914400" lvl="1" indent="-317500" algn="l" rtl="0">
              <a:spcBef>
                <a:spcPts val="0"/>
              </a:spcBef>
              <a:spcAft>
                <a:spcPts val="0"/>
              </a:spcAft>
              <a:buSzPts val="1400"/>
              <a:buChar char="○"/>
            </a:pPr>
            <a:r>
              <a:rPr lang="en" sz="1200" dirty="0"/>
              <a:t>...but good RESTful API interfaces often are driven by the UI more than the DB</a:t>
            </a:r>
            <a:endParaRPr sz="1200" dirty="0"/>
          </a:p>
          <a:p>
            <a:pPr marL="914400" lvl="1" indent="-317500" algn="l" rtl="0">
              <a:spcBef>
                <a:spcPts val="0"/>
              </a:spcBef>
              <a:spcAft>
                <a:spcPts val="0"/>
              </a:spcAft>
              <a:buSzPts val="1400"/>
              <a:buChar char="○"/>
            </a:pPr>
            <a:r>
              <a:rPr lang="en" sz="1200" dirty="0"/>
              <a:t>e.g. A “review” for a product will hit lots of tables</a:t>
            </a:r>
            <a:endParaRPr sz="1200" dirty="0"/>
          </a:p>
          <a:p>
            <a:pPr marL="914400" lvl="1" indent="-317500" algn="l" rtl="0">
              <a:spcBef>
                <a:spcPts val="0"/>
              </a:spcBef>
              <a:spcAft>
                <a:spcPts val="0"/>
              </a:spcAft>
              <a:buSzPts val="1400"/>
              <a:buChar char="○"/>
            </a:pPr>
            <a:r>
              <a:rPr lang="en" sz="1200" dirty="0"/>
              <a:t>Increasing usability is about decreasing what people have to remember, so:</a:t>
            </a:r>
            <a:br>
              <a:rPr lang="en" sz="1200" dirty="0"/>
            </a:br>
            <a:r>
              <a:rPr lang="en" sz="1200" i="1" dirty="0"/>
              <a:t>Don’t force your API team or your client team to know your DB schema!</a:t>
            </a:r>
            <a:endParaRPr sz="1200" i="1" dirty="0"/>
          </a:p>
          <a:p>
            <a:pPr marL="457200" lvl="0" indent="-342900" algn="l" rtl="0">
              <a:spcBef>
                <a:spcPts val="0"/>
              </a:spcBef>
              <a:spcAft>
                <a:spcPts val="0"/>
              </a:spcAft>
              <a:buSzPts val="1800"/>
              <a:buChar char="●"/>
            </a:pPr>
            <a:r>
              <a:rPr lang="en" sz="1600" dirty="0"/>
              <a:t>Structured data return, e.g. json or xml</a:t>
            </a:r>
          </a:p>
          <a:p>
            <a:pPr marL="457200" lvl="0" indent="-342900" algn="l" rtl="0">
              <a:spcBef>
                <a:spcPts val="0"/>
              </a:spcBef>
              <a:spcAft>
                <a:spcPts val="0"/>
              </a:spcAft>
              <a:buSzPts val="1800"/>
              <a:buChar char="●"/>
            </a:pPr>
            <a:endParaRPr lang="en" sz="1600" dirty="0"/>
          </a:p>
          <a:p>
            <a:r>
              <a:rPr lang="en" sz="1600" dirty="0"/>
              <a:t>Nameing conventions reference: </a:t>
            </a:r>
            <a:r>
              <a:rPr lang="en-US" sz="1600" u="sng" dirty="0">
                <a:solidFill>
                  <a:schemeClr val="hlink"/>
                </a:solidFill>
                <a:hlinkClick r:id="rId4"/>
              </a:rPr>
              <a:t>https://restfulapi.net/resource-naming/</a:t>
            </a:r>
            <a:endParaRPr lang="en-US" sz="1600" dirty="0"/>
          </a:p>
          <a:p>
            <a:pPr marL="457200" lvl="0" indent="-342900" algn="l" rtl="0">
              <a:spcBef>
                <a:spcPts val="0"/>
              </a:spcBef>
              <a:spcAft>
                <a:spcPts val="0"/>
              </a:spcAft>
              <a:buSzPts val="1800"/>
              <a:buChar char="●"/>
            </a:pPr>
            <a:endParaRPr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472E-BA81-51ED-95C3-1833210FC058}"/>
              </a:ext>
            </a:extLst>
          </p:cNvPr>
          <p:cNvSpPr>
            <a:spLocks noGrp="1"/>
          </p:cNvSpPr>
          <p:nvPr>
            <p:ph type="title"/>
          </p:nvPr>
        </p:nvSpPr>
        <p:spPr/>
        <p:txBody>
          <a:bodyPr/>
          <a:lstStyle/>
          <a:p>
            <a:r>
              <a:rPr lang="en" dirty="0"/>
              <a:t>Uniform Interface: Naming Conventions</a:t>
            </a:r>
            <a:endParaRPr lang="en-US" dirty="0"/>
          </a:p>
        </p:txBody>
      </p:sp>
      <p:sp>
        <p:nvSpPr>
          <p:cNvPr id="3" name="Text Placeholder 2">
            <a:extLst>
              <a:ext uri="{FF2B5EF4-FFF2-40B4-BE49-F238E27FC236}">
                <a16:creationId xmlns:a16="http://schemas.microsoft.com/office/drawing/2014/main" id="{E81B11DA-EE03-7DCB-C620-CA0CD9877D97}"/>
              </a:ext>
            </a:extLst>
          </p:cNvPr>
          <p:cNvSpPr>
            <a:spLocks noGrp="1"/>
          </p:cNvSpPr>
          <p:nvPr>
            <p:ph sz="half" idx="1"/>
          </p:nvPr>
        </p:nvSpPr>
        <p:spPr/>
        <p:txBody>
          <a:bodyPr>
            <a:normAutofit fontScale="77500" lnSpcReduction="20000"/>
          </a:bodyPr>
          <a:lstStyle/>
          <a:p>
            <a:pPr lvl="0" indent="-317500">
              <a:spcBef>
                <a:spcPts val="1600"/>
              </a:spcBef>
              <a:buSzPts val="1400"/>
            </a:pPr>
            <a:r>
              <a:rPr lang="en-US" sz="1600" dirty="0"/>
              <a:t>Define your RESOURCES at top-level</a:t>
            </a:r>
          </a:p>
          <a:p>
            <a:pPr lvl="0" indent="-317500">
              <a:buSzPts val="1400"/>
            </a:pPr>
            <a:r>
              <a:rPr lang="en-US" dirty="0"/>
              <a:t>A resource is a </a:t>
            </a:r>
            <a:r>
              <a:rPr lang="en-US" i="1" dirty="0"/>
              <a:t>noun</a:t>
            </a:r>
            <a:r>
              <a:rPr lang="en-US" dirty="0"/>
              <a:t> </a:t>
            </a:r>
            <a:r>
              <a:rPr lang="en-US" sz="1000" dirty="0"/>
              <a:t>not a verb</a:t>
            </a:r>
          </a:p>
          <a:p>
            <a:pPr lvl="1">
              <a:spcBef>
                <a:spcPts val="0"/>
              </a:spcBef>
            </a:pPr>
            <a:r>
              <a:rPr lang="en-US" sz="1400" dirty="0"/>
              <a:t>E.g. </a:t>
            </a:r>
            <a:r>
              <a:rPr lang="en-US" sz="1400" b="1" dirty="0">
                <a:latin typeface="Roboto Mono"/>
                <a:ea typeface="Roboto Mono"/>
                <a:cs typeface="Roboto Mono"/>
                <a:sym typeface="Roboto Mono"/>
              </a:rPr>
              <a:t>/users</a:t>
            </a:r>
            <a:r>
              <a:rPr lang="en-US" sz="1400" b="1" dirty="0"/>
              <a:t> </a:t>
            </a:r>
            <a:r>
              <a:rPr lang="en-US" sz="1400" dirty="0"/>
              <a:t>not </a:t>
            </a:r>
            <a:r>
              <a:rPr lang="en-US" sz="1400" b="1" dirty="0">
                <a:latin typeface="Roboto Mono"/>
                <a:ea typeface="Roboto Mono"/>
                <a:cs typeface="Roboto Mono"/>
                <a:sym typeface="Roboto Mono"/>
              </a:rPr>
              <a:t>/</a:t>
            </a:r>
            <a:r>
              <a:rPr lang="en-US" sz="1400" b="1" dirty="0" err="1">
                <a:latin typeface="Roboto Mono"/>
                <a:ea typeface="Roboto Mono"/>
                <a:cs typeface="Roboto Mono"/>
                <a:sym typeface="Roboto Mono"/>
              </a:rPr>
              <a:t>getusers</a:t>
            </a:r>
            <a:endParaRPr lang="en-US" sz="1400" b="1" dirty="0">
              <a:latin typeface="Roboto Mono"/>
              <a:ea typeface="Roboto Mono"/>
              <a:cs typeface="Roboto Mono"/>
              <a:sym typeface="Roboto Mono"/>
            </a:endParaRPr>
          </a:p>
          <a:p>
            <a:pPr lvl="1">
              <a:spcBef>
                <a:spcPts val="0"/>
              </a:spcBef>
            </a:pPr>
            <a:r>
              <a:rPr lang="en-US" sz="1400" dirty="0"/>
              <a:t>HTTP method is the verb, e.g. </a:t>
            </a:r>
            <a:r>
              <a:rPr lang="en-US" sz="1400" dirty="0">
                <a:latin typeface="Roboto Mono"/>
                <a:ea typeface="Roboto Mono"/>
                <a:cs typeface="Roboto Mono"/>
                <a:sym typeface="Roboto Mono"/>
              </a:rPr>
              <a:t>GET</a:t>
            </a:r>
          </a:p>
          <a:p>
            <a:pPr lvl="1">
              <a:spcBef>
                <a:spcPts val="0"/>
              </a:spcBef>
              <a:buFont typeface="Roboto Mono"/>
              <a:buChar char="○"/>
            </a:pPr>
            <a:r>
              <a:rPr lang="en-US" sz="1400" dirty="0"/>
              <a:t>Never use CRUD terminology in URIs</a:t>
            </a:r>
          </a:p>
          <a:p>
            <a:pPr lvl="1">
              <a:spcBef>
                <a:spcPts val="0"/>
              </a:spcBef>
              <a:buFont typeface="Roboto Mono"/>
              <a:buChar char="○"/>
            </a:pPr>
            <a:endParaRPr lang="en-US" sz="1400" dirty="0">
              <a:latin typeface="Roboto Mono"/>
              <a:ea typeface="Roboto Mono"/>
              <a:cs typeface="Roboto Mono"/>
              <a:sym typeface="Roboto Mono"/>
            </a:endParaRPr>
          </a:p>
          <a:p>
            <a:pPr lvl="0" indent="-317500">
              <a:buSzPts val="1400"/>
            </a:pPr>
            <a:r>
              <a:rPr lang="en-US" sz="1900" dirty="0"/>
              <a:t>Types of resources:</a:t>
            </a:r>
          </a:p>
          <a:p>
            <a:pPr lvl="1">
              <a:spcBef>
                <a:spcPts val="0"/>
              </a:spcBef>
            </a:pPr>
            <a:endParaRPr lang="en-US" dirty="0"/>
          </a:p>
          <a:p>
            <a:pPr lvl="1">
              <a:spcBef>
                <a:spcPts val="0"/>
              </a:spcBef>
            </a:pPr>
            <a:r>
              <a:rPr lang="en-US" dirty="0"/>
              <a:t>Document - singular noun, </a:t>
            </a:r>
            <a:br>
              <a:rPr lang="en-US" dirty="0"/>
            </a:br>
            <a:r>
              <a:rPr lang="en-US" dirty="0"/>
              <a:t>e.g. </a:t>
            </a:r>
            <a:r>
              <a:rPr lang="en-US" b="1" dirty="0">
                <a:latin typeface="Roboto Mono"/>
                <a:ea typeface="Roboto Mono"/>
                <a:cs typeface="Roboto Mono"/>
                <a:sym typeface="Roboto Mono"/>
              </a:rPr>
              <a:t>/admin-console </a:t>
            </a:r>
          </a:p>
          <a:p>
            <a:pPr lvl="1">
              <a:spcBef>
                <a:spcPts val="0"/>
              </a:spcBef>
            </a:pPr>
            <a:endParaRPr lang="en-US" b="1" dirty="0">
              <a:latin typeface="Roboto Mono"/>
              <a:ea typeface="Roboto Mono"/>
              <a:cs typeface="Roboto Mono"/>
              <a:sym typeface="Roboto Mono"/>
            </a:endParaRPr>
          </a:p>
          <a:p>
            <a:pPr lvl="1" indent="-304800">
              <a:spcBef>
                <a:spcPts val="0"/>
              </a:spcBef>
              <a:buSzPts val="1200"/>
            </a:pPr>
            <a:r>
              <a:rPr lang="en-US" dirty="0"/>
              <a:t>Collection - plural noun, server-managed</a:t>
            </a:r>
            <a:br>
              <a:rPr lang="en-US" dirty="0"/>
            </a:br>
            <a:r>
              <a:rPr lang="en-US" dirty="0"/>
              <a:t> e.g. </a:t>
            </a:r>
            <a:r>
              <a:rPr lang="en-US" b="1" dirty="0">
                <a:latin typeface="Roboto Mono"/>
                <a:ea typeface="Roboto Mono"/>
                <a:cs typeface="Roboto Mono"/>
                <a:sym typeface="Roboto Mono"/>
              </a:rPr>
              <a:t>/users</a:t>
            </a:r>
            <a:r>
              <a:rPr lang="en-US" dirty="0"/>
              <a:t> and </a:t>
            </a:r>
            <a:r>
              <a:rPr lang="en-US" b="1" dirty="0"/>
              <a:t>/users/1</a:t>
            </a:r>
          </a:p>
          <a:p>
            <a:pPr lvl="1" indent="-304800">
              <a:spcBef>
                <a:spcPts val="0"/>
              </a:spcBef>
              <a:buSzPts val="1200"/>
            </a:pPr>
            <a:endParaRPr lang="en-US" b="1" dirty="0"/>
          </a:p>
          <a:p>
            <a:pPr lvl="0" indent="-317500">
              <a:buSzPts val="1400"/>
            </a:pPr>
            <a:r>
              <a:rPr lang="en-US" dirty="0"/>
              <a:t>Resources can have verbs called controllers</a:t>
            </a:r>
          </a:p>
          <a:p>
            <a:pPr lvl="1" indent="-304800">
              <a:spcBef>
                <a:spcPts val="0"/>
              </a:spcBef>
              <a:buSzPts val="1200"/>
            </a:pPr>
            <a:r>
              <a:rPr lang="en-US" dirty="0"/>
              <a:t>Must be part of a resource</a:t>
            </a:r>
          </a:p>
          <a:p>
            <a:pPr lvl="1" indent="-304800">
              <a:spcBef>
                <a:spcPts val="0"/>
              </a:spcBef>
              <a:buSzPts val="1200"/>
            </a:pPr>
            <a:r>
              <a:rPr lang="en-US" dirty="0"/>
              <a:t>e.g. </a:t>
            </a:r>
            <a:r>
              <a:rPr lang="en-US" b="1" dirty="0">
                <a:latin typeface="Roboto Mono"/>
                <a:ea typeface="Roboto Mono"/>
                <a:cs typeface="Roboto Mono"/>
                <a:sym typeface="Roboto Mono"/>
              </a:rPr>
              <a:t>/users/1/checkout</a:t>
            </a:r>
            <a:endParaRPr lang="en-US" dirty="0"/>
          </a:p>
          <a:p>
            <a:endParaRPr lang="en-US" dirty="0"/>
          </a:p>
        </p:txBody>
      </p:sp>
      <p:sp>
        <p:nvSpPr>
          <p:cNvPr id="4" name="Content Placeholder 3">
            <a:extLst>
              <a:ext uri="{FF2B5EF4-FFF2-40B4-BE49-F238E27FC236}">
                <a16:creationId xmlns:a16="http://schemas.microsoft.com/office/drawing/2014/main" id="{D338E68C-0744-11C7-C034-1E5BF02BA2FD}"/>
              </a:ext>
            </a:extLst>
          </p:cNvPr>
          <p:cNvSpPr>
            <a:spLocks noGrp="1"/>
          </p:cNvSpPr>
          <p:nvPr>
            <p:ph sz="half" idx="2"/>
          </p:nvPr>
        </p:nvSpPr>
        <p:spPr/>
        <p:txBody>
          <a:bodyPr>
            <a:normAutofit fontScale="77500" lnSpcReduction="20000"/>
          </a:bodyPr>
          <a:lstStyle/>
          <a:p>
            <a:r>
              <a:rPr lang="en-US" b="1" dirty="0"/>
              <a:t>Retrieve a specific user:</a:t>
            </a:r>
            <a:r>
              <a:rPr lang="en-US" dirty="0"/>
              <a:t> GET /users/1</a:t>
            </a:r>
          </a:p>
          <a:p>
            <a:r>
              <a:rPr lang="en-US" b="1" dirty="0"/>
              <a:t>Update a specific user:</a:t>
            </a:r>
            <a:r>
              <a:rPr lang="en-US" dirty="0"/>
              <a:t> PUT /users/1</a:t>
            </a:r>
          </a:p>
          <a:p>
            <a:r>
              <a:rPr lang="en-US" b="1" dirty="0"/>
              <a:t>Delete a specific user:</a:t>
            </a:r>
            <a:r>
              <a:rPr lang="en-US" dirty="0"/>
              <a:t> DELETE /users/1</a:t>
            </a:r>
          </a:p>
          <a:p>
            <a:endParaRPr lang="en-US" dirty="0"/>
          </a:p>
          <a:p>
            <a:r>
              <a:rPr lang="en-US" b="1" dirty="0"/>
              <a:t>Filter users by status:</a:t>
            </a:r>
            <a:r>
              <a:rPr lang="en-US" dirty="0"/>
              <a:t> GET /</a:t>
            </a:r>
            <a:r>
              <a:rPr lang="en-US" dirty="0" err="1"/>
              <a:t>users?status</a:t>
            </a:r>
            <a:r>
              <a:rPr lang="en-US" dirty="0"/>
              <a:t>=active</a:t>
            </a:r>
          </a:p>
          <a:p>
            <a:r>
              <a:rPr lang="en-US" b="1" dirty="0"/>
              <a:t>Search for users by name:</a:t>
            </a:r>
            <a:r>
              <a:rPr lang="en-US" dirty="0"/>
              <a:t> GET /</a:t>
            </a:r>
            <a:r>
              <a:rPr lang="en-US" dirty="0" err="1"/>
              <a:t>users?name</a:t>
            </a:r>
            <a:r>
              <a:rPr lang="en-US" dirty="0"/>
              <a:t>=john</a:t>
            </a:r>
          </a:p>
          <a:p>
            <a:r>
              <a:rPr lang="en-US" b="1" dirty="0"/>
              <a:t>Filter a collection by ID:</a:t>
            </a:r>
            <a:r>
              <a:rPr lang="en-US" dirty="0"/>
              <a:t> GET /</a:t>
            </a:r>
            <a:r>
              <a:rPr lang="en-US" dirty="0" err="1"/>
              <a:t>users?ids</a:t>
            </a:r>
            <a:r>
              <a:rPr lang="en-US" dirty="0"/>
              <a:t>=1,2,3</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3473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Layered system</a:t>
            </a:r>
            <a:endParaRPr dirty="0"/>
          </a:p>
        </p:txBody>
      </p:sp>
      <p:sp>
        <p:nvSpPr>
          <p:cNvPr id="111" name="Google Shape;111;p22"/>
          <p:cNvSpPr txBox="1">
            <a:spLocks noGrp="1"/>
          </p:cNvSpPr>
          <p:nvPr>
            <p:ph type="body" idx="1"/>
          </p:nvPr>
        </p:nvSpPr>
        <p:spPr>
          <a:xfrm>
            <a:off x="311700" y="1362635"/>
            <a:ext cx="8520600" cy="320624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dirty="0"/>
              <a:t>By building your API in layers, you can move them to separate servers</a:t>
            </a:r>
            <a:endParaRPr sz="1800" dirty="0"/>
          </a:p>
          <a:p>
            <a:pPr marL="457200" lvl="0" indent="-342900" algn="l" rtl="0">
              <a:spcBef>
                <a:spcPts val="0"/>
              </a:spcBef>
              <a:spcAft>
                <a:spcPts val="0"/>
              </a:spcAft>
              <a:buSzPts val="1800"/>
              <a:buChar char="●"/>
            </a:pPr>
            <a:r>
              <a:rPr lang="en" sz="1800" dirty="0"/>
              <a:t>Also could help organize your team (Conway’s Law)</a:t>
            </a:r>
            <a:endParaRPr sz="1800" dirty="0"/>
          </a:p>
          <a:p>
            <a:pPr marL="457200" lvl="0" indent="-342900" algn="l" rtl="0">
              <a:spcBef>
                <a:spcPts val="0"/>
              </a:spcBef>
              <a:spcAft>
                <a:spcPts val="0"/>
              </a:spcAft>
              <a:buSzPts val="1800"/>
              <a:buChar char="●"/>
            </a:pPr>
            <a:r>
              <a:rPr lang="en" sz="1800" dirty="0"/>
              <a:t>Common layers </a:t>
            </a:r>
            <a:endParaRPr sz="1800" dirty="0"/>
          </a:p>
          <a:p>
            <a:pPr marL="914400" lvl="1" indent="-317500" algn="l" rtl="0">
              <a:spcBef>
                <a:spcPts val="0"/>
              </a:spcBef>
              <a:spcAft>
                <a:spcPts val="0"/>
              </a:spcAft>
              <a:buSzPts val="1400"/>
              <a:buChar char="○"/>
            </a:pPr>
            <a:r>
              <a:rPr lang="en" sz="1600" dirty="0"/>
              <a:t>Routing</a:t>
            </a:r>
            <a:endParaRPr sz="1600" dirty="0"/>
          </a:p>
          <a:p>
            <a:pPr marL="914400" lvl="1" indent="-317500" algn="l" rtl="0">
              <a:spcBef>
                <a:spcPts val="0"/>
              </a:spcBef>
              <a:spcAft>
                <a:spcPts val="0"/>
              </a:spcAft>
              <a:buSzPts val="1400"/>
              <a:buChar char="○"/>
            </a:pPr>
            <a:r>
              <a:rPr lang="en" sz="1600" dirty="0"/>
              <a:t>Authentication</a:t>
            </a:r>
            <a:endParaRPr sz="1600" dirty="0"/>
          </a:p>
          <a:p>
            <a:pPr marL="914400" lvl="1" indent="-317500" algn="l" rtl="0">
              <a:spcBef>
                <a:spcPts val="0"/>
              </a:spcBef>
              <a:spcAft>
                <a:spcPts val="0"/>
              </a:spcAft>
              <a:buSzPts val="1400"/>
              <a:buChar char="○"/>
            </a:pPr>
            <a:r>
              <a:rPr lang="en" sz="1600" dirty="0"/>
              <a:t>Reading API</a:t>
            </a:r>
            <a:endParaRPr sz="1600" dirty="0"/>
          </a:p>
          <a:p>
            <a:pPr marL="914400" lvl="1" indent="-317500" algn="l" rtl="0">
              <a:spcBef>
                <a:spcPts val="0"/>
              </a:spcBef>
              <a:spcAft>
                <a:spcPts val="0"/>
              </a:spcAft>
              <a:buSzPts val="1400"/>
              <a:buChar char="○"/>
            </a:pPr>
            <a:r>
              <a:rPr lang="en" sz="1600" dirty="0"/>
              <a:t>CRUD API</a:t>
            </a:r>
            <a:endParaRPr sz="1600" dirty="0"/>
          </a:p>
          <a:p>
            <a:pPr marL="914400" lvl="1" indent="-317500" algn="l" rtl="0">
              <a:spcBef>
                <a:spcPts val="0"/>
              </a:spcBef>
              <a:spcAft>
                <a:spcPts val="0"/>
              </a:spcAft>
              <a:buSzPts val="1400"/>
              <a:buChar char="○"/>
            </a:pPr>
            <a:r>
              <a:rPr lang="en" sz="1600" dirty="0"/>
              <a:t>Query API</a:t>
            </a:r>
            <a:endParaRPr sz="1600" dirty="0"/>
          </a:p>
          <a:p>
            <a:pPr marL="914400" lvl="1" indent="-317500" algn="l" rtl="0">
              <a:spcBef>
                <a:spcPts val="0"/>
              </a:spcBef>
              <a:spcAft>
                <a:spcPts val="0"/>
              </a:spcAft>
              <a:buSzPts val="1400"/>
              <a:buChar char="○"/>
            </a:pPr>
            <a:r>
              <a:rPr lang="en" sz="1600" dirty="0"/>
              <a:t>Administrative API</a:t>
            </a:r>
            <a:endParaRPr sz="1600" dirty="0"/>
          </a:p>
          <a:p>
            <a:pPr marL="914400" lvl="1" indent="-317500" algn="l" rtl="0">
              <a:spcBef>
                <a:spcPts val="0"/>
              </a:spcBef>
              <a:spcAft>
                <a:spcPts val="0"/>
              </a:spcAft>
              <a:buSzPts val="1400"/>
              <a:buChar char="○"/>
            </a:pPr>
            <a:r>
              <a:rPr lang="en" sz="1600" dirty="0"/>
              <a:t>Caching is often a layer</a:t>
            </a:r>
            <a:endParaRPr sz="1600" dirty="0"/>
          </a:p>
          <a:p>
            <a:pPr marL="457200" lvl="0" indent="-342900" algn="l" rtl="0">
              <a:spcBef>
                <a:spcPts val="0"/>
              </a:spcBef>
              <a:spcAft>
                <a:spcPts val="0"/>
              </a:spcAft>
              <a:buSzPts val="1800"/>
              <a:buChar char="●"/>
            </a:pPr>
            <a:r>
              <a:rPr lang="en" sz="1800" dirty="0"/>
              <a:t>Similar notions</a:t>
            </a:r>
            <a:endParaRPr sz="1800" dirty="0"/>
          </a:p>
          <a:p>
            <a:pPr marL="914400" lvl="1" indent="-317500" algn="l" rtl="0">
              <a:spcBef>
                <a:spcPts val="0"/>
              </a:spcBef>
              <a:spcAft>
                <a:spcPts val="0"/>
              </a:spcAft>
              <a:buSzPts val="1400"/>
              <a:buChar char="○"/>
            </a:pPr>
            <a:r>
              <a:rPr lang="en" sz="1600" i="1" dirty="0"/>
              <a:t>Middleware</a:t>
            </a:r>
            <a:r>
              <a:rPr lang="en" sz="1600" dirty="0"/>
              <a:t> in web often refers to these layers</a:t>
            </a:r>
            <a:endParaRPr sz="1600" dirty="0"/>
          </a:p>
          <a:p>
            <a:pPr marL="914400" lvl="1" indent="-317500" algn="l" rtl="0">
              <a:spcBef>
                <a:spcPts val="0"/>
              </a:spcBef>
              <a:spcAft>
                <a:spcPts val="0"/>
              </a:spcAft>
              <a:buSzPts val="1400"/>
              <a:buChar char="○"/>
            </a:pPr>
            <a:r>
              <a:rPr lang="en" sz="1600" i="1" dirty="0"/>
              <a:t>Microservices</a:t>
            </a:r>
            <a:r>
              <a:rPr lang="en" sz="1600" dirty="0"/>
              <a:t>: take this notion and cranks it to the extreme </a:t>
            </a:r>
            <a:r>
              <a:rPr lang="en" sz="1100" dirty="0"/>
              <a:t>(future lecture)</a:t>
            </a:r>
            <a:endParaRPr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Activity</a:t>
            </a:r>
            <a:endParaRPr/>
          </a:p>
        </p:txBody>
      </p:sp>
      <p:sp>
        <p:nvSpPr>
          <p:cNvPr id="129" name="Google Shape;129;p25"/>
          <p:cNvSpPr txBox="1">
            <a:spLocks noGrp="1"/>
          </p:cNvSpPr>
          <p:nvPr>
            <p:ph type="body" idx="1"/>
          </p:nvPr>
        </p:nvSpPr>
        <p:spPr>
          <a:xfrm>
            <a:off x="311700" y="1515035"/>
            <a:ext cx="8520600" cy="305384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Work with one other person</a:t>
            </a:r>
            <a:endParaRPr dirty="0"/>
          </a:p>
          <a:p>
            <a:pPr marL="457200" lvl="0" indent="-342900" algn="l" rtl="0">
              <a:spcBef>
                <a:spcPts val="0"/>
              </a:spcBef>
              <a:spcAft>
                <a:spcPts val="0"/>
              </a:spcAft>
              <a:buSzPts val="1800"/>
              <a:buChar char="●"/>
            </a:pPr>
            <a:r>
              <a:rPr lang="en" dirty="0"/>
              <a:t>Find a RESTful API for some service that you both use</a:t>
            </a:r>
            <a:endParaRPr dirty="0"/>
          </a:p>
          <a:p>
            <a:pPr marL="457200" lvl="0" indent="-342900" algn="l" rtl="0">
              <a:spcBef>
                <a:spcPts val="0"/>
              </a:spcBef>
              <a:spcAft>
                <a:spcPts val="0"/>
              </a:spcAft>
              <a:buSzPts val="1800"/>
              <a:buChar char="●"/>
            </a:pPr>
            <a:r>
              <a:rPr lang="en" dirty="0"/>
              <a:t>Identify:</a:t>
            </a:r>
            <a:endParaRPr dirty="0"/>
          </a:p>
          <a:p>
            <a:pPr marL="914400" lvl="1" indent="-317500" algn="l" rtl="0">
              <a:spcBef>
                <a:spcPts val="0"/>
              </a:spcBef>
              <a:spcAft>
                <a:spcPts val="0"/>
              </a:spcAft>
              <a:buSzPts val="1400"/>
              <a:buChar char="○"/>
            </a:pPr>
            <a:r>
              <a:rPr lang="en" dirty="0"/>
              <a:t>Resources</a:t>
            </a:r>
            <a:endParaRPr dirty="0"/>
          </a:p>
          <a:p>
            <a:pPr marL="914400" lvl="1" indent="-317500" algn="l" rtl="0">
              <a:spcBef>
                <a:spcPts val="0"/>
              </a:spcBef>
              <a:spcAft>
                <a:spcPts val="0"/>
              </a:spcAft>
              <a:buSzPts val="1400"/>
              <a:buChar char="○"/>
            </a:pPr>
            <a:r>
              <a:rPr lang="en" dirty="0"/>
              <a:t>Resource methods</a:t>
            </a:r>
            <a:endParaRPr dirty="0"/>
          </a:p>
          <a:p>
            <a:pPr marL="914400" lvl="1" indent="-317500" algn="l" rtl="0">
              <a:spcBef>
                <a:spcPts val="0"/>
              </a:spcBef>
              <a:spcAft>
                <a:spcPts val="0"/>
              </a:spcAft>
              <a:buSzPts val="1400"/>
              <a:buChar char="○"/>
            </a:pPr>
            <a:r>
              <a:rPr lang="en" dirty="0"/>
              <a:t>State that the client provides</a:t>
            </a:r>
            <a:endParaRPr dirty="0"/>
          </a:p>
          <a:p>
            <a:pPr marL="457200" lvl="0" indent="-342900" algn="l" rtl="0">
              <a:spcBef>
                <a:spcPts val="0"/>
              </a:spcBef>
              <a:spcAft>
                <a:spcPts val="0"/>
              </a:spcAft>
              <a:buSzPts val="1800"/>
              <a:buChar char="●"/>
            </a:pPr>
            <a:r>
              <a:rPr lang="en" dirty="0"/>
              <a:t>Discuss:</a:t>
            </a:r>
            <a:endParaRPr dirty="0"/>
          </a:p>
          <a:p>
            <a:pPr marL="914400" lvl="1" indent="-317500" algn="l" rtl="0">
              <a:spcBef>
                <a:spcPts val="0"/>
              </a:spcBef>
              <a:spcAft>
                <a:spcPts val="0"/>
              </a:spcAft>
              <a:buSzPts val="1400"/>
              <a:buChar char="○"/>
            </a:pPr>
            <a:r>
              <a:rPr lang="en" dirty="0"/>
              <a:t>What would be a different way to arrange the resources?</a:t>
            </a:r>
            <a:endParaRPr dirty="0"/>
          </a:p>
          <a:p>
            <a:pPr marL="914400" lvl="1" indent="-317500" algn="l" rtl="0">
              <a:spcBef>
                <a:spcPts val="0"/>
              </a:spcBef>
              <a:spcAft>
                <a:spcPts val="0"/>
              </a:spcAft>
              <a:buSzPts val="1400"/>
              <a:buChar char="○"/>
            </a:pPr>
            <a:r>
              <a:rPr lang="en" dirty="0"/>
              <a:t>How should you h-scale this API? i.e. what resources would go on the same servers?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A94AC-72BE-4611-AF49-B21D185CABC1}"/>
              </a:ext>
            </a:extLst>
          </p:cNvPr>
          <p:cNvSpPr>
            <a:spLocks noGrp="1"/>
          </p:cNvSpPr>
          <p:nvPr>
            <p:ph type="title"/>
          </p:nvPr>
        </p:nvSpPr>
        <p:spPr/>
        <p:txBody>
          <a:bodyPr/>
          <a:lstStyle/>
          <a:p>
            <a:r>
              <a:rPr lang="en-US" dirty="0"/>
              <a:t>REST is an answer to a problem …</a:t>
            </a:r>
          </a:p>
        </p:txBody>
      </p:sp>
      <p:sp>
        <p:nvSpPr>
          <p:cNvPr id="3" name="Text Placeholder 2">
            <a:extLst>
              <a:ext uri="{FF2B5EF4-FFF2-40B4-BE49-F238E27FC236}">
                <a16:creationId xmlns:a16="http://schemas.microsoft.com/office/drawing/2014/main" id="{5C84C291-8773-4021-AFF0-6524D8CE6BDA}"/>
              </a:ext>
            </a:extLst>
          </p:cNvPr>
          <p:cNvSpPr>
            <a:spLocks noGrp="1"/>
          </p:cNvSpPr>
          <p:nvPr>
            <p:ph type="body" idx="1"/>
          </p:nvPr>
        </p:nvSpPr>
        <p:spPr>
          <a:xfrm>
            <a:off x="283125" y="1348418"/>
            <a:ext cx="8520600" cy="3416400"/>
          </a:xfrm>
        </p:spPr>
        <p:txBody>
          <a:bodyPr/>
          <a:lstStyle/>
          <a:p>
            <a:r>
              <a:rPr lang="en-US" dirty="0"/>
              <a:t>When you wrote your DB code, you had</a:t>
            </a:r>
          </a:p>
          <a:p>
            <a:pPr marL="596900" lvl="1" indent="0">
              <a:buNone/>
            </a:pPr>
            <a:r>
              <a:rPr lang="en-US" dirty="0" err="1"/>
              <a:t>Test_xx_functionName</a:t>
            </a:r>
            <a:endParaRPr lang="en-US" dirty="0"/>
          </a:p>
          <a:p>
            <a:pPr marL="1054100" lvl="2" indent="0">
              <a:buNone/>
            </a:pPr>
            <a:r>
              <a:rPr lang="en-US" dirty="0" err="1"/>
              <a:t>myFunction</a:t>
            </a:r>
            <a:r>
              <a:rPr lang="en-US" dirty="0"/>
              <a:t>(value1, value2) …</a:t>
            </a:r>
          </a:p>
          <a:p>
            <a:pPr marL="596900" lvl="1" indent="0">
              <a:buNone/>
            </a:pPr>
            <a:r>
              <a:rPr lang="en-US" dirty="0"/>
              <a:t>	This is a function call.  In this case, both pieces of code (test code and </a:t>
            </a:r>
            <a:r>
              <a:rPr lang="en-US" dirty="0" err="1"/>
              <a:t>myFunction</a:t>
            </a:r>
            <a:r>
              <a:rPr lang="en-US" dirty="0"/>
              <a:t>) are on the same computer</a:t>
            </a:r>
          </a:p>
          <a:p>
            <a:pPr marL="596900" lvl="1" indent="0">
              <a:buNone/>
            </a:pPr>
            <a:endParaRPr lang="en-US" dirty="0"/>
          </a:p>
          <a:p>
            <a:pPr marL="425450" indent="-285750"/>
            <a:r>
              <a:rPr lang="en-US" dirty="0"/>
              <a:t>What do you do when your code on computer1, needs to call a function on computer2?</a:t>
            </a:r>
          </a:p>
          <a:p>
            <a:pPr marL="882650" lvl="1" indent="-285750"/>
            <a:r>
              <a:rPr lang="en-US" dirty="0"/>
              <a:t>REST is one of the answers (most common answer in today’s world of computing)</a:t>
            </a:r>
          </a:p>
        </p:txBody>
      </p:sp>
    </p:spTree>
    <p:extLst>
      <p:ext uri="{BB962C8B-B14F-4D97-AF65-F5344CB8AC3E}">
        <p14:creationId xmlns:p14="http://schemas.microsoft.com/office/powerpoint/2010/main" val="2097702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Historical Context for REST</a:t>
            </a:r>
            <a:endParaRPr/>
          </a:p>
        </p:txBody>
      </p:sp>
      <p:sp>
        <p:nvSpPr>
          <p:cNvPr id="61" name="Google Shape;61;p14"/>
          <p:cNvSpPr txBox="1">
            <a:spLocks noGrp="1"/>
          </p:cNvSpPr>
          <p:nvPr>
            <p:ph type="body" idx="1"/>
          </p:nvPr>
        </p:nvSpPr>
        <p:spPr>
          <a:xfrm>
            <a:off x="311700" y="1428694"/>
            <a:ext cx="8520600" cy="366732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t>Around this time, Software was having a revolution</a:t>
            </a:r>
            <a:endParaRPr sz="1600" dirty="0"/>
          </a:p>
          <a:p>
            <a:pPr indent="-330200">
              <a:buSzPts val="1600"/>
            </a:pPr>
            <a:r>
              <a:rPr lang="en" sz="1600" dirty="0"/>
              <a:t>1995: Java</a:t>
            </a:r>
          </a:p>
          <a:p>
            <a:pPr indent="-330200">
              <a:buSzPts val="1600"/>
            </a:pPr>
            <a:r>
              <a:rPr lang="en" sz="1600" dirty="0"/>
              <a:t>1998: SOAP</a:t>
            </a:r>
          </a:p>
          <a:p>
            <a:pPr marL="457200" lvl="0" indent="-330200" algn="l" rtl="0">
              <a:spcAft>
                <a:spcPts val="0"/>
              </a:spcAft>
              <a:buSzPts val="1600"/>
              <a:buChar char="●"/>
            </a:pPr>
            <a:r>
              <a:rPr lang="en" sz="1600" dirty="0"/>
              <a:t>Y2K saw a massive increase in the market for software developers</a:t>
            </a:r>
            <a:endParaRPr sz="1600" dirty="0"/>
          </a:p>
          <a:p>
            <a:pPr marL="457200" lvl="0" indent="-330200" algn="l" rtl="0">
              <a:spcBef>
                <a:spcPts val="0"/>
              </a:spcBef>
              <a:spcAft>
                <a:spcPts val="0"/>
              </a:spcAft>
              <a:buSzPts val="1600"/>
              <a:buChar char="●"/>
            </a:pPr>
            <a:r>
              <a:rPr lang="en" sz="1600" dirty="0"/>
              <a:t>1999 HTML4 is ratified, CSS is the recommended styling approach</a:t>
            </a:r>
            <a:endParaRPr sz="1600" dirty="0"/>
          </a:p>
          <a:p>
            <a:pPr marL="457200" lvl="0" indent="-330200" algn="l" rtl="0">
              <a:spcBef>
                <a:spcPts val="0"/>
              </a:spcBef>
              <a:spcAft>
                <a:spcPts val="0"/>
              </a:spcAft>
              <a:buSzPts val="1600"/>
              <a:buChar char="●"/>
            </a:pPr>
            <a:r>
              <a:rPr lang="en" sz="1600" dirty="0"/>
              <a:t>1999: 802.11b wifi protocol</a:t>
            </a:r>
            <a:endParaRPr sz="1600" dirty="0"/>
          </a:p>
          <a:p>
            <a:pPr marL="457200" lvl="0" indent="-342900" algn="l" rtl="0">
              <a:spcBef>
                <a:spcPts val="0"/>
              </a:spcBef>
              <a:spcAft>
                <a:spcPts val="0"/>
              </a:spcAft>
              <a:buSzPts val="1800"/>
              <a:buChar char="●"/>
            </a:pPr>
            <a:r>
              <a:rPr lang="en" sz="1600" dirty="0"/>
              <a:t>2000: RESTful API dissertation by Roy Fielding, source: </a:t>
            </a:r>
            <a:r>
              <a:rPr lang="en" sz="900" u="sng" dirty="0">
                <a:solidFill>
                  <a:schemeClr val="hlink"/>
                </a:solidFill>
                <a:hlinkClick r:id="rId3"/>
              </a:rPr>
              <a:t>https://restfulapi.net/</a:t>
            </a:r>
            <a:endParaRPr sz="1600" dirty="0"/>
          </a:p>
          <a:p>
            <a:pPr marL="457200" lvl="0" indent="-330200" algn="l" rtl="0">
              <a:spcBef>
                <a:spcPts val="0"/>
              </a:spcBef>
              <a:spcAft>
                <a:spcPts val="0"/>
              </a:spcAft>
              <a:buSzPts val="1600"/>
              <a:buChar char="●"/>
            </a:pPr>
            <a:r>
              <a:rPr lang="en" sz="1600" dirty="0"/>
              <a:t>~2000: Amazon.com explodes, e-commerce becomes culturally acceptable</a:t>
            </a:r>
            <a:endParaRPr sz="1600" dirty="0"/>
          </a:p>
          <a:p>
            <a:pPr marL="457200" lvl="0" indent="-330200" algn="l" rtl="0">
              <a:spcBef>
                <a:spcPts val="0"/>
              </a:spcBef>
              <a:spcAft>
                <a:spcPts val="0"/>
              </a:spcAft>
              <a:buSzPts val="1600"/>
              <a:buChar char="●"/>
            </a:pPr>
            <a:r>
              <a:rPr lang="en" sz="1600" dirty="0"/>
              <a:t>2001: Agile Manifesto</a:t>
            </a:r>
            <a:endParaRPr sz="1600" dirty="0"/>
          </a:p>
          <a:p>
            <a:pPr marL="457200" lvl="0" indent="-330200" algn="l" rtl="0">
              <a:spcBef>
                <a:spcPts val="0"/>
              </a:spcBef>
              <a:spcAft>
                <a:spcPts val="0"/>
              </a:spcAft>
              <a:buSzPts val="1600"/>
              <a:buChar char="●"/>
            </a:pPr>
            <a:r>
              <a:rPr lang="en" sz="1600" dirty="0"/>
              <a:t>Dot-com bubble: ‘95-’02</a:t>
            </a:r>
            <a:endParaRPr sz="1000" dirty="0"/>
          </a:p>
          <a:p>
            <a:pPr marL="457200" lvl="0" indent="-330200" algn="l" rtl="0">
              <a:spcBef>
                <a:spcPts val="0"/>
              </a:spcBef>
              <a:spcAft>
                <a:spcPts val="0"/>
              </a:spcAft>
              <a:buSzPts val="1600"/>
              <a:buChar char="●"/>
            </a:pPr>
            <a:r>
              <a:rPr lang="en" sz="1600" i="1" dirty="0"/>
              <a:t>Huge</a:t>
            </a:r>
            <a:r>
              <a:rPr lang="en" sz="1600" dirty="0"/>
              <a:t> needs for:</a:t>
            </a:r>
            <a:endParaRPr sz="1600" dirty="0"/>
          </a:p>
          <a:p>
            <a:pPr marL="914400" lvl="1" indent="-304800" algn="l" rtl="0">
              <a:spcBef>
                <a:spcPts val="0"/>
              </a:spcBef>
              <a:spcAft>
                <a:spcPts val="0"/>
              </a:spcAft>
              <a:buSzPts val="1200"/>
              <a:buChar char="○"/>
            </a:pPr>
            <a:r>
              <a:rPr lang="en" sz="1200" dirty="0"/>
              <a:t>Standardization</a:t>
            </a:r>
            <a:endParaRPr sz="1200" dirty="0"/>
          </a:p>
          <a:p>
            <a:pPr marL="914400" lvl="1" indent="-304800" algn="l" rtl="0">
              <a:spcBef>
                <a:spcPts val="0"/>
              </a:spcBef>
              <a:spcAft>
                <a:spcPts val="0"/>
              </a:spcAft>
              <a:buSzPts val="1200"/>
              <a:buChar char="○"/>
            </a:pPr>
            <a:r>
              <a:rPr lang="en" sz="1200" dirty="0"/>
              <a:t>Integration between services, esp. e-commerce</a:t>
            </a:r>
            <a:endParaRPr sz="1200" dirty="0"/>
          </a:p>
          <a:p>
            <a:pPr marL="914400" lvl="1" indent="-304800" algn="l" rtl="0">
              <a:spcBef>
                <a:spcPts val="0"/>
              </a:spcBef>
              <a:spcAft>
                <a:spcPts val="0"/>
              </a:spcAft>
              <a:buSzPts val="1200"/>
              <a:buChar char="○"/>
            </a:pPr>
            <a:r>
              <a:rPr lang="en" sz="1200" dirty="0"/>
              <a:t>Scaling up development teams</a:t>
            </a:r>
            <a:endParaRPr sz="1200" dirty="0"/>
          </a:p>
          <a:p>
            <a:pPr marL="914400" lvl="1" indent="-304800" algn="l" rtl="0">
              <a:spcBef>
                <a:spcPts val="0"/>
              </a:spcBef>
              <a:spcAft>
                <a:spcPts val="0"/>
              </a:spcAft>
              <a:buSzPts val="1200"/>
              <a:buChar char="○"/>
            </a:pPr>
            <a:r>
              <a:rPr lang="en" sz="1200" dirty="0"/>
              <a:t>Performance. Most internet was dial-up at this time</a:t>
            </a:r>
            <a:endParaRPr sz="1200" dirty="0"/>
          </a:p>
        </p:txBody>
      </p:sp>
      <p:pic>
        <p:nvPicPr>
          <p:cNvPr id="62" name="Google Shape;62;p14"/>
          <p:cNvPicPr preferRelativeResize="0"/>
          <p:nvPr/>
        </p:nvPicPr>
        <p:blipFill>
          <a:blip r:embed="rId4">
            <a:alphaModFix/>
          </a:blip>
          <a:stretch>
            <a:fillRect/>
          </a:stretch>
        </p:blipFill>
        <p:spPr>
          <a:xfrm>
            <a:off x="7138500" y="0"/>
            <a:ext cx="2005500" cy="1073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D7B6F-0E61-6024-3220-5839C3A39244}"/>
              </a:ext>
            </a:extLst>
          </p:cNvPr>
          <p:cNvSpPr>
            <a:spLocks noGrp="1"/>
          </p:cNvSpPr>
          <p:nvPr>
            <p:ph type="title"/>
          </p:nvPr>
        </p:nvSpPr>
        <p:spPr/>
        <p:txBody>
          <a:bodyPr/>
          <a:lstStyle/>
          <a:p>
            <a:r>
              <a:rPr lang="en-US" dirty="0"/>
              <a:t>REST API</a:t>
            </a:r>
          </a:p>
        </p:txBody>
      </p:sp>
      <p:sp>
        <p:nvSpPr>
          <p:cNvPr id="3" name="Text Placeholder 2">
            <a:extLst>
              <a:ext uri="{FF2B5EF4-FFF2-40B4-BE49-F238E27FC236}">
                <a16:creationId xmlns:a16="http://schemas.microsoft.com/office/drawing/2014/main" id="{CD49CBF6-8C6F-A8CA-76E1-AC125991357A}"/>
              </a:ext>
            </a:extLst>
          </p:cNvPr>
          <p:cNvSpPr>
            <a:spLocks noGrp="1"/>
          </p:cNvSpPr>
          <p:nvPr>
            <p:ph type="body" idx="1"/>
          </p:nvPr>
        </p:nvSpPr>
        <p:spPr>
          <a:xfrm>
            <a:off x="371173" y="1752949"/>
            <a:ext cx="8520600" cy="3416400"/>
          </a:xfrm>
        </p:spPr>
        <p:txBody>
          <a:bodyPr/>
          <a:lstStyle/>
          <a:p>
            <a:pPr algn="just"/>
            <a:r>
              <a:rPr lang="en-US" sz="1800" dirty="0"/>
              <a:t>API is a mechanism that enables an application or service to access a resource within another application, service or database. The application or service that accesses resources is the client, and the application or service that contains the resource is the server.</a:t>
            </a:r>
          </a:p>
          <a:p>
            <a:pPr algn="just"/>
            <a:endParaRPr lang="en-US" sz="1800" dirty="0"/>
          </a:p>
          <a:p>
            <a:pPr algn="just"/>
            <a:r>
              <a:rPr lang="en-US" sz="1800" dirty="0"/>
              <a:t>REST API is an </a:t>
            </a:r>
            <a:r>
              <a:rPr lang="en-US" sz="1800" dirty="0">
                <a:hlinkClick r:id="rId3"/>
              </a:rPr>
              <a:t>application programming interface (API)</a:t>
            </a:r>
            <a:r>
              <a:rPr lang="en-US" sz="1800" dirty="0"/>
              <a:t> that follows the design principles of the REST architectural style. REST is short for representational state transfer and is a set of rules and guidelines about how you should build a web API.</a:t>
            </a:r>
          </a:p>
          <a:p>
            <a:pPr algn="just"/>
            <a:br>
              <a:rPr lang="en-US" sz="1800" dirty="0"/>
            </a:br>
            <a:endParaRPr lang="en-US" sz="1800" dirty="0"/>
          </a:p>
        </p:txBody>
      </p:sp>
    </p:spTree>
    <p:extLst>
      <p:ext uri="{BB962C8B-B14F-4D97-AF65-F5344CB8AC3E}">
        <p14:creationId xmlns:p14="http://schemas.microsoft.com/office/powerpoint/2010/main" val="1502750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accent1"/>
                </a:solidFill>
              </a:rPr>
              <a:t>RE</a:t>
            </a:r>
            <a:r>
              <a:rPr lang="en"/>
              <a:t>presentational </a:t>
            </a:r>
            <a:r>
              <a:rPr lang="en" b="1">
                <a:solidFill>
                  <a:schemeClr val="accent1"/>
                </a:solidFill>
              </a:rPr>
              <a:t>S</a:t>
            </a:r>
            <a:r>
              <a:rPr lang="en"/>
              <a:t>tate </a:t>
            </a:r>
            <a:r>
              <a:rPr lang="en" b="1">
                <a:solidFill>
                  <a:schemeClr val="accent1"/>
                </a:solidFill>
              </a:rPr>
              <a:t>T</a:t>
            </a:r>
            <a:r>
              <a:rPr lang="en"/>
              <a:t>ransfer</a:t>
            </a:r>
            <a:endParaRPr/>
          </a:p>
        </p:txBody>
      </p:sp>
      <p:sp>
        <p:nvSpPr>
          <p:cNvPr id="68" name="Google Shape;68;p15"/>
          <p:cNvSpPr txBox="1">
            <a:spLocks noGrp="1"/>
          </p:cNvSpPr>
          <p:nvPr>
            <p:ph type="body" idx="1"/>
          </p:nvPr>
        </p:nvSpPr>
        <p:spPr>
          <a:xfrm>
            <a:off x="311700" y="1355271"/>
            <a:ext cx="8520600" cy="321360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Architectural style with ~6 guiding constraints</a:t>
            </a:r>
            <a:endParaRPr dirty="0"/>
          </a:p>
          <a:p>
            <a:pPr marL="457200" lvl="0" indent="-342900" algn="l" rtl="0">
              <a:spcBef>
                <a:spcPts val="1600"/>
              </a:spcBef>
              <a:spcAft>
                <a:spcPts val="0"/>
              </a:spcAft>
              <a:buSzPts val="1800"/>
              <a:buAutoNum type="arabicPeriod"/>
            </a:pPr>
            <a:r>
              <a:rPr lang="en" dirty="0"/>
              <a:t>Client-server</a:t>
            </a:r>
            <a:endParaRPr dirty="0"/>
          </a:p>
          <a:p>
            <a:pPr marL="457200" lvl="0" indent="-342900" algn="l" rtl="0">
              <a:spcBef>
                <a:spcPts val="0"/>
              </a:spcBef>
              <a:spcAft>
                <a:spcPts val="0"/>
              </a:spcAft>
              <a:buSzPts val="1800"/>
              <a:buAutoNum type="arabicPeriod"/>
            </a:pPr>
            <a:r>
              <a:rPr lang="en" dirty="0"/>
              <a:t>Stateless</a:t>
            </a:r>
            <a:endParaRPr dirty="0"/>
          </a:p>
          <a:p>
            <a:pPr marL="457200" lvl="0" indent="-342900" algn="l" rtl="0">
              <a:spcBef>
                <a:spcPts val="0"/>
              </a:spcBef>
              <a:spcAft>
                <a:spcPts val="0"/>
              </a:spcAft>
              <a:buSzPts val="1800"/>
              <a:buAutoNum type="arabicPeriod"/>
            </a:pPr>
            <a:r>
              <a:rPr lang="en" dirty="0"/>
              <a:t>Cacheable</a:t>
            </a:r>
            <a:endParaRPr dirty="0"/>
          </a:p>
          <a:p>
            <a:pPr marL="457200" lvl="0" indent="-342900" algn="l" rtl="0">
              <a:spcBef>
                <a:spcPts val="0"/>
              </a:spcBef>
              <a:spcAft>
                <a:spcPts val="0"/>
              </a:spcAft>
              <a:buSzPts val="1800"/>
              <a:buAutoNum type="arabicPeriod"/>
            </a:pPr>
            <a:r>
              <a:rPr lang="en" dirty="0"/>
              <a:t>Uniform interface</a:t>
            </a:r>
            <a:endParaRPr dirty="0"/>
          </a:p>
          <a:p>
            <a:pPr marL="457200" lvl="0" indent="-342900" algn="l" rtl="0">
              <a:spcBef>
                <a:spcPts val="0"/>
              </a:spcBef>
              <a:spcAft>
                <a:spcPts val="0"/>
              </a:spcAft>
              <a:buSzPts val="1800"/>
              <a:buAutoNum type="arabicPeriod"/>
            </a:pPr>
            <a:r>
              <a:rPr lang="en" dirty="0"/>
              <a:t>Layered</a:t>
            </a:r>
            <a:endParaRPr dirty="0"/>
          </a:p>
          <a:p>
            <a:pPr marL="457200" lvl="0" indent="-342900" algn="l" rtl="0">
              <a:spcBef>
                <a:spcPts val="0"/>
              </a:spcBef>
              <a:spcAft>
                <a:spcPts val="0"/>
              </a:spcAft>
              <a:buSzPts val="1800"/>
              <a:buAutoNum type="arabicPeriod"/>
            </a:pPr>
            <a:r>
              <a:rPr lang="en" dirty="0"/>
              <a:t>Code on demand (optional)</a:t>
            </a:r>
            <a:endParaRPr dirty="0"/>
          </a:p>
          <a:p>
            <a:pPr marL="0" lvl="0" indent="0" algn="l" rtl="0">
              <a:spcBef>
                <a:spcPts val="1600"/>
              </a:spcBef>
              <a:spcAft>
                <a:spcPts val="0"/>
              </a:spcAft>
              <a:buNone/>
            </a:pPr>
            <a:r>
              <a:rPr lang="en" dirty="0"/>
              <a:t>This structure has heavily influenced web applications today</a:t>
            </a:r>
            <a:endParaRPr dirty="0"/>
          </a:p>
          <a:p>
            <a:pPr marL="0" lvl="0" indent="0" algn="l" rtl="0">
              <a:spcBef>
                <a:spcPts val="1600"/>
              </a:spcBef>
              <a:spcAft>
                <a:spcPts val="0"/>
              </a:spcAft>
              <a:buNone/>
            </a:pPr>
            <a:r>
              <a:rPr lang="en" dirty="0"/>
              <a:t>...but REST is not necessarily over HTTP</a:t>
            </a:r>
            <a:endParaRPr dirty="0"/>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0"/>
              </a:spcAft>
              <a:buNone/>
            </a:pPr>
            <a:r>
              <a:rPr lang="en" dirty="0"/>
              <a:t> </a:t>
            </a:r>
            <a:endParaRPr dirty="0"/>
          </a:p>
          <a:p>
            <a:pPr marL="0" lvl="0" indent="0" algn="l" rtl="0">
              <a:spcBef>
                <a:spcPts val="1600"/>
              </a:spcBef>
              <a:spcAft>
                <a:spcPts val="160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Client-Server</a:t>
            </a:r>
            <a:endParaRPr/>
          </a:p>
        </p:txBody>
      </p:sp>
      <p:sp>
        <p:nvSpPr>
          <p:cNvPr id="74" name="Google Shape;74;p16"/>
          <p:cNvSpPr txBox="1">
            <a:spLocks noGrp="1"/>
          </p:cNvSpPr>
          <p:nvPr>
            <p:ph type="body" idx="1"/>
          </p:nvPr>
        </p:nvSpPr>
        <p:spPr>
          <a:xfrm>
            <a:off x="311700" y="1389529"/>
            <a:ext cx="8520600" cy="3179346"/>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US" dirty="0"/>
              <a:t>In REST API design- two systems :  Client and Server</a:t>
            </a:r>
          </a:p>
          <a:p>
            <a:pPr lvl="1" indent="-342900">
              <a:spcBef>
                <a:spcPts val="0"/>
              </a:spcBef>
              <a:buSzPts val="1800"/>
              <a:buChar char="●"/>
            </a:pPr>
            <a:r>
              <a:rPr lang="en-US" sz="1200" dirty="0"/>
              <a:t>Completely independent of each other. </a:t>
            </a:r>
          </a:p>
          <a:p>
            <a:pPr lvl="1" indent="-342900">
              <a:spcBef>
                <a:spcPts val="0"/>
              </a:spcBef>
              <a:buSzPts val="1800"/>
              <a:buChar char="●"/>
            </a:pPr>
            <a:endParaRPr lang="en-US" sz="1200" dirty="0"/>
          </a:p>
          <a:p>
            <a:pPr lvl="1" indent="-342900">
              <a:spcBef>
                <a:spcPts val="0"/>
              </a:spcBef>
              <a:buSzPts val="1800"/>
              <a:buChar char="●"/>
            </a:pPr>
            <a:r>
              <a:rPr lang="en-US" sz="1200" dirty="0"/>
              <a:t>The only information that the client application should know is the URI of the requested resource; it can't interact with the server application in any other ways. </a:t>
            </a:r>
          </a:p>
          <a:p>
            <a:pPr lvl="1" indent="-342900">
              <a:spcBef>
                <a:spcPts val="0"/>
              </a:spcBef>
              <a:buSzPts val="1800"/>
              <a:buChar char="●"/>
            </a:pPr>
            <a:endParaRPr lang="en-US" sz="1200" dirty="0"/>
          </a:p>
          <a:p>
            <a:pPr lvl="1" indent="-342900">
              <a:spcBef>
                <a:spcPts val="0"/>
              </a:spcBef>
              <a:buSzPts val="1800"/>
              <a:buChar char="●"/>
            </a:pPr>
            <a:r>
              <a:rPr lang="en-US" sz="1200" dirty="0"/>
              <a:t>A server application shouldn't modify the client application other than passing it to the requested data via HTTP.</a:t>
            </a:r>
          </a:p>
          <a:p>
            <a:pPr lvl="1" indent="-342900">
              <a:spcBef>
                <a:spcPts val="0"/>
              </a:spcBef>
              <a:buSzPts val="1800"/>
              <a:buChar char="●"/>
            </a:pPr>
            <a:endParaRPr sz="1600" dirty="0"/>
          </a:p>
          <a:p>
            <a:pPr marL="914400" lvl="1" indent="-317500" algn="l" rtl="0">
              <a:spcBef>
                <a:spcPts val="0"/>
              </a:spcBef>
              <a:spcAft>
                <a:spcPts val="0"/>
              </a:spcAft>
              <a:buSzPts val="1400"/>
              <a:buChar char="○"/>
            </a:pPr>
            <a:r>
              <a:rPr lang="en" sz="1400" dirty="0"/>
              <a:t>Server: run all the time, listen for requests</a:t>
            </a:r>
          </a:p>
          <a:p>
            <a:pPr marL="914400" lvl="1" indent="-317500" algn="l" rtl="0">
              <a:spcBef>
                <a:spcPts val="0"/>
              </a:spcBef>
              <a:spcAft>
                <a:spcPts val="0"/>
              </a:spcAft>
              <a:buSzPts val="1400"/>
              <a:buChar char="○"/>
            </a:pPr>
            <a:endParaRPr sz="1400" dirty="0"/>
          </a:p>
          <a:p>
            <a:pPr marL="914400" lvl="1" indent="-317500" algn="l" rtl="0">
              <a:spcBef>
                <a:spcPts val="0"/>
              </a:spcBef>
              <a:spcAft>
                <a:spcPts val="0"/>
              </a:spcAft>
              <a:buSzPts val="1400"/>
              <a:buChar char="○"/>
            </a:pPr>
            <a:r>
              <a:rPr lang="en" sz="1400" dirty="0"/>
              <a:t>Client: talk to server</a:t>
            </a:r>
          </a:p>
          <a:p>
            <a:pPr marL="914400" lvl="1" indent="-317500" algn="l" rtl="0">
              <a:spcBef>
                <a:spcPts val="0"/>
              </a:spcBef>
              <a:spcAft>
                <a:spcPts val="0"/>
              </a:spcAft>
              <a:buSzPts val="1400"/>
              <a:buChar char="○"/>
            </a:pPr>
            <a:endParaRPr sz="1600" dirty="0"/>
          </a:p>
          <a:p>
            <a:pPr marL="457200" lvl="0" indent="-342900" algn="l" rtl="0">
              <a:spcBef>
                <a:spcPts val="0"/>
              </a:spcBef>
              <a:spcAft>
                <a:spcPts val="0"/>
              </a:spcAft>
              <a:buSzPts val="1800"/>
              <a:buChar char="●"/>
            </a:pPr>
            <a:r>
              <a:rPr lang="en" sz="1800" dirty="0">
                <a:solidFill>
                  <a:srgbClr val="FF0000"/>
                </a:solidFill>
              </a:rPr>
              <a:t>This can be </a:t>
            </a:r>
            <a:r>
              <a:rPr lang="en" sz="1800" dirty="0"/>
              <a:t>browser and web server</a:t>
            </a:r>
          </a:p>
          <a:p>
            <a:pPr marL="457200" lvl="0" indent="-342900" algn="l" rtl="0">
              <a:spcBef>
                <a:spcPts val="0"/>
              </a:spcBef>
              <a:spcAft>
                <a:spcPts val="0"/>
              </a:spcAft>
              <a:buSzPts val="1800"/>
              <a:buChar char="●"/>
            </a:pPr>
            <a:endParaRPr sz="1800" dirty="0"/>
          </a:p>
          <a:p>
            <a:pPr marL="457200" lvl="0" indent="-342900" algn="l" rtl="0">
              <a:spcBef>
                <a:spcPts val="0"/>
              </a:spcBef>
              <a:spcAft>
                <a:spcPts val="0"/>
              </a:spcAft>
              <a:buSzPts val="1800"/>
              <a:buChar char="●"/>
            </a:pPr>
            <a:r>
              <a:rPr lang="en" sz="1800" dirty="0"/>
              <a:t>BUT! Can be lots of other systems</a:t>
            </a:r>
            <a:endParaRPr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0B6D3-6150-CB61-F03C-F335642793AB}"/>
              </a:ext>
            </a:extLst>
          </p:cNvPr>
          <p:cNvSpPr>
            <a:spLocks noGrp="1"/>
          </p:cNvSpPr>
          <p:nvPr>
            <p:ph type="title"/>
          </p:nvPr>
        </p:nvSpPr>
        <p:spPr/>
        <p:txBody>
          <a:bodyPr/>
          <a:lstStyle/>
          <a:p>
            <a:r>
              <a:rPr lang="en-US" dirty="0"/>
              <a:t>Statelessness</a:t>
            </a:r>
          </a:p>
        </p:txBody>
      </p:sp>
      <p:sp>
        <p:nvSpPr>
          <p:cNvPr id="3" name="Text Placeholder 2">
            <a:extLst>
              <a:ext uri="{FF2B5EF4-FFF2-40B4-BE49-F238E27FC236}">
                <a16:creationId xmlns:a16="http://schemas.microsoft.com/office/drawing/2014/main" id="{76A214A1-37EE-A14B-F035-A246D5CDFE55}"/>
              </a:ext>
            </a:extLst>
          </p:cNvPr>
          <p:cNvSpPr>
            <a:spLocks noGrp="1"/>
          </p:cNvSpPr>
          <p:nvPr>
            <p:ph type="body" idx="1"/>
          </p:nvPr>
        </p:nvSpPr>
        <p:spPr>
          <a:xfrm>
            <a:off x="311700" y="1762073"/>
            <a:ext cx="8520600" cy="3416400"/>
          </a:xfrm>
        </p:spPr>
        <p:txBody>
          <a:bodyPr/>
          <a:lstStyle/>
          <a:p>
            <a:pPr algn="just" fontAlgn="base"/>
            <a:r>
              <a:rPr lang="en-US" sz="1800" dirty="0"/>
              <a:t>REST APIs are stateless, meaning that each request needs to include all the information necessary for processing it. </a:t>
            </a:r>
          </a:p>
          <a:p>
            <a:pPr algn="just" fontAlgn="base"/>
            <a:endParaRPr lang="en-US" sz="1800" dirty="0"/>
          </a:p>
          <a:p>
            <a:pPr algn="just" fontAlgn="base"/>
            <a:r>
              <a:rPr lang="en-US" sz="1800" dirty="0"/>
              <a:t>In other words, REST APIs do not require any server-side sessions. Server applications aren’t allowed to store any data related to a client request.</a:t>
            </a:r>
          </a:p>
          <a:p>
            <a:pPr algn="just" fontAlgn="base"/>
            <a:endParaRPr lang="en-US" sz="1800" dirty="0"/>
          </a:p>
          <a:p>
            <a:pPr algn="just"/>
            <a:r>
              <a:rPr lang="en-US" sz="1800" dirty="0"/>
              <a:t>Each request from the client to the server must contain all of the information necessary to understand and complete the request.</a:t>
            </a:r>
          </a:p>
          <a:p>
            <a:pPr lvl="1" algn="just"/>
            <a:r>
              <a:rPr lang="en-US" dirty="0"/>
              <a:t>The client application must entirely keep the session state.</a:t>
            </a:r>
            <a:endParaRPr lang="en-US" sz="1650" dirty="0"/>
          </a:p>
          <a:p>
            <a:pPr marL="114300" indent="0" algn="just">
              <a:buNone/>
            </a:pPr>
            <a:br>
              <a:rPr lang="en-US" dirty="0"/>
            </a:br>
            <a:endParaRPr lang="en-US" sz="1800" dirty="0"/>
          </a:p>
          <a:p>
            <a:pPr marL="114300" indent="0" algn="just">
              <a:buNone/>
            </a:pPr>
            <a:br>
              <a:rPr lang="en-US" sz="1800" dirty="0"/>
            </a:br>
            <a:endParaRPr lang="en-US" sz="1800" dirty="0"/>
          </a:p>
        </p:txBody>
      </p:sp>
    </p:spTree>
    <p:extLst>
      <p:ext uri="{BB962C8B-B14F-4D97-AF65-F5344CB8AC3E}">
        <p14:creationId xmlns:p14="http://schemas.microsoft.com/office/powerpoint/2010/main" val="2763859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Statelessness</a:t>
            </a:r>
            <a:endParaRPr/>
          </a:p>
        </p:txBody>
      </p:sp>
      <p:sp>
        <p:nvSpPr>
          <p:cNvPr id="80" name="Google Shape;80;p17"/>
          <p:cNvSpPr txBox="1">
            <a:spLocks noGrp="1"/>
          </p:cNvSpPr>
          <p:nvPr>
            <p:ph type="body" idx="1"/>
          </p:nvPr>
        </p:nvSpPr>
        <p:spPr>
          <a:xfrm>
            <a:off x="311700" y="1394011"/>
            <a:ext cx="3999900" cy="3174863"/>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Application state</a:t>
            </a:r>
            <a:endParaRPr dirty="0"/>
          </a:p>
          <a:p>
            <a:pPr marL="914400" lvl="1" indent="-304800" algn="l" rtl="0">
              <a:spcBef>
                <a:spcPts val="0"/>
              </a:spcBef>
              <a:spcAft>
                <a:spcPts val="0"/>
              </a:spcAft>
              <a:buSzPts val="1200"/>
              <a:buChar char="○"/>
            </a:pPr>
            <a:r>
              <a:rPr lang="en" dirty="0"/>
              <a:t>Server-side data</a:t>
            </a:r>
            <a:endParaRPr dirty="0"/>
          </a:p>
          <a:p>
            <a:pPr marL="914400" lvl="1" indent="-304800" algn="l" rtl="0">
              <a:spcBef>
                <a:spcPts val="0"/>
              </a:spcBef>
              <a:spcAft>
                <a:spcPts val="0"/>
              </a:spcAft>
              <a:buSzPts val="1200"/>
              <a:buChar char="○"/>
            </a:pPr>
            <a:r>
              <a:rPr lang="en" dirty="0"/>
              <a:t>Identify incoming client requests</a:t>
            </a:r>
            <a:endParaRPr dirty="0"/>
          </a:p>
          <a:p>
            <a:pPr marL="914400" lvl="1" indent="-304800" algn="l" rtl="0">
              <a:spcBef>
                <a:spcPts val="0"/>
              </a:spcBef>
              <a:spcAft>
                <a:spcPts val="0"/>
              </a:spcAft>
              <a:buSzPts val="1200"/>
              <a:buChar char="○"/>
            </a:pPr>
            <a:r>
              <a:rPr lang="en" dirty="0"/>
              <a:t>Context of previous calls</a:t>
            </a:r>
            <a:endParaRPr dirty="0"/>
          </a:p>
          <a:p>
            <a:pPr marL="914400" lvl="1" indent="-304800" algn="l" rtl="0">
              <a:spcBef>
                <a:spcPts val="0"/>
              </a:spcBef>
              <a:spcAft>
                <a:spcPts val="0"/>
              </a:spcAft>
              <a:buSzPts val="1200"/>
              <a:buChar char="○"/>
            </a:pPr>
            <a:r>
              <a:rPr lang="en" dirty="0"/>
              <a:t>RESTful APIs are application stateless</a:t>
            </a:r>
            <a:endParaRPr dirty="0"/>
          </a:p>
          <a:p>
            <a:pPr marL="457200" lvl="0" indent="-317500" algn="l" rtl="0">
              <a:spcBef>
                <a:spcPts val="0"/>
              </a:spcBef>
              <a:spcAft>
                <a:spcPts val="0"/>
              </a:spcAft>
              <a:buSzPts val="1400"/>
              <a:buChar char="●"/>
            </a:pPr>
            <a:r>
              <a:rPr lang="en" dirty="0"/>
              <a:t>Resource state</a:t>
            </a:r>
            <a:endParaRPr dirty="0"/>
          </a:p>
          <a:p>
            <a:pPr marL="914400" lvl="1" indent="-304800" algn="l" rtl="0">
              <a:spcBef>
                <a:spcPts val="0"/>
              </a:spcBef>
              <a:spcAft>
                <a:spcPts val="0"/>
              </a:spcAft>
              <a:buSzPts val="1200"/>
              <a:buChar char="○"/>
            </a:pPr>
            <a:r>
              <a:rPr lang="en" dirty="0"/>
              <a:t>The actual data that you are storing</a:t>
            </a:r>
            <a:endParaRPr dirty="0"/>
          </a:p>
          <a:p>
            <a:pPr marL="914400" lvl="1" indent="-304800" algn="l" rtl="0">
              <a:spcBef>
                <a:spcPts val="0"/>
              </a:spcBef>
              <a:spcAft>
                <a:spcPts val="0"/>
              </a:spcAft>
              <a:buSzPts val="1200"/>
              <a:buChar char="○"/>
            </a:pPr>
            <a:r>
              <a:rPr lang="en" dirty="0"/>
              <a:t>e.g. your database</a:t>
            </a:r>
            <a:endParaRPr dirty="0"/>
          </a:p>
          <a:p>
            <a:pPr marL="914400" lvl="1" indent="-304800" algn="l" rtl="0">
              <a:spcBef>
                <a:spcPts val="0"/>
              </a:spcBef>
              <a:spcAft>
                <a:spcPts val="0"/>
              </a:spcAft>
              <a:buSzPts val="1200"/>
              <a:buChar char="○"/>
            </a:pPr>
            <a:r>
              <a:rPr lang="en" dirty="0"/>
              <a:t>This can change, and is not part of the RESTful API layer</a:t>
            </a:r>
            <a:endParaRPr dirty="0"/>
          </a:p>
          <a:p>
            <a:pPr marL="457200" lvl="0" indent="-317500" algn="l" rtl="0">
              <a:spcBef>
                <a:spcPts val="0"/>
              </a:spcBef>
              <a:spcAft>
                <a:spcPts val="0"/>
              </a:spcAft>
              <a:buSzPts val="1400"/>
              <a:buChar char="●"/>
            </a:pPr>
            <a:r>
              <a:rPr lang="en" dirty="0"/>
              <a:t>Server provides all information needed to create the state</a:t>
            </a:r>
            <a:endParaRPr dirty="0"/>
          </a:p>
          <a:p>
            <a:pPr marL="457200" lvl="0" indent="-317500" algn="l" rtl="0">
              <a:spcBef>
                <a:spcPts val="0"/>
              </a:spcBef>
              <a:spcAft>
                <a:spcPts val="0"/>
              </a:spcAft>
              <a:buSzPts val="1400"/>
              <a:buChar char="●"/>
            </a:pPr>
            <a:r>
              <a:rPr lang="en" dirty="0"/>
              <a:t>The client stores the state and provides everything necessary</a:t>
            </a:r>
            <a:endParaRPr dirty="0"/>
          </a:p>
          <a:p>
            <a:pPr marL="914400" lvl="1" indent="-304800" algn="l" rtl="0">
              <a:spcBef>
                <a:spcPts val="0"/>
              </a:spcBef>
              <a:spcAft>
                <a:spcPts val="0"/>
              </a:spcAft>
              <a:buSzPts val="1200"/>
              <a:buChar char="○"/>
            </a:pPr>
            <a:r>
              <a:rPr lang="en" dirty="0"/>
              <a:t>e.g. pagination: provide limit &amp; offset</a:t>
            </a:r>
            <a:endParaRPr dirty="0"/>
          </a:p>
          <a:p>
            <a:pPr marL="914400" lvl="1" indent="-304800" algn="l" rtl="0">
              <a:spcBef>
                <a:spcPts val="0"/>
              </a:spcBef>
              <a:spcAft>
                <a:spcPts val="0"/>
              </a:spcAft>
              <a:buSzPts val="1200"/>
              <a:buChar char="○"/>
            </a:pPr>
            <a:r>
              <a:rPr lang="en" dirty="0"/>
              <a:t>e.g. queries</a:t>
            </a:r>
            <a:endParaRPr dirty="0"/>
          </a:p>
          <a:p>
            <a:pPr marL="457200" lvl="0" indent="0" algn="l" rtl="0">
              <a:spcBef>
                <a:spcPts val="1600"/>
              </a:spcBef>
              <a:spcAft>
                <a:spcPts val="1600"/>
              </a:spcAft>
              <a:buNone/>
            </a:pPr>
            <a:endParaRPr dirty="0"/>
          </a:p>
        </p:txBody>
      </p:sp>
      <p:sp>
        <p:nvSpPr>
          <p:cNvPr id="81" name="Google Shape;81;p17"/>
          <p:cNvSpPr txBox="1">
            <a:spLocks noGrp="1"/>
          </p:cNvSpPr>
          <p:nvPr>
            <p:ph type="body" idx="2"/>
          </p:nvPr>
        </p:nvSpPr>
        <p:spPr>
          <a:xfrm>
            <a:off x="4893925" y="1304365"/>
            <a:ext cx="4214700" cy="383901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Advantages:</a:t>
            </a:r>
            <a:endParaRPr dirty="0"/>
          </a:p>
          <a:p>
            <a:pPr marL="914400" lvl="1" indent="-304800" algn="l" rtl="0">
              <a:spcBef>
                <a:spcPts val="0"/>
              </a:spcBef>
              <a:spcAft>
                <a:spcPts val="0"/>
              </a:spcAft>
              <a:buSzPts val="1200"/>
              <a:buChar char="○"/>
            </a:pPr>
            <a:r>
              <a:rPr lang="en" b="1" dirty="0"/>
              <a:t>H-scalability</a:t>
            </a:r>
            <a:r>
              <a:rPr lang="en" dirty="0"/>
              <a:t>: just stand up more servers!</a:t>
            </a:r>
            <a:endParaRPr dirty="0"/>
          </a:p>
          <a:p>
            <a:pPr marL="914400" lvl="1" indent="-304800" algn="l" rtl="0">
              <a:spcBef>
                <a:spcPts val="0"/>
              </a:spcBef>
              <a:spcAft>
                <a:spcPts val="0"/>
              </a:spcAft>
              <a:buSzPts val="1200"/>
              <a:buChar char="○"/>
            </a:pPr>
            <a:r>
              <a:rPr lang="en" dirty="0"/>
              <a:t>REST servers don’t need lots of </a:t>
            </a:r>
            <a:r>
              <a:rPr lang="en" b="1" dirty="0"/>
              <a:t>disk usage</a:t>
            </a:r>
            <a:endParaRPr b="1" dirty="0"/>
          </a:p>
          <a:p>
            <a:pPr marL="914400" lvl="1" indent="-304800" algn="l" rtl="0">
              <a:spcBef>
                <a:spcPts val="0"/>
              </a:spcBef>
              <a:spcAft>
                <a:spcPts val="0"/>
              </a:spcAft>
              <a:buSzPts val="1200"/>
              <a:buChar char="○"/>
            </a:pPr>
            <a:r>
              <a:rPr lang="en" b="1" dirty="0"/>
              <a:t>Reliability</a:t>
            </a:r>
            <a:r>
              <a:rPr lang="en" dirty="0"/>
              <a:t>: just reboot crashed REST servers</a:t>
            </a:r>
            <a:endParaRPr dirty="0"/>
          </a:p>
          <a:p>
            <a:pPr marL="914400" lvl="1" indent="-304800" algn="l" rtl="0">
              <a:spcBef>
                <a:spcPts val="0"/>
              </a:spcBef>
              <a:spcAft>
                <a:spcPts val="0"/>
              </a:spcAft>
              <a:buSzPts val="1200"/>
              <a:buChar char="○"/>
            </a:pPr>
            <a:r>
              <a:rPr lang="en" b="1" dirty="0"/>
              <a:t>Simpler</a:t>
            </a:r>
            <a:r>
              <a:rPr lang="en" dirty="0"/>
              <a:t>! Don’t need to “remember” clients and share with other servers</a:t>
            </a:r>
            <a:endParaRPr dirty="0"/>
          </a:p>
          <a:p>
            <a:pPr marL="914400" lvl="1" indent="-304800" algn="l" rtl="0">
              <a:spcBef>
                <a:spcPts val="0"/>
              </a:spcBef>
              <a:spcAft>
                <a:spcPts val="0"/>
              </a:spcAft>
              <a:buSzPts val="1200"/>
              <a:buChar char="○"/>
            </a:pPr>
            <a:r>
              <a:rPr lang="en" b="1" dirty="0"/>
              <a:t>Concurrency </a:t>
            </a:r>
            <a:r>
              <a:rPr lang="en" dirty="0"/>
              <a:t>is easier to manage</a:t>
            </a:r>
            <a:endParaRPr dirty="0"/>
          </a:p>
          <a:p>
            <a:pPr marL="914400" lvl="1" indent="-304800" algn="l" rtl="0">
              <a:spcBef>
                <a:spcPts val="0"/>
              </a:spcBef>
              <a:spcAft>
                <a:spcPts val="0"/>
              </a:spcAft>
              <a:buSzPts val="1200"/>
              <a:buChar char="○"/>
            </a:pPr>
            <a:r>
              <a:rPr lang="en" b="1" dirty="0"/>
              <a:t>Caching</a:t>
            </a:r>
            <a:r>
              <a:rPr lang="en" dirty="0"/>
              <a:t>! </a:t>
            </a:r>
            <a:r>
              <a:rPr lang="en" sz="800" dirty="0"/>
              <a:t>See next slide.</a:t>
            </a:r>
            <a:endParaRPr sz="800" dirty="0"/>
          </a:p>
          <a:p>
            <a:pPr marL="457200" lvl="0" indent="-317500" algn="l" rtl="0">
              <a:spcBef>
                <a:spcPts val="0"/>
              </a:spcBef>
              <a:spcAft>
                <a:spcPts val="0"/>
              </a:spcAft>
              <a:buSzPts val="1400"/>
              <a:buChar char="●"/>
            </a:pPr>
            <a:r>
              <a:rPr lang="en" dirty="0"/>
              <a:t>Professors are often stateless</a:t>
            </a:r>
            <a:endParaRPr dirty="0"/>
          </a:p>
          <a:p>
            <a:pPr marL="914400" lvl="1" indent="-304800" algn="l" rtl="0">
              <a:spcBef>
                <a:spcPts val="0"/>
              </a:spcBef>
              <a:spcAft>
                <a:spcPts val="0"/>
              </a:spcAft>
              <a:buSzPts val="1200"/>
              <a:buChar char="○"/>
            </a:pPr>
            <a:r>
              <a:rPr lang="en" dirty="0"/>
              <a:t>We forget your most recent context</a:t>
            </a:r>
            <a:endParaRPr dirty="0"/>
          </a:p>
          <a:p>
            <a:pPr marL="914400" lvl="1" indent="-304800" algn="l" rtl="0">
              <a:spcBef>
                <a:spcPts val="0"/>
              </a:spcBef>
              <a:spcAft>
                <a:spcPts val="0"/>
              </a:spcAft>
              <a:buSzPts val="1200"/>
              <a:buChar char="○"/>
            </a:pPr>
            <a:r>
              <a:rPr lang="en" dirty="0"/>
              <a:t>...but we can look up what we need</a:t>
            </a:r>
            <a:endParaRPr dirty="0"/>
          </a:p>
          <a:p>
            <a:pPr marL="914400" lvl="1" indent="-304800" algn="l" rtl="0">
              <a:spcBef>
                <a:spcPts val="0"/>
              </a:spcBef>
              <a:spcAft>
                <a:spcPts val="0"/>
              </a:spcAft>
              <a:buSzPts val="1200"/>
              <a:buChar char="○"/>
            </a:pPr>
            <a:r>
              <a:rPr lang="en" dirty="0"/>
              <a:t>We know how to </a:t>
            </a:r>
            <a:r>
              <a:rPr lang="en" b="1" dirty="0"/>
              <a:t>handle </a:t>
            </a:r>
            <a:r>
              <a:rPr lang="en" dirty="0"/>
              <a:t>every request, we just handle tons of requests </a:t>
            </a:r>
            <a:r>
              <a:rPr lang="en" b="1" dirty="0"/>
              <a:t>concurrently</a:t>
            </a:r>
            <a:r>
              <a:rPr lang="en" dirty="0"/>
              <a:t> and choose to forget context in favor of handling</a:t>
            </a:r>
            <a:endParaRPr dirty="0"/>
          </a:p>
          <a:p>
            <a:pPr marL="914400" lvl="1" indent="-304800" algn="l" rtl="0">
              <a:spcBef>
                <a:spcPts val="0"/>
              </a:spcBef>
              <a:spcAft>
                <a:spcPts val="0"/>
              </a:spcAft>
              <a:buSzPts val="1200"/>
              <a:buChar char="○"/>
            </a:pPr>
            <a:r>
              <a:rPr lang="en" dirty="0"/>
              <a:t>“</a:t>
            </a:r>
            <a:r>
              <a:rPr lang="en" i="1" dirty="0"/>
              <a:t>Did you get my email?</a:t>
            </a:r>
            <a:r>
              <a:rPr lang="en" dirty="0"/>
              <a:t>” assumes I remember state. </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Statelessness: Authentication</a:t>
            </a:r>
            <a:endParaRPr/>
          </a:p>
        </p:txBody>
      </p:sp>
      <p:sp>
        <p:nvSpPr>
          <p:cNvPr id="2" name="Content Placeholder 1">
            <a:extLst>
              <a:ext uri="{FF2B5EF4-FFF2-40B4-BE49-F238E27FC236}">
                <a16:creationId xmlns:a16="http://schemas.microsoft.com/office/drawing/2014/main" id="{FDEC9769-2FA0-6691-963A-269938FDD3F8}"/>
              </a:ext>
            </a:extLst>
          </p:cNvPr>
          <p:cNvSpPr>
            <a:spLocks noGrp="1"/>
          </p:cNvSpPr>
          <p:nvPr>
            <p:ph sz="half" idx="1"/>
          </p:nvPr>
        </p:nvSpPr>
        <p:spPr/>
        <p:txBody>
          <a:bodyPr>
            <a:normAutofit fontScale="70000" lnSpcReduction="20000"/>
          </a:bodyPr>
          <a:lstStyle/>
          <a:p>
            <a:pPr marL="457200" lvl="0" indent="-342900">
              <a:spcBef>
                <a:spcPts val="0"/>
              </a:spcBef>
              <a:spcAft>
                <a:spcPts val="0"/>
              </a:spcAft>
              <a:buSzPts val="1800"/>
              <a:buChar char="●"/>
            </a:pPr>
            <a:r>
              <a:rPr lang="en-US" sz="1800" dirty="0"/>
              <a:t>When you “log in”, doesn’t the server remember your state?</a:t>
            </a:r>
          </a:p>
          <a:p>
            <a:pPr marL="457200" lvl="0" indent="-342900">
              <a:spcBef>
                <a:spcPts val="0"/>
              </a:spcBef>
              <a:spcAft>
                <a:spcPts val="0"/>
              </a:spcAft>
              <a:buSzPts val="1800"/>
              <a:buChar char="●"/>
            </a:pPr>
            <a:br>
              <a:rPr lang="en-US" sz="1800" dirty="0"/>
            </a:br>
            <a:r>
              <a:rPr lang="en-US" sz="1800" dirty="0"/>
              <a:t>	yes and no …</a:t>
            </a:r>
          </a:p>
          <a:p>
            <a:pPr marL="457200" lvl="0" indent="-342900">
              <a:spcBef>
                <a:spcPts val="0"/>
              </a:spcBef>
              <a:spcAft>
                <a:spcPts val="0"/>
              </a:spcAft>
              <a:buSzPts val="1800"/>
              <a:buChar char="●"/>
            </a:pPr>
            <a:endParaRPr lang="en-US" sz="1800" dirty="0"/>
          </a:p>
          <a:p>
            <a:pPr marL="457200" lvl="0" indent="-342900">
              <a:spcBef>
                <a:spcPts val="0"/>
              </a:spcBef>
              <a:spcAft>
                <a:spcPts val="0"/>
              </a:spcAft>
              <a:buSzPts val="1800"/>
              <a:buChar char="●"/>
            </a:pPr>
            <a:r>
              <a:rPr lang="en-US" sz="1800" dirty="0"/>
              <a:t>When you log in:</a:t>
            </a:r>
          </a:p>
          <a:p>
            <a:pPr marL="457200" lvl="0" indent="-342900">
              <a:spcBef>
                <a:spcPts val="0"/>
              </a:spcBef>
              <a:spcAft>
                <a:spcPts val="0"/>
              </a:spcAft>
              <a:buSzPts val="1800"/>
              <a:buChar char="●"/>
            </a:pPr>
            <a:endParaRPr lang="en-US" sz="1800" dirty="0"/>
          </a:p>
          <a:p>
            <a:pPr marL="914400" lvl="1" indent="-317500">
              <a:spcBef>
                <a:spcPts val="0"/>
              </a:spcBef>
              <a:spcAft>
                <a:spcPts val="0"/>
              </a:spcAft>
              <a:buSzPts val="1400"/>
              <a:buChar char="○"/>
            </a:pPr>
            <a:r>
              <a:rPr lang="en-US" sz="1500" dirty="0"/>
              <a:t>You are given a </a:t>
            </a:r>
            <a:r>
              <a:rPr lang="en-US" sz="1500" b="1" dirty="0"/>
              <a:t>session key</a:t>
            </a:r>
            <a:r>
              <a:rPr lang="en-US" sz="1500" dirty="0"/>
              <a:t>, which is a gigantic unguessable random number</a:t>
            </a:r>
          </a:p>
          <a:p>
            <a:pPr marL="914400" lvl="1" indent="-317500">
              <a:spcBef>
                <a:spcPts val="0"/>
              </a:spcBef>
              <a:spcAft>
                <a:spcPts val="0"/>
              </a:spcAft>
              <a:buSzPts val="1400"/>
              <a:buChar char="○"/>
            </a:pPr>
            <a:endParaRPr lang="en-US" sz="1500" dirty="0"/>
          </a:p>
          <a:p>
            <a:pPr marL="914400" lvl="1" indent="-317500">
              <a:spcBef>
                <a:spcPts val="0"/>
              </a:spcBef>
              <a:spcAft>
                <a:spcPts val="0"/>
              </a:spcAft>
              <a:buSzPts val="1400"/>
              <a:buChar char="○"/>
            </a:pPr>
            <a:r>
              <a:rPr lang="en-US" sz="1500" dirty="0"/>
              <a:t>DB </a:t>
            </a:r>
            <a:r>
              <a:rPr lang="en-US" sz="1500" b="1" dirty="0"/>
              <a:t>saves </a:t>
            </a:r>
            <a:r>
              <a:rPr lang="en-US" sz="1500" dirty="0"/>
              <a:t>your session key, </a:t>
            </a:r>
            <a:br>
              <a:rPr lang="en-US" sz="1500" dirty="0"/>
            </a:br>
            <a:r>
              <a:rPr lang="en-US" sz="1500" dirty="0"/>
              <a:t>					...NOT stored in the RESTful API b/c statelessness</a:t>
            </a:r>
          </a:p>
          <a:p>
            <a:pPr marL="914400" lvl="1" indent="-317500">
              <a:spcBef>
                <a:spcPts val="0"/>
              </a:spcBef>
              <a:spcAft>
                <a:spcPts val="0"/>
              </a:spcAft>
              <a:buSzPts val="1400"/>
              <a:buChar char="○"/>
            </a:pPr>
            <a:endParaRPr lang="en-US" sz="1500" dirty="0"/>
          </a:p>
          <a:p>
            <a:pPr marL="914400" lvl="1" indent="-317500">
              <a:spcBef>
                <a:spcPts val="0"/>
              </a:spcBef>
              <a:spcAft>
                <a:spcPts val="0"/>
              </a:spcAft>
              <a:buSzPts val="1400"/>
              <a:buChar char="○"/>
            </a:pPr>
            <a:r>
              <a:rPr lang="en-US" sz="1500" dirty="0"/>
              <a:t>Every subsequent request must provide that session key</a:t>
            </a:r>
          </a:p>
          <a:p>
            <a:pPr marL="914400" lvl="1" indent="-317500">
              <a:spcBef>
                <a:spcPts val="0"/>
              </a:spcBef>
              <a:spcAft>
                <a:spcPts val="0"/>
              </a:spcAft>
              <a:buSzPts val="1400"/>
              <a:buChar char="○"/>
            </a:pPr>
            <a:endParaRPr lang="en-US" sz="1500" dirty="0"/>
          </a:p>
          <a:p>
            <a:pPr marL="914400" lvl="1" indent="-317500">
              <a:spcBef>
                <a:spcPts val="0"/>
              </a:spcBef>
              <a:spcAft>
                <a:spcPts val="0"/>
              </a:spcAft>
              <a:buSzPts val="1400"/>
              <a:buChar char="○"/>
            </a:pPr>
            <a:r>
              <a:rPr lang="en-US" sz="1500" dirty="0"/>
              <a:t>The server always checks the session key to know how you are</a:t>
            </a:r>
          </a:p>
          <a:p>
            <a:pPr marL="914400" lvl="1" indent="-317500">
              <a:spcBef>
                <a:spcPts val="0"/>
              </a:spcBef>
              <a:spcAft>
                <a:spcPts val="0"/>
              </a:spcAft>
              <a:buSzPts val="1400"/>
              <a:buChar char="○"/>
            </a:pPr>
            <a:endParaRPr lang="en-US" sz="1500" dirty="0"/>
          </a:p>
          <a:p>
            <a:pPr marL="914400" lvl="1" indent="-317500">
              <a:spcBef>
                <a:spcPts val="0"/>
              </a:spcBef>
              <a:spcAft>
                <a:spcPts val="0"/>
              </a:spcAft>
              <a:buSzPts val="1400"/>
              <a:buChar char="○"/>
            </a:pPr>
            <a:r>
              <a:rPr lang="en-US" sz="1500" dirty="0"/>
              <a:t>“Logout” means the DB forgets the session key</a:t>
            </a:r>
          </a:p>
          <a:p>
            <a:endParaRPr lang="en-US" dirty="0"/>
          </a:p>
        </p:txBody>
      </p:sp>
      <p:sp>
        <p:nvSpPr>
          <p:cNvPr id="3" name="Content Placeholder 2">
            <a:extLst>
              <a:ext uri="{FF2B5EF4-FFF2-40B4-BE49-F238E27FC236}">
                <a16:creationId xmlns:a16="http://schemas.microsoft.com/office/drawing/2014/main" id="{BE67B75F-F0E7-8F9E-7506-C5E53D845C96}"/>
              </a:ext>
            </a:extLst>
          </p:cNvPr>
          <p:cNvSpPr>
            <a:spLocks noGrp="1"/>
          </p:cNvSpPr>
          <p:nvPr>
            <p:ph sz="half" idx="2"/>
          </p:nvPr>
        </p:nvSpPr>
        <p:spPr/>
        <p:txBody>
          <a:bodyPr>
            <a:normAutofit fontScale="70000" lnSpcReduction="20000"/>
          </a:bodyPr>
          <a:lstStyle/>
          <a:p>
            <a:pPr algn="just">
              <a:buFont typeface="Arial" panose="020B0604020202020204" pitchFamily="34" charset="0"/>
              <a:buChar char="•"/>
            </a:pPr>
            <a:r>
              <a:rPr lang="en-US" dirty="0"/>
              <a:t>The client sends an initial request with credentials (e.g., username and password) to an authentication endpoint.</a:t>
            </a:r>
          </a:p>
          <a:p>
            <a:pPr algn="just">
              <a:buFont typeface="Arial" panose="020B0604020202020204" pitchFamily="34" charset="0"/>
              <a:buChar char="•"/>
            </a:pPr>
            <a:r>
              <a:rPr lang="en-US" dirty="0"/>
              <a:t>The server validates the credentials and, upon successful authentication, generates a secure token (e.g., JSON Web Token - JWT). This token typically contains information about the authenticated user and is digitally signed to prevent tampering.</a:t>
            </a:r>
          </a:p>
          <a:p>
            <a:pPr algn="just">
              <a:buFont typeface="Arial" panose="020B0604020202020204" pitchFamily="34" charset="0"/>
              <a:buChar char="•"/>
            </a:pPr>
            <a:r>
              <a:rPr lang="en-US" dirty="0"/>
              <a:t>The server sends the generated token back to the client.</a:t>
            </a:r>
          </a:p>
          <a:p>
            <a:pPr algn="just">
              <a:buFont typeface="Arial" panose="020B0604020202020204" pitchFamily="34" charset="0"/>
              <a:buChar char="•"/>
            </a:pPr>
            <a:r>
              <a:rPr lang="en-US" dirty="0"/>
              <a:t>For all subsequent requests requiring authentication, the client includes this token in the request headers.</a:t>
            </a:r>
          </a:p>
          <a:p>
            <a:pPr algn="just">
              <a:buFont typeface="Arial" panose="020B0604020202020204" pitchFamily="34" charset="0"/>
              <a:buChar char="•"/>
            </a:pPr>
            <a:r>
              <a:rPr lang="en-US" dirty="0"/>
              <a:t>The server receives the request, extracts the token, and validates its authenticity and expiration. If the token is valid, the server processes the request, potentially using the information within the token to determine user identity and authorization.</a:t>
            </a:r>
          </a:p>
          <a:p>
            <a:pPr algn="just"/>
            <a:br>
              <a:rPr lang="en-US" dirty="0"/>
            </a:br>
            <a:endParaRPr lang="en-US" dirty="0"/>
          </a:p>
          <a:p>
            <a:pPr algn="just">
              <a:buFont typeface="Arial" panose="020B0604020202020204" pitchFamily="34" charset="0"/>
              <a:buChar cha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133</TotalTime>
  <Words>2030</Words>
  <Application>Microsoft Office PowerPoint</Application>
  <PresentationFormat>On-screen Show (16:9)</PresentationFormat>
  <Paragraphs>238</Paragraphs>
  <Slides>17</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Roboto Mono</vt:lpstr>
      <vt:lpstr>Retrospect</vt:lpstr>
      <vt:lpstr>RESTful APIs</vt:lpstr>
      <vt:lpstr>REST is an answer to a problem …</vt:lpstr>
      <vt:lpstr>Historical Context for REST</vt:lpstr>
      <vt:lpstr>REST API</vt:lpstr>
      <vt:lpstr>REpresentational State Transfer</vt:lpstr>
      <vt:lpstr>Client-Server</vt:lpstr>
      <vt:lpstr>Statelessness</vt:lpstr>
      <vt:lpstr>Statelessness</vt:lpstr>
      <vt:lpstr>Statelessness: Authentication</vt:lpstr>
      <vt:lpstr>Cacheable</vt:lpstr>
      <vt:lpstr>Example- Server Response </vt:lpstr>
      <vt:lpstr>Example – Client Side Caching  </vt:lpstr>
      <vt:lpstr>Uniform Interface</vt:lpstr>
      <vt:lpstr>Uniform Interface</vt:lpstr>
      <vt:lpstr>Uniform Interface: Naming Conventions</vt:lpstr>
      <vt:lpstr>Layered system</vt:lpstr>
      <vt:lpstr>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RESTful APIs</dc:title>
  <cp:lastModifiedBy>Sophia Sandhu</cp:lastModifiedBy>
  <cp:revision>94</cp:revision>
  <dcterms:modified xsi:type="dcterms:W3CDTF">2025-09-23T23:53:07Z</dcterms:modified>
</cp:coreProperties>
</file>