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5" r:id="rId12"/>
    <p:sldId id="267" r:id="rId13"/>
    <p:sldId id="271" r:id="rId14"/>
    <p:sldId id="273" r:id="rId15"/>
    <p:sldId id="274" r:id="rId16"/>
    <p:sldId id="268" r:id="rId17"/>
    <p:sldId id="272" r:id="rId18"/>
  </p:sldIdLst>
  <p:sldSz cx="9144000" cy="5143500" type="screen16x9"/>
  <p:notesSz cx="6858000" cy="9144000"/>
  <p:embeddedFontLst>
    <p:embeddedFont>
      <p:font typeface="Consolas" panose="020B0609020204030204" pitchFamily="49" charset="0"/>
      <p:regular r:id="rId20"/>
      <p:bold r:id="rId21"/>
      <p:italic r:id="rId22"/>
      <p:boldItalic r:id="rId23"/>
    </p:embeddedFont>
    <p:embeddedFont>
      <p:font typeface="Roboto Mono" panose="00000009000000000000" pitchFamily="49" charset="0"/>
      <p:regular r:id="rId24"/>
      <p:bold r:id="rId25"/>
      <p:italic r:id="rId26"/>
      <p:boldItalic r:id="rId27"/>
    </p:embeddedFont>
    <p:embeddedFont>
      <p:font typeface="Verdana" panose="020B0604030504040204" pitchFamily="34" charset="0"/>
      <p:regular r:id="rId28"/>
      <p:bold r:id="rId29"/>
      <p:italic r:id="rId30"/>
      <p:boldItalic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461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7E0787-5213-4385-82E8-7AF51F48989F}" v="7" dt="2024-01-02T17:39:25.9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638" y="41"/>
      </p:cViewPr>
      <p:guideLst>
        <p:guide orient="horz" pos="1620"/>
        <p:guide pos="2880"/>
        <p:guide orient="horz" pos="46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5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21" Type="http://schemas.openxmlformats.org/officeDocument/2006/relationships/font" Target="fonts/font2.fntdata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font" Target="fonts/font9.fntdata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31" Type="http://schemas.openxmlformats.org/officeDocument/2006/relationships/font" Target="fonts/font1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font" Target="fonts/font11.fntdata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7307E866-CF6D-4953-955E-095FB763771F}"/>
    <pc:docChg chg="undo custSel addSld modSld sldOrd">
      <pc:chgData name="Kal Rabb" userId="3edf06299a4717ec" providerId="LiveId" clId="{7307E866-CF6D-4953-955E-095FB763771F}" dt="2020-09-28T22:23:30.771" v="734"/>
      <pc:docMkLst>
        <pc:docMk/>
      </pc:docMkLst>
      <pc:sldChg chg="addSp delSp modSp new mod ord">
        <pc:chgData name="Kal Rabb" userId="3edf06299a4717ec" providerId="LiveId" clId="{7307E866-CF6D-4953-955E-095FB763771F}" dt="2020-09-28T22:23:28.179" v="732"/>
        <pc:sldMkLst>
          <pc:docMk/>
          <pc:sldMk cId="3048739814" sldId="273"/>
        </pc:sldMkLst>
        <pc:spChg chg="mod">
          <ac:chgData name="Kal Rabb" userId="3edf06299a4717ec" providerId="LiveId" clId="{7307E866-CF6D-4953-955E-095FB763771F}" dt="2020-09-28T22:01:19.128" v="32" actId="20577"/>
          <ac:spMkLst>
            <pc:docMk/>
            <pc:sldMk cId="3048739814" sldId="273"/>
            <ac:spMk id="2" creationId="{6BEBC19A-B134-4C1D-AD87-956FEACC7ED3}"/>
          </ac:spMkLst>
        </pc:spChg>
        <pc:spChg chg="mod">
          <ac:chgData name="Kal Rabb" userId="3edf06299a4717ec" providerId="LiveId" clId="{7307E866-CF6D-4953-955E-095FB763771F}" dt="2020-09-28T22:07:17.668" v="254" actId="20577"/>
          <ac:spMkLst>
            <pc:docMk/>
            <pc:sldMk cId="3048739814" sldId="273"/>
            <ac:spMk id="3" creationId="{16821F2B-8615-4FA8-8D5E-26F5DF82C278}"/>
          </ac:spMkLst>
        </pc:spChg>
        <pc:spChg chg="mod">
          <ac:chgData name="Kal Rabb" userId="3edf06299a4717ec" providerId="LiveId" clId="{7307E866-CF6D-4953-955E-095FB763771F}" dt="2020-09-28T22:14:30.290" v="379" actId="108"/>
          <ac:spMkLst>
            <pc:docMk/>
            <pc:sldMk cId="3048739814" sldId="273"/>
            <ac:spMk id="4" creationId="{BBB07528-1AFB-449C-BB46-EA8FD396BCBC}"/>
          </ac:spMkLst>
        </pc:spChg>
        <pc:spChg chg="add del">
          <ac:chgData name="Kal Rabb" userId="3edf06299a4717ec" providerId="LiveId" clId="{7307E866-CF6D-4953-955E-095FB763771F}" dt="2020-09-28T22:02:16.191" v="40"/>
          <ac:spMkLst>
            <pc:docMk/>
            <pc:sldMk cId="3048739814" sldId="273"/>
            <ac:spMk id="5" creationId="{39C44816-276A-4861-8F9D-80BE4818D59E}"/>
          </ac:spMkLst>
        </pc:spChg>
        <pc:spChg chg="add del">
          <ac:chgData name="Kal Rabb" userId="3edf06299a4717ec" providerId="LiveId" clId="{7307E866-CF6D-4953-955E-095FB763771F}" dt="2020-09-28T22:02:23.242" v="42"/>
          <ac:spMkLst>
            <pc:docMk/>
            <pc:sldMk cId="3048739814" sldId="273"/>
            <ac:spMk id="6" creationId="{F618151D-3802-47BB-9AB4-40C91A16626A}"/>
          </ac:spMkLst>
        </pc:spChg>
        <pc:spChg chg="add del">
          <ac:chgData name="Kal Rabb" userId="3edf06299a4717ec" providerId="LiveId" clId="{7307E866-CF6D-4953-955E-095FB763771F}" dt="2020-09-28T22:05:35.451" v="143" actId="478"/>
          <ac:spMkLst>
            <pc:docMk/>
            <pc:sldMk cId="3048739814" sldId="273"/>
            <ac:spMk id="7" creationId="{9AF5D109-083E-4A25-BECD-17609FB7ADB9}"/>
          </ac:spMkLst>
        </pc:spChg>
        <pc:spChg chg="add del mod">
          <ac:chgData name="Kal Rabb" userId="3edf06299a4717ec" providerId="LiveId" clId="{7307E866-CF6D-4953-955E-095FB763771F}" dt="2020-09-28T22:05:33.062" v="142" actId="478"/>
          <ac:spMkLst>
            <pc:docMk/>
            <pc:sldMk cId="3048739814" sldId="273"/>
            <ac:spMk id="8" creationId="{85641BBB-7AFC-4A1F-86F2-5ED4B58109CF}"/>
          </ac:spMkLst>
        </pc:spChg>
      </pc:sldChg>
      <pc:sldChg chg="addSp delSp modSp new mod ord">
        <pc:chgData name="Kal Rabb" userId="3edf06299a4717ec" providerId="LiveId" clId="{7307E866-CF6D-4953-955E-095FB763771F}" dt="2020-09-28T22:23:30.771" v="734"/>
        <pc:sldMkLst>
          <pc:docMk/>
          <pc:sldMk cId="1864009900" sldId="274"/>
        </pc:sldMkLst>
        <pc:spChg chg="mod">
          <ac:chgData name="Kal Rabb" userId="3edf06299a4717ec" providerId="LiveId" clId="{7307E866-CF6D-4953-955E-095FB763771F}" dt="2020-09-28T22:14:53.345" v="399" actId="5793"/>
          <ac:spMkLst>
            <pc:docMk/>
            <pc:sldMk cId="1864009900" sldId="274"/>
            <ac:spMk id="2" creationId="{1AAF879D-59BD-4879-96D8-047EDE31C955}"/>
          </ac:spMkLst>
        </pc:spChg>
        <pc:spChg chg="mod">
          <ac:chgData name="Kal Rabb" userId="3edf06299a4717ec" providerId="LiveId" clId="{7307E866-CF6D-4953-955E-095FB763771F}" dt="2020-09-28T22:23:07.255" v="730" actId="20577"/>
          <ac:spMkLst>
            <pc:docMk/>
            <pc:sldMk cId="1864009900" sldId="274"/>
            <ac:spMk id="3" creationId="{130BBAFA-3527-4F33-A43B-AEBBDA47B1AD}"/>
          </ac:spMkLst>
        </pc:spChg>
        <pc:spChg chg="mod">
          <ac:chgData name="Kal Rabb" userId="3edf06299a4717ec" providerId="LiveId" clId="{7307E866-CF6D-4953-955E-095FB763771F}" dt="2020-09-28T22:20:08.394" v="689" actId="5793"/>
          <ac:spMkLst>
            <pc:docMk/>
            <pc:sldMk cId="1864009900" sldId="274"/>
            <ac:spMk id="4" creationId="{0AE50A62-FB33-42FF-A4B0-2CBA138291DC}"/>
          </ac:spMkLst>
        </pc:spChg>
        <pc:spChg chg="add del">
          <ac:chgData name="Kal Rabb" userId="3edf06299a4717ec" providerId="LiveId" clId="{7307E866-CF6D-4953-955E-095FB763771F}" dt="2020-09-28T22:21:31.866" v="698" actId="478"/>
          <ac:spMkLst>
            <pc:docMk/>
            <pc:sldMk cId="1864009900" sldId="274"/>
            <ac:spMk id="5" creationId="{3180FA6B-7643-4D26-B428-D37760395EB5}"/>
          </ac:spMkLst>
        </pc:spChg>
      </pc:sldChg>
    </pc:docChg>
  </pc:docChgLst>
  <pc:docChgLst>
    <pc:chgData name="Kal Rabb" userId="3edf06299a4717ec" providerId="LiveId" clId="{F47B6B4C-5898-4BE9-B117-D56221BAEBE6}"/>
    <pc:docChg chg="custSel modSld">
      <pc:chgData name="Kal Rabb" userId="3edf06299a4717ec" providerId="LiveId" clId="{F47B6B4C-5898-4BE9-B117-D56221BAEBE6}" dt="2023-11-07T03:20:37.710" v="436" actId="20577"/>
      <pc:docMkLst>
        <pc:docMk/>
      </pc:docMkLst>
      <pc:sldChg chg="addSp modSp mod modNotesTx">
        <pc:chgData name="Kal Rabb" userId="3edf06299a4717ec" providerId="LiveId" clId="{F47B6B4C-5898-4BE9-B117-D56221BAEBE6}" dt="2023-11-07T03:20:37.710" v="436" actId="20577"/>
        <pc:sldMkLst>
          <pc:docMk/>
          <pc:sldMk cId="3048739814" sldId="273"/>
        </pc:sldMkLst>
        <pc:spChg chg="add mod">
          <ac:chgData name="Kal Rabb" userId="3edf06299a4717ec" providerId="LiveId" clId="{F47B6B4C-5898-4BE9-B117-D56221BAEBE6}" dt="2023-11-07T03:12:23.866" v="123" actId="5793"/>
          <ac:spMkLst>
            <pc:docMk/>
            <pc:sldMk cId="3048739814" sldId="273"/>
            <ac:spMk id="5" creationId="{C51159C9-9EBC-ED95-4F03-C0DE4924E189}"/>
          </ac:spMkLst>
        </pc:spChg>
      </pc:sldChg>
    </pc:docChg>
  </pc:docChgLst>
  <pc:docChgLst>
    <pc:chgData name="Kal Rabb" userId="3edf06299a4717ec" providerId="LiveId" clId="{AB7E0787-5213-4385-82E8-7AF51F48989F}"/>
    <pc:docChg chg="undo custSel addSld modSld">
      <pc:chgData name="Kal Rabb" userId="3edf06299a4717ec" providerId="LiveId" clId="{AB7E0787-5213-4385-82E8-7AF51F48989F}" dt="2024-03-29T13:07:49.839" v="594" actId="20577"/>
      <pc:docMkLst>
        <pc:docMk/>
      </pc:docMkLst>
      <pc:sldChg chg="addSp modSp mod">
        <pc:chgData name="Kal Rabb" userId="3edf06299a4717ec" providerId="LiveId" clId="{AB7E0787-5213-4385-82E8-7AF51F48989F}" dt="2024-01-02T17:45:12.345" v="105" actId="1076"/>
        <pc:sldMkLst>
          <pc:docMk/>
          <pc:sldMk cId="0" sldId="268"/>
        </pc:sldMkLst>
        <pc:spChg chg="add mod">
          <ac:chgData name="Kal Rabb" userId="3edf06299a4717ec" providerId="LiveId" clId="{AB7E0787-5213-4385-82E8-7AF51F48989F}" dt="2024-01-02T17:45:05.667" v="104" actId="20577"/>
          <ac:spMkLst>
            <pc:docMk/>
            <pc:sldMk cId="0" sldId="268"/>
            <ac:spMk id="3" creationId="{8710E4FB-E34D-AF5A-CF62-FCAD190C9A1B}"/>
          </ac:spMkLst>
        </pc:spChg>
        <pc:spChg chg="add mod">
          <ac:chgData name="Kal Rabb" userId="3edf06299a4717ec" providerId="LiveId" clId="{AB7E0787-5213-4385-82E8-7AF51F48989F}" dt="2024-01-02T17:39:43.023" v="52" actId="1076"/>
          <ac:spMkLst>
            <pc:docMk/>
            <pc:sldMk cId="0" sldId="268"/>
            <ac:spMk id="4" creationId="{93A0968D-61A6-36BA-087F-2D5688292DED}"/>
          </ac:spMkLst>
        </pc:spChg>
        <pc:spChg chg="add mod">
          <ac:chgData name="Kal Rabb" userId="3edf06299a4717ec" providerId="LiveId" clId="{AB7E0787-5213-4385-82E8-7AF51F48989F}" dt="2024-01-02T17:45:12.345" v="105" actId="1076"/>
          <ac:spMkLst>
            <pc:docMk/>
            <pc:sldMk cId="0" sldId="268"/>
            <ac:spMk id="6" creationId="{81E63158-F7BB-8E7C-B904-F4258AAE1FBD}"/>
          </ac:spMkLst>
        </pc:spChg>
        <pc:spChg chg="mod">
          <ac:chgData name="Kal Rabb" userId="3edf06299a4717ec" providerId="LiveId" clId="{AB7E0787-5213-4385-82E8-7AF51F48989F}" dt="2024-01-02T17:39:14.249" v="20" actId="20577"/>
          <ac:spMkLst>
            <pc:docMk/>
            <pc:sldMk cId="0" sldId="268"/>
            <ac:spMk id="135" creationId="{00000000-0000-0000-0000-000000000000}"/>
          </ac:spMkLst>
        </pc:spChg>
        <pc:spChg chg="mod">
          <ac:chgData name="Kal Rabb" userId="3edf06299a4717ec" providerId="LiveId" clId="{AB7E0787-5213-4385-82E8-7AF51F48989F}" dt="2024-01-02T17:44:14.311" v="77" actId="1076"/>
          <ac:spMkLst>
            <pc:docMk/>
            <pc:sldMk cId="0" sldId="268"/>
            <ac:spMk id="136" creationId="{00000000-0000-0000-0000-000000000000}"/>
          </ac:spMkLst>
        </pc:spChg>
        <pc:spChg chg="mod">
          <ac:chgData name="Kal Rabb" userId="3edf06299a4717ec" providerId="LiveId" clId="{AB7E0787-5213-4385-82E8-7AF51F48989F}" dt="2024-01-02T17:37:42.345" v="16" actId="1076"/>
          <ac:spMkLst>
            <pc:docMk/>
            <pc:sldMk cId="0" sldId="268"/>
            <ac:spMk id="137" creationId="{00000000-0000-0000-0000-000000000000}"/>
          </ac:spMkLst>
        </pc:spChg>
      </pc:sldChg>
      <pc:sldChg chg="modSp mod">
        <pc:chgData name="Kal Rabb" userId="3edf06299a4717ec" providerId="LiveId" clId="{AB7E0787-5213-4385-82E8-7AF51F48989F}" dt="2024-01-02T17:49:28.599" v="473" actId="20577"/>
        <pc:sldMkLst>
          <pc:docMk/>
          <pc:sldMk cId="0" sldId="272"/>
        </pc:sldMkLst>
        <pc:spChg chg="mod">
          <ac:chgData name="Kal Rabb" userId="3edf06299a4717ec" providerId="LiveId" clId="{AB7E0787-5213-4385-82E8-7AF51F48989F}" dt="2024-01-02T17:49:28.599" v="473" actId="20577"/>
          <ac:spMkLst>
            <pc:docMk/>
            <pc:sldMk cId="0" sldId="272"/>
            <ac:spMk id="165" creationId="{00000000-0000-0000-0000-000000000000}"/>
          </ac:spMkLst>
        </pc:spChg>
      </pc:sldChg>
      <pc:sldChg chg="addSp delSp modSp new mod modClrScheme chgLayout">
        <pc:chgData name="Kal Rabb" userId="3edf06299a4717ec" providerId="LiveId" clId="{AB7E0787-5213-4385-82E8-7AF51F48989F}" dt="2024-03-29T13:07:49.839" v="594" actId="20577"/>
        <pc:sldMkLst>
          <pc:docMk/>
          <pc:sldMk cId="1428161597" sldId="275"/>
        </pc:sldMkLst>
        <pc:spChg chg="mod ord">
          <ac:chgData name="Kal Rabb" userId="3edf06299a4717ec" providerId="LiveId" clId="{AB7E0787-5213-4385-82E8-7AF51F48989F}" dt="2024-03-29T13:07:21.420" v="587" actId="700"/>
          <ac:spMkLst>
            <pc:docMk/>
            <pc:sldMk cId="1428161597" sldId="275"/>
            <ac:spMk id="2" creationId="{0AF4B7F3-90F3-3970-D898-0E997CFFA50D}"/>
          </ac:spMkLst>
        </pc:spChg>
        <pc:spChg chg="del mod ord">
          <ac:chgData name="Kal Rabb" userId="3edf06299a4717ec" providerId="LiveId" clId="{AB7E0787-5213-4385-82E8-7AF51F48989F}" dt="2024-03-29T13:03:13.062" v="512" actId="700"/>
          <ac:spMkLst>
            <pc:docMk/>
            <pc:sldMk cId="1428161597" sldId="275"/>
            <ac:spMk id="3" creationId="{4F746412-137E-FF8D-6873-A995F5843DF6}"/>
          </ac:spMkLst>
        </pc:spChg>
        <pc:spChg chg="del">
          <ac:chgData name="Kal Rabb" userId="3edf06299a4717ec" providerId="LiveId" clId="{AB7E0787-5213-4385-82E8-7AF51F48989F}" dt="2024-03-29T13:03:13.062" v="512" actId="700"/>
          <ac:spMkLst>
            <pc:docMk/>
            <pc:sldMk cId="1428161597" sldId="275"/>
            <ac:spMk id="4" creationId="{B013E414-3486-0426-0BEA-9F97FD36D9E6}"/>
          </ac:spMkLst>
        </pc:spChg>
        <pc:spChg chg="add mod ord">
          <ac:chgData name="Kal Rabb" userId="3edf06299a4717ec" providerId="LiveId" clId="{AB7E0787-5213-4385-82E8-7AF51F48989F}" dt="2024-03-29T13:07:49.839" v="594" actId="20577"/>
          <ac:spMkLst>
            <pc:docMk/>
            <pc:sldMk cId="1428161597" sldId="275"/>
            <ac:spMk id="5" creationId="{4C3B43EE-AFDC-A503-DDC9-A272246ECD61}"/>
          </ac:spMkLst>
        </pc:spChg>
        <pc:spChg chg="add mod ord">
          <ac:chgData name="Kal Rabb" userId="3edf06299a4717ec" providerId="LiveId" clId="{AB7E0787-5213-4385-82E8-7AF51F48989F}" dt="2024-03-29T13:07:32.990" v="590" actId="12"/>
          <ac:spMkLst>
            <pc:docMk/>
            <pc:sldMk cId="1428161597" sldId="275"/>
            <ac:spMk id="6" creationId="{E66612F6-F80A-0E4A-8BCD-C16748FB2CF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Web/API/Element/click_event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Web/JavaScript/Reference/Operators/Comparison_Operators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Web/JavaScript/Closures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8311d7f524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8311d7f524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8311d7f524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8311d7f524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8311d7f524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8311d7f524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also use ‘defer’ attribute in &lt;link&gt; to delay </a:t>
            </a:r>
            <a:r>
              <a:rPr lang="en-US" dirty="0" err="1"/>
              <a:t>js</a:t>
            </a:r>
            <a:r>
              <a:rPr lang="en-US" dirty="0"/>
              <a:t> parsing.  If loading at end, be careful about dependencies on </a:t>
            </a:r>
            <a:r>
              <a:rPr lang="en-US" dirty="0" err="1"/>
              <a:t>js</a:t>
            </a:r>
            <a:r>
              <a:rPr lang="en-US" dirty="0"/>
              <a:t> function in html.  (e.g. initialization, early events …).  Techniques such adding event listeners dynamically in the </a:t>
            </a:r>
            <a:r>
              <a:rPr lang="en-US" dirty="0" err="1"/>
              <a:t>js</a:t>
            </a:r>
            <a:r>
              <a:rPr lang="en-US"/>
              <a:t> itself can be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5220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8311d7f524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8311d7f524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https://developer.mozilla.org/en-US/docs/Web/API/Element/click_event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8311d7f524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8311d7f524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2697aa30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2697aa30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8311d7f52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8311d7f52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8311d7f524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8311d7f524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Source: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https://developer.mozilla.org/en-US/docs/Web/JavaScript/Reference/Operators/Comparison_Operators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8311d7f524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8311d7f524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8311d7f524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8311d7f524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8311d7f524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8311d7f524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8311d7f524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8311d7f524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311d7f524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311d7f524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https://developer.mozilla.org/en-US/docs/Web/JavaScript/Closures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xample.or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John_Resi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Web/Event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w3schools.com/jsref/met_document_addeventlistener.asp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Front End Javascript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SWEN-344 Web Engineering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 or {}</a:t>
            </a:r>
            <a:endParaRPr/>
          </a:p>
        </p:txBody>
      </p:sp>
      <p:sp>
        <p:nvSpPr>
          <p:cNvPr id="115" name="Google Shape;115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JavaScript Object Notation (JSON) 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It’s executable JavaScript!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Security note: don’t execute data. plz.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Every object is basically a key-value store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Values can be anything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body" idx="2"/>
          </p:nvPr>
        </p:nvSpPr>
        <p:spPr>
          <a:xfrm>
            <a:off x="4281200" y="1152475"/>
            <a:ext cx="4862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let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a = { </a:t>
            </a:r>
            <a:r>
              <a:rPr lang="en" sz="13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'key'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: </a:t>
            </a:r>
            <a:r>
              <a:rPr lang="en" sz="13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'value'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};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console.log(a)        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{ 'key': 'value' }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console.log(a.key);   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'value'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console.log(a[</a:t>
            </a:r>
            <a:r>
              <a:rPr lang="en" sz="13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'key'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]);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'value'</a:t>
            </a:r>
            <a:endParaRPr sz="1350">
              <a:solidFill>
                <a:srgbClr val="D81B6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console.log(</a:t>
            </a:r>
            <a:r>
              <a:rPr lang="en" sz="1350">
                <a:solidFill>
                  <a:srgbClr val="9C27B0"/>
                </a:solidFill>
                <a:latin typeface="Roboto Mono"/>
                <a:ea typeface="Roboto Mono"/>
                <a:cs typeface="Roboto Mono"/>
                <a:sym typeface="Roboto Mono"/>
              </a:rPr>
              <a:t>Object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.keys(a));  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[“key”]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console.log(</a:t>
            </a:r>
            <a:r>
              <a:rPr lang="en" sz="1350">
                <a:solidFill>
                  <a:srgbClr val="9C27B0"/>
                </a:solidFill>
                <a:latin typeface="Roboto Mono"/>
                <a:ea typeface="Roboto Mono"/>
                <a:cs typeface="Roboto Mono"/>
                <a:sym typeface="Roboto Mono"/>
              </a:rPr>
              <a:t>Object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.values(a));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[“value”]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endParaRPr sz="135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b = </a:t>
            </a: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new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350">
                <a:solidFill>
                  <a:srgbClr val="9C27B0"/>
                </a:solidFill>
                <a:latin typeface="Roboto Mono"/>
                <a:ea typeface="Roboto Mono"/>
                <a:cs typeface="Roboto Mono"/>
                <a:sym typeface="Roboto Mono"/>
              </a:rPr>
              <a:t>Object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();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b.foo = </a:t>
            </a:r>
            <a:r>
              <a:rPr lang="en" sz="13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"bar"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;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console.log(b);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{“foo”: "bar"}</a:t>
            </a:r>
            <a:endParaRPr sz="1350">
              <a:solidFill>
                <a:srgbClr val="D81B6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b.sayHi = () =&gt; console.log(</a:t>
            </a:r>
            <a:r>
              <a:rPr lang="en" sz="13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'hi'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);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b.sayHi();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hi</a:t>
            </a:r>
            <a:endParaRPr sz="1350">
              <a:solidFill>
                <a:srgbClr val="D81B6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350">
              <a:solidFill>
                <a:srgbClr val="3F51B5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4B7F3-90F3-3970-D898-0E997CFFA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Lost of other ‘syntactic sugar’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3B43EE-AFDC-A503-DDC9-A272246ECD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Spread operator</a:t>
            </a:r>
          </a:p>
          <a:p>
            <a:pPr marL="139700" indent="0">
              <a:buNone/>
            </a:pPr>
            <a:r>
              <a:rPr lang="en-US" b="0" i="0" dirty="0">
                <a:solidFill>
                  <a:srgbClr val="AA0D91"/>
                </a:solidFill>
                <a:effectLst/>
                <a:highlight>
                  <a:srgbClr val="F9F9F9"/>
                </a:highlight>
                <a:latin typeface="source-code-pro"/>
              </a:rPr>
              <a:t>const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 arr1 = [</a:t>
            </a:r>
            <a:r>
              <a:rPr lang="en-US" b="0" i="0" dirty="0">
                <a:solidFill>
                  <a:srgbClr val="1C00CF"/>
                </a:solidFill>
                <a:effectLst/>
                <a:highlight>
                  <a:srgbClr val="F9F9F9"/>
                </a:highlight>
                <a:latin typeface="source-code-pro"/>
              </a:rPr>
              <a:t>1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, </a:t>
            </a:r>
            <a:r>
              <a:rPr lang="en-US" b="0" i="0" dirty="0">
                <a:solidFill>
                  <a:srgbClr val="1C00CF"/>
                </a:solidFill>
                <a:effectLst/>
                <a:highlight>
                  <a:srgbClr val="F9F9F9"/>
                </a:highlight>
                <a:latin typeface="source-code-pro"/>
              </a:rPr>
              <a:t>2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, </a:t>
            </a:r>
            <a:r>
              <a:rPr lang="en-US" b="0" i="0" dirty="0">
                <a:solidFill>
                  <a:srgbClr val="1C00CF"/>
                </a:solidFill>
                <a:effectLst/>
                <a:highlight>
                  <a:srgbClr val="F9F9F9"/>
                </a:highlight>
                <a:latin typeface="source-code-pro"/>
              </a:rPr>
              <a:t>3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];</a:t>
            </a:r>
            <a:br>
              <a:rPr lang="en-US" dirty="0"/>
            </a:br>
            <a:r>
              <a:rPr lang="en-US" b="0" i="0" dirty="0">
                <a:solidFill>
                  <a:srgbClr val="AA0D91"/>
                </a:solidFill>
                <a:effectLst/>
                <a:highlight>
                  <a:srgbClr val="F9F9F9"/>
                </a:highlight>
                <a:latin typeface="source-code-pro"/>
              </a:rPr>
              <a:t>const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 arr2 = [</a:t>
            </a:r>
            <a:r>
              <a:rPr lang="en-US" b="0" i="0" dirty="0">
                <a:solidFill>
                  <a:srgbClr val="1C00CF"/>
                </a:solidFill>
                <a:effectLst/>
                <a:highlight>
                  <a:srgbClr val="F9F9F9"/>
                </a:highlight>
                <a:latin typeface="source-code-pro"/>
              </a:rPr>
              <a:t>4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, </a:t>
            </a:r>
            <a:r>
              <a:rPr lang="en-US" b="0" i="0" dirty="0">
                <a:solidFill>
                  <a:srgbClr val="1C00CF"/>
                </a:solidFill>
                <a:effectLst/>
                <a:highlight>
                  <a:srgbClr val="F9F9F9"/>
                </a:highlight>
                <a:latin typeface="source-code-pro"/>
              </a:rPr>
              <a:t>5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, </a:t>
            </a:r>
            <a:r>
              <a:rPr lang="en-US" b="0" i="0" dirty="0">
                <a:solidFill>
                  <a:srgbClr val="1C00CF"/>
                </a:solidFill>
                <a:effectLst/>
                <a:highlight>
                  <a:srgbClr val="F9F9F9"/>
                </a:highlight>
                <a:latin typeface="source-code-pro"/>
              </a:rPr>
              <a:t>6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];</a:t>
            </a:r>
            <a:br>
              <a:rPr lang="en-US" dirty="0"/>
            </a:br>
            <a:r>
              <a:rPr lang="en-US" b="0" i="0" dirty="0">
                <a:solidFill>
                  <a:srgbClr val="AA0D91"/>
                </a:solidFill>
                <a:effectLst/>
                <a:highlight>
                  <a:srgbClr val="F9F9F9"/>
                </a:highlight>
                <a:latin typeface="source-code-pro"/>
              </a:rPr>
              <a:t>const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 combined = [...arr1, ...arr2];</a:t>
            </a:r>
            <a:br>
              <a:rPr lang="en-US" dirty="0"/>
            </a:b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console.log(combined); </a:t>
            </a:r>
            <a:r>
              <a:rPr lang="en-US" b="0" i="0" dirty="0">
                <a:solidFill>
                  <a:srgbClr val="007400"/>
                </a:solidFill>
                <a:effectLst/>
                <a:highlight>
                  <a:srgbClr val="F9F9F9"/>
                </a:highlight>
                <a:latin typeface="source-code-pro"/>
              </a:rPr>
              <a:t>// [1, 2, 3, 4, 5, </a:t>
            </a:r>
            <a:r>
              <a:rPr lang="en-US" b="0" i="0">
                <a:solidFill>
                  <a:srgbClr val="007400"/>
                </a:solidFill>
                <a:effectLst/>
                <a:highlight>
                  <a:srgbClr val="F9F9F9"/>
                </a:highlight>
                <a:latin typeface="source-code-pro"/>
              </a:rPr>
              <a:t>6]</a:t>
            </a:r>
          </a:p>
          <a:p>
            <a:pPr marL="139700" indent="0">
              <a:buNone/>
            </a:pPr>
            <a:endParaRPr lang="en-US" dirty="0"/>
          </a:p>
          <a:p>
            <a:r>
              <a:rPr lang="en-US" dirty="0" err="1"/>
              <a:t>Deconstructors</a:t>
            </a:r>
            <a:endParaRPr lang="en-US" dirty="0"/>
          </a:p>
          <a:p>
            <a:pPr marL="139700" indent="0">
              <a:buNone/>
            </a:pPr>
            <a:r>
              <a:rPr lang="en-US" b="0" i="0" dirty="0">
                <a:solidFill>
                  <a:srgbClr val="AA0D91"/>
                </a:solidFill>
                <a:effectLst/>
                <a:highlight>
                  <a:srgbClr val="F9F9F9"/>
                </a:highlight>
                <a:latin typeface="source-code-pro"/>
              </a:rPr>
              <a:t>const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 </a:t>
            </a:r>
            <a:r>
              <a:rPr lang="en-US" b="0" i="0" dirty="0" err="1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arr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 = [</a:t>
            </a:r>
            <a:r>
              <a:rPr lang="en-US" b="0" i="0" dirty="0">
                <a:solidFill>
                  <a:srgbClr val="1C00CF"/>
                </a:solidFill>
                <a:effectLst/>
                <a:highlight>
                  <a:srgbClr val="F9F9F9"/>
                </a:highlight>
                <a:latin typeface="source-code-pro"/>
              </a:rPr>
              <a:t>1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, </a:t>
            </a:r>
            <a:r>
              <a:rPr lang="en-US" b="0" i="0" dirty="0">
                <a:solidFill>
                  <a:srgbClr val="1C00CF"/>
                </a:solidFill>
                <a:effectLst/>
                <a:highlight>
                  <a:srgbClr val="F9F9F9"/>
                </a:highlight>
                <a:latin typeface="source-code-pro"/>
              </a:rPr>
              <a:t>2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, </a:t>
            </a:r>
            <a:r>
              <a:rPr lang="en-US" b="0" i="0" dirty="0">
                <a:solidFill>
                  <a:srgbClr val="1C00CF"/>
                </a:solidFill>
                <a:effectLst/>
                <a:highlight>
                  <a:srgbClr val="F9F9F9"/>
                </a:highlight>
                <a:latin typeface="source-code-pro"/>
              </a:rPr>
              <a:t>3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, </a:t>
            </a:r>
            <a:r>
              <a:rPr lang="en-US" b="0" i="0" dirty="0">
                <a:solidFill>
                  <a:srgbClr val="1C00CF"/>
                </a:solidFill>
                <a:effectLst/>
                <a:highlight>
                  <a:srgbClr val="F9F9F9"/>
                </a:highlight>
                <a:latin typeface="source-code-pro"/>
              </a:rPr>
              <a:t>4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, </a:t>
            </a:r>
            <a:r>
              <a:rPr lang="en-US" b="0" i="0" dirty="0">
                <a:solidFill>
                  <a:srgbClr val="1C00CF"/>
                </a:solidFill>
                <a:effectLst/>
                <a:highlight>
                  <a:srgbClr val="F9F9F9"/>
                </a:highlight>
                <a:latin typeface="source-code-pro"/>
              </a:rPr>
              <a:t>5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];</a:t>
            </a:r>
            <a:br>
              <a:rPr lang="en-US" dirty="0"/>
            </a:br>
            <a:r>
              <a:rPr lang="en-US" b="0" i="0" dirty="0">
                <a:solidFill>
                  <a:srgbClr val="AA0D91"/>
                </a:solidFill>
                <a:effectLst/>
                <a:highlight>
                  <a:srgbClr val="F9F9F9"/>
                </a:highlight>
                <a:latin typeface="source-code-pro"/>
              </a:rPr>
              <a:t>const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 [first, second] = </a:t>
            </a:r>
            <a:r>
              <a:rPr lang="en-US" b="0" i="0" dirty="0" err="1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arr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;</a:t>
            </a:r>
          </a:p>
          <a:p>
            <a:endParaRPr lang="en-US" dirty="0">
              <a:solidFill>
                <a:srgbClr val="242424"/>
              </a:solidFill>
              <a:highlight>
                <a:srgbClr val="F9F9F9"/>
              </a:highlight>
              <a:latin typeface="source-code-pro"/>
            </a:endParaRPr>
          </a:p>
          <a:p>
            <a:pPr marL="139700" indent="0">
              <a:buNone/>
            </a:pPr>
            <a:r>
              <a:rPr lang="en-US" b="0" i="0" dirty="0">
                <a:solidFill>
                  <a:srgbClr val="AA0D91"/>
                </a:solidFill>
                <a:effectLst/>
                <a:highlight>
                  <a:srgbClr val="F9F9F9"/>
                </a:highlight>
                <a:latin typeface="source-code-pro"/>
              </a:rPr>
              <a:t>const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 [first, second, ...remaining] = </a:t>
            </a:r>
            <a:r>
              <a:rPr lang="en-US" b="0" i="0" dirty="0" err="1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arr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66612F6-F80A-0E4A-8BCD-C16748FB2CFA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>
                <a:solidFill>
                  <a:srgbClr val="242424"/>
                </a:solidFill>
                <a:highlight>
                  <a:srgbClr val="F9F9F9"/>
                </a:highlight>
                <a:latin typeface="source-code-pro"/>
              </a:rPr>
              <a:t>Restructure</a:t>
            </a:r>
          </a:p>
          <a:p>
            <a:pPr marL="139700" indent="0">
              <a:buNone/>
            </a:pPr>
            <a:r>
              <a:rPr lang="en-US" b="0" i="0" dirty="0">
                <a:solidFill>
                  <a:srgbClr val="AA0D91"/>
                </a:solidFill>
                <a:effectLst/>
                <a:highlight>
                  <a:srgbClr val="F9F9F9"/>
                </a:highlight>
                <a:latin typeface="source-code-pro"/>
              </a:rPr>
              <a:t>const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 user = {</a:t>
            </a:r>
            <a:br>
              <a:rPr lang="en-US" dirty="0"/>
            </a:br>
            <a:r>
              <a:rPr lang="en-US" b="0" i="0" dirty="0">
                <a:solidFill>
                  <a:srgbClr val="836C28"/>
                </a:solidFill>
                <a:effectLst/>
                <a:highlight>
                  <a:srgbClr val="F9F9F9"/>
                </a:highlight>
                <a:latin typeface="source-code-pro"/>
              </a:rPr>
              <a:t>id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: </a:t>
            </a:r>
            <a:r>
              <a:rPr lang="en-US" b="0" i="0" dirty="0">
                <a:solidFill>
                  <a:srgbClr val="1C00CF"/>
                </a:solidFill>
                <a:effectLst/>
                <a:highlight>
                  <a:srgbClr val="F9F9F9"/>
                </a:highlight>
                <a:latin typeface="source-code-pro"/>
              </a:rPr>
              <a:t>10001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,</a:t>
            </a:r>
            <a:br>
              <a:rPr lang="en-US" dirty="0"/>
            </a:br>
            <a:r>
              <a:rPr lang="en-US" b="0" i="0" dirty="0">
                <a:solidFill>
                  <a:srgbClr val="836C28"/>
                </a:solidFill>
                <a:effectLst/>
                <a:highlight>
                  <a:srgbClr val="F9F9F9"/>
                </a:highlight>
                <a:latin typeface="source-code-pro"/>
              </a:rPr>
              <a:t>name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: </a:t>
            </a:r>
            <a:r>
              <a:rPr lang="en-US" b="0" i="0" dirty="0">
                <a:solidFill>
                  <a:srgbClr val="C41A16"/>
                </a:solidFill>
                <a:effectLst/>
                <a:highlight>
                  <a:srgbClr val="F9F9F9"/>
                </a:highlight>
                <a:latin typeface="source-code-pro"/>
              </a:rPr>
              <a:t>'Sam'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,</a:t>
            </a:r>
            <a:br>
              <a:rPr lang="en-US" dirty="0"/>
            </a:br>
            <a:r>
              <a:rPr lang="en-US" b="0" i="0" dirty="0">
                <a:solidFill>
                  <a:srgbClr val="836C28"/>
                </a:solidFill>
                <a:effectLst/>
                <a:highlight>
                  <a:srgbClr val="F9F9F9"/>
                </a:highlight>
                <a:latin typeface="source-code-pro"/>
              </a:rPr>
              <a:t>email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: </a:t>
            </a:r>
            <a:r>
              <a:rPr lang="en-US" b="0" i="0" dirty="0">
                <a:solidFill>
                  <a:srgbClr val="C41A16"/>
                </a:solidFill>
                <a:effectLst/>
                <a:highlight>
                  <a:srgbClr val="F9F9F9"/>
                </a:highlight>
                <a:latin typeface="source-code-pro"/>
              </a:rPr>
              <a:t>'sam74@gmail.com'</a:t>
            </a:r>
            <a:br>
              <a:rPr lang="en-US" dirty="0"/>
            </a:b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};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AA0D91"/>
                </a:solidFill>
                <a:effectLst/>
                <a:highlight>
                  <a:srgbClr val="F9F9F9"/>
                </a:highlight>
                <a:latin typeface="source-code-pro"/>
              </a:rPr>
              <a:t>function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 </a:t>
            </a:r>
            <a:r>
              <a:rPr lang="en-US" b="0" i="0" dirty="0" err="1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printName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(</a:t>
            </a:r>
            <a:r>
              <a:rPr lang="en-US" b="0" i="0" dirty="0">
                <a:solidFill>
                  <a:srgbClr val="5C2699"/>
                </a:solidFill>
                <a:effectLst/>
                <a:highlight>
                  <a:srgbClr val="F9F9F9"/>
                </a:highlight>
                <a:latin typeface="source-code-pro"/>
              </a:rPr>
              <a:t>{name}</a:t>
            </a: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) {</a:t>
            </a:r>
            <a:br>
              <a:rPr lang="en-US" dirty="0"/>
            </a:b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console.log(name);</a:t>
            </a:r>
            <a:br>
              <a:rPr lang="en-US" dirty="0"/>
            </a:br>
            <a:r>
              <a:rPr lang="en-US" b="0" i="0" dirty="0">
                <a:solidFill>
                  <a:srgbClr val="242424"/>
                </a:solidFill>
                <a:effectLst/>
                <a:highlight>
                  <a:srgbClr val="F9F9F9"/>
                </a:highlight>
                <a:latin typeface="source-code-pro"/>
              </a:rPr>
              <a:t>}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161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>
            <a:spLocks noGrp="1"/>
          </p:cNvSpPr>
          <p:nvPr>
            <p:ph type="title"/>
          </p:nvPr>
        </p:nvSpPr>
        <p:spPr>
          <a:xfrm>
            <a:off x="311800" y="466668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JS + DOM manipulation</a:t>
            </a:r>
            <a:endParaRPr/>
          </a:p>
        </p:txBody>
      </p:sp>
      <p:sp>
        <p:nvSpPr>
          <p:cNvPr id="129" name="Google Shape;129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Global variable entrypoints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document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window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Get a DOM element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document.getElementById()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document.querySelector()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Others…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Set data in DOM element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Style has many of the visual elements, </a:t>
            </a:r>
            <a:br>
              <a:rPr lang="en"/>
            </a:br>
            <a:r>
              <a:rPr lang="en"/>
              <a:t>e.g. color, font, padding, margin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textContent - between the tags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Note: innerHTML tends to be an unsafe operation - user data should never become Javascript!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Append the DOM element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appendChild()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remove()</a:t>
            </a:r>
            <a:endParaRPr/>
          </a:p>
        </p:txBody>
      </p:sp>
      <p:sp>
        <p:nvSpPr>
          <p:cNvPr id="130" name="Google Shape;130;p24"/>
          <p:cNvSpPr txBox="1">
            <a:spLocks noGrp="1"/>
          </p:cNvSpPr>
          <p:nvPr>
            <p:ph type="body" idx="2"/>
          </p:nvPr>
        </p:nvSpPr>
        <p:spPr>
          <a:xfrm>
            <a:off x="4499800" y="1152475"/>
            <a:ext cx="4332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const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fooElem = document.getElementById(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"foo"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)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fooElem.style.borderWidth = width + 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"px"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;</a:t>
            </a:r>
            <a:endParaRPr sz="115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const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link = document.querySelector(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'a'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);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link.textContent = 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'Go here'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;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link.href = 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</a:t>
            </a:r>
            <a:r>
              <a:rPr lang="en" sz="1150" u="sng">
                <a:solidFill>
                  <a:schemeClr val="hlink"/>
                </a:solidFill>
                <a:latin typeface="Roboto Mono"/>
                <a:ea typeface="Roboto Mono"/>
                <a:cs typeface="Roboto Mono"/>
                <a:sym typeface="Roboto Mono"/>
                <a:hlinkClick r:id="rId3"/>
              </a:rPr>
              <a:t>https://example.org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;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const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pElem = document.createElement(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'p'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);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fooElem.appendChild(pElem);</a:t>
            </a:r>
            <a:endParaRPr sz="115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fooElem.remove()</a:t>
            </a:r>
            <a:endParaRPr sz="115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15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Originally created by 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John Resig, RIT class of ‘05, CS Major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Was the standard for web development for a long time - largely replaced by React.js, Angular.js, Vue.js, Ember.js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Still </a:t>
            </a:r>
            <a:r>
              <a:rPr lang="en" i="1" dirty="0"/>
              <a:t>ubiquitous </a:t>
            </a:r>
            <a:r>
              <a:rPr lang="en" dirty="0"/>
              <a:t>today.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Heavily influenced JS standards today</a:t>
            </a:r>
            <a:br>
              <a:rPr lang="en" dirty="0"/>
            </a:br>
            <a:r>
              <a:rPr lang="en" dirty="0"/>
              <a:t>e.g. Fetch API from jQuery’s $.ajax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i="1" dirty="0"/>
              <a:t>Huge</a:t>
            </a:r>
            <a:r>
              <a:rPr lang="en" dirty="0"/>
              <a:t> ecosystem of plugins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In a nutshell: 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$() … </a:t>
            </a:r>
            <a:r>
              <a:rPr lang="en-US" b="1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$(</a:t>
            </a:r>
            <a:r>
              <a:rPr lang="en-US" b="1" i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selector</a:t>
            </a:r>
            <a:r>
              <a:rPr lang="en-US" b="1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).</a:t>
            </a:r>
            <a:r>
              <a:rPr lang="en-US" b="1" i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action</a:t>
            </a:r>
            <a:r>
              <a:rPr lang="en-US" b="1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()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In a larger nutshell: DOM read-write in a compact, concise, readable way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Method chaining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CSS selection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JS </a:t>
            </a:r>
            <a:r>
              <a:rPr lang="en" i="1" dirty="0"/>
              <a:t>looks </a:t>
            </a:r>
            <a:r>
              <a:rPr lang="en" dirty="0"/>
              <a:t>like HTML, making it easier to read and maintain</a:t>
            </a:r>
            <a:endParaRPr dirty="0"/>
          </a:p>
        </p:txBody>
      </p:sp>
      <p:sp>
        <p:nvSpPr>
          <p:cNvPr id="157" name="Google Shape;157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jQuery</a:t>
            </a:r>
            <a:endParaRPr/>
          </a:p>
        </p:txBody>
      </p:sp>
      <p:sp>
        <p:nvSpPr>
          <p:cNvPr id="158" name="Google Shape;158;p28"/>
          <p:cNvSpPr txBox="1">
            <a:spLocks noGrp="1"/>
          </p:cNvSpPr>
          <p:nvPr>
            <p:ph type="body" idx="2"/>
          </p:nvPr>
        </p:nvSpPr>
        <p:spPr>
          <a:xfrm>
            <a:off x="4832400" y="587725"/>
            <a:ext cx="3999900" cy="424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$(</a:t>
            </a:r>
            <a:r>
              <a:rPr lang="en" sz="13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'div.bands'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)</a:t>
            </a:r>
            <a:b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.on(</a:t>
            </a:r>
            <a:r>
              <a:rPr lang="en" sz="13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'click'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, handleTestClick)</a:t>
            </a:r>
            <a:b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.addClass(</a:t>
            </a:r>
            <a:r>
              <a:rPr lang="en" sz="13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'band-clicked'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); </a:t>
            </a:r>
            <a:endParaRPr sz="135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$(</a:t>
            </a:r>
            <a:r>
              <a:rPr lang="en" sz="13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'select#bands'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)</a:t>
            </a:r>
            <a:b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.append($(</a:t>
            </a:r>
            <a:r>
              <a:rPr lang="en" sz="13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'&lt;option&gt;'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)</a:t>
            </a:r>
            <a:b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      .attr({ value: </a:t>
            </a:r>
            <a:r>
              <a:rPr lang="en" sz="13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'U2'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})</a:t>
            </a:r>
            <a:b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      .text(</a:t>
            </a:r>
            <a:r>
              <a:rPr lang="en" sz="13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'U2'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));</a:t>
            </a:r>
            <a:endParaRPr sz="135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159" name="Google Shape;159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48500" y="0"/>
            <a:ext cx="2095500" cy="514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BC19A-B134-4C1D-AD87-956FEACC7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Organizing </a:t>
            </a:r>
            <a:r>
              <a:rPr lang="en-US" dirty="0" err="1"/>
              <a:t>js</a:t>
            </a:r>
            <a:r>
              <a:rPr lang="en-US" dirty="0"/>
              <a:t> and html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821F2B-8615-4FA8-8D5E-26F5DF82C2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66A71"/>
                </a:solidFill>
                <a:effectLst/>
                <a:latin typeface="Consolas" panose="020B0609020204030204" pitchFamily="49" charset="0"/>
              </a:rPr>
              <a:t>&lt;head&gt;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666A71"/>
                </a:solidFill>
                <a:latin typeface="Consolas" panose="020B0609020204030204" pitchFamily="49" charset="0"/>
              </a:rPr>
              <a:t>...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666A71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66A71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69FF"/>
                </a:solidFill>
                <a:effectLst/>
                <a:latin typeface="Consolas" panose="020B0609020204030204" pitchFamily="49" charset="0"/>
              </a:rPr>
              <a:t>script&gt;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666A71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54545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69FF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545454"/>
                </a:solidFill>
                <a:effectLst/>
                <a:latin typeface="Consolas" panose="020B0609020204030204" pitchFamily="49" charset="0"/>
              </a:rPr>
              <a:t> 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66A71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54545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69FF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54545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E0276A"/>
                </a:solidFill>
                <a:effectLst/>
                <a:latin typeface="Consolas" panose="020B0609020204030204" pitchFamily="49" charset="0"/>
              </a:rPr>
              <a:t>Date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66A71"/>
                </a:solidFill>
                <a:effectLst/>
                <a:latin typeface="Consolas" panose="020B0609020204030204" pitchFamily="49" charset="0"/>
              </a:rPr>
              <a:t>();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545454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E0276A"/>
                </a:solidFill>
                <a:effectLst/>
                <a:latin typeface="Consolas" panose="020B0609020204030204" pitchFamily="49" charset="0"/>
              </a:rPr>
              <a:t>alert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66A71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8966B"/>
                </a:solidFill>
                <a:effectLst/>
                <a:latin typeface="Consolas" panose="020B0609020204030204" pitchFamily="49" charset="0"/>
              </a:rPr>
              <a:t>"Today's date is 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54545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66A71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545454"/>
                </a:solidFill>
                <a:effectLst/>
                <a:latin typeface="Consolas" panose="020B0609020204030204" pitchFamily="49" charset="0"/>
              </a:rPr>
              <a:t> 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66A71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54545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66A71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69FF"/>
                </a:solidFill>
                <a:effectLst/>
                <a:latin typeface="Consolas" panose="020B0609020204030204" pitchFamily="49" charset="0"/>
              </a:rPr>
              <a:t>script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66A71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545454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545454"/>
                </a:solidFill>
                <a:latin typeface="Consolas" panose="020B0609020204030204" pitchFamily="49" charset="0"/>
              </a:rPr>
              <a:t>&lt;/head&gt;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666A71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&lt;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0069FF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body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666A71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 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666A71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&lt;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0069FF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script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666A71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 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0069FF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let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 d 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666A71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=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 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0069FF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new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 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E0276A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Date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666A71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();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solidFill>
                  <a:srgbClr val="545454"/>
                </a:solidFill>
                <a:latin typeface="Consolas" panose="020B0609020204030204" pitchFamily="49" charset="0"/>
              </a:rPr>
              <a:t> </a:t>
            </a:r>
            <a:r>
              <a:rPr kumimoji="0" lang="en-US" altLang="en-US" b="0" i="0" u="none" strike="noStrike" kern="0" cap="none" spc="0" normalizeH="0" baseline="0" noProof="0" dirty="0" err="1">
                <a:ln>
                  <a:noFill/>
                </a:ln>
                <a:solidFill>
                  <a:srgbClr val="08966B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document</a:t>
            </a:r>
            <a:r>
              <a:rPr kumimoji="0" lang="en-US" altLang="en-US" b="0" i="0" u="none" strike="noStrike" kern="0" cap="none" spc="0" normalizeH="0" baseline="0" noProof="0" dirty="0" err="1">
                <a:ln>
                  <a:noFill/>
                </a:ln>
                <a:solidFill>
                  <a:srgbClr val="666A71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.</a:t>
            </a:r>
            <a:r>
              <a:rPr kumimoji="0" lang="en-US" altLang="en-US" b="0" i="0" u="none" strike="noStrike" kern="0" cap="none" spc="0" normalizeH="0" baseline="0" noProof="0" dirty="0" err="1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body</a:t>
            </a:r>
            <a:r>
              <a:rPr kumimoji="0" lang="en-US" altLang="en-US" b="0" i="0" u="none" strike="noStrike" kern="0" cap="none" spc="0" normalizeH="0" baseline="0" noProof="0" dirty="0" err="1">
                <a:ln>
                  <a:noFill/>
                </a:ln>
                <a:solidFill>
                  <a:srgbClr val="666A71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.</a:t>
            </a:r>
            <a:r>
              <a:rPr kumimoji="0" lang="en-US" altLang="en-US" b="0" i="0" u="none" strike="noStrike" kern="0" cap="none" spc="0" normalizeH="0" baseline="0" noProof="0" dirty="0" err="1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innerHTML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 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666A71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=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 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08966B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"&lt;h1&gt;Today's date is "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 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666A71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+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 d 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666A71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+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 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08966B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"&lt;/h1&gt;"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666A71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&lt;/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0069FF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script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666A71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&gt;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666A71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&lt;/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0069FF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body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666A71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&gt;</a:t>
            </a:r>
            <a:r>
              <a:rPr kumimoji="0" lang="en-US" alt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endParaRPr kumimoji="0" lang="en-US" altLang="en-US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/>
              <a:sym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B07528-1AFB-449C-BB46-EA8FD396BCBC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694464" y="1152475"/>
            <a:ext cx="4137836" cy="3416400"/>
          </a:xfrm>
        </p:spPr>
        <p:txBody>
          <a:bodyPr/>
          <a:lstStyle/>
          <a:p>
            <a:pPr marL="139700" indent="0">
              <a:buNone/>
            </a:pPr>
            <a:r>
              <a:rPr lang="en-US" dirty="0"/>
              <a:t>Or a separate file (myjavascript.js)</a:t>
            </a:r>
          </a:p>
          <a:p>
            <a:pPr marL="139700" indent="0">
              <a:buNone/>
            </a:pPr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666A71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function </a:t>
            </a:r>
            <a:r>
              <a:rPr kumimoji="0" lang="en-US" alt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666A71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theDate</a:t>
            </a: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666A71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()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solidFill>
                  <a:srgbClr val="666A71"/>
                </a:solidFill>
                <a:latin typeface="Consolas" panose="020B0609020204030204" pitchFamily="49" charset="0"/>
              </a:rPr>
              <a:t>{</a:t>
            </a:r>
            <a:endParaRPr kumimoji="0" lang="en-US" altLang="en-US" sz="1400" b="0" i="0" u="none" strike="noStrike" kern="0" cap="none" spc="0" normalizeH="0" baseline="0" noProof="0" dirty="0">
              <a:ln>
                <a:noFill/>
              </a:ln>
              <a:solidFill>
                <a:srgbClr val="666A71"/>
              </a:solidFill>
              <a:effectLst/>
              <a:uLnTx/>
              <a:uFillTx/>
              <a:latin typeface="Consolas" panose="020B0609020204030204" pitchFamily="49" charset="0"/>
              <a:cs typeface="Arial"/>
              <a:sym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 </a:t>
            </a: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69FF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let</a:t>
            </a: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 d </a:t>
            </a: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666A71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=</a:t>
            </a: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 </a:t>
            </a: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69FF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new</a:t>
            </a: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 </a:t>
            </a: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E0276A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Date</a:t>
            </a: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666A71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();</a:t>
            </a: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solidFill>
                  <a:srgbClr val="E0276A"/>
                </a:solidFill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E0276A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alert</a:t>
            </a: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666A71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(</a:t>
            </a: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8966B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"Today's date is "</a:t>
            </a: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 </a:t>
            </a: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666A71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+</a:t>
            </a: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 d</a:t>
            </a: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666A71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);</a:t>
            </a: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latin typeface="Consolas" panose="020B0609020204030204" pitchFamily="49" charset="0"/>
                <a:cs typeface="Arial"/>
                <a:sym typeface="Arial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545454"/>
                </a:solidFill>
                <a:latin typeface="Consolas" panose="020B06090202040302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545454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545454"/>
                </a:solidFill>
                <a:latin typeface="Consolas" panose="020B0609020204030204" pitchFamily="49" charset="0"/>
              </a:rPr>
              <a:t>&lt;head&gt;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545454"/>
                </a:solidFill>
                <a:latin typeface="Consolas" panose="020B0609020204030204" pitchFamily="49" charset="0"/>
              </a:rPr>
              <a:t>&lt;script type</a:t>
            </a:r>
            <a:r>
              <a:rPr lang="en-US" dirty="0">
                <a:solidFill>
                  <a:srgbClr val="08966B"/>
                </a:solidFill>
                <a:latin typeface="Consolas" panose="020B0609020204030204" pitchFamily="49" charset="0"/>
              </a:rPr>
              <a:t>=“text/</a:t>
            </a:r>
            <a:r>
              <a:rPr lang="en-US" dirty="0" err="1">
                <a:solidFill>
                  <a:srgbClr val="08966B"/>
                </a:solidFill>
                <a:latin typeface="Consolas" panose="020B0609020204030204" pitchFamily="49" charset="0"/>
              </a:rPr>
              <a:t>javascript</a:t>
            </a:r>
            <a:r>
              <a:rPr lang="en-US" dirty="0">
                <a:solidFill>
                  <a:srgbClr val="08966B"/>
                </a:solidFill>
                <a:latin typeface="Consolas" panose="020B0609020204030204" pitchFamily="49" charset="0"/>
              </a:rPr>
              <a:t>”</a:t>
            </a:r>
            <a:r>
              <a:rPr lang="en-US" dirty="0">
                <a:solidFill>
                  <a:srgbClr val="545454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545454"/>
                </a:solidFill>
                <a:latin typeface="Consolas" panose="020B0609020204030204" pitchFamily="49" charset="0"/>
              </a:rPr>
              <a:t>src</a:t>
            </a:r>
            <a:r>
              <a:rPr lang="en-US" dirty="0">
                <a:solidFill>
                  <a:srgbClr val="08966B"/>
                </a:solidFill>
                <a:latin typeface="Consolas" panose="020B0609020204030204" pitchFamily="49" charset="0"/>
              </a:rPr>
              <a:t>=“scripts/myjavascript.js</a:t>
            </a:r>
            <a:r>
              <a:rPr lang="en-US" dirty="0">
                <a:solidFill>
                  <a:srgbClr val="545454"/>
                </a:solidFill>
                <a:latin typeface="Consolas" panose="020B0609020204030204" pitchFamily="49" charset="0"/>
              </a:rPr>
              <a:t>”&gt;&lt;/script&gt;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545454"/>
                </a:solidFill>
                <a:latin typeface="Consolas" panose="020B0609020204030204" pitchFamily="49" charset="0"/>
              </a:rPr>
              <a:t>...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545454"/>
                </a:solidFill>
                <a:latin typeface="Consolas" panose="020B0609020204030204" pitchFamily="49" charset="0"/>
              </a:rPr>
              <a:t>&lt;/head&gt;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545454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Or in Body 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1159C9-9EBC-ED95-4F03-C0DE4924E189}"/>
              </a:ext>
            </a:extLst>
          </p:cNvPr>
          <p:cNvSpPr txBox="1"/>
          <p:nvPr/>
        </p:nvSpPr>
        <p:spPr>
          <a:xfrm>
            <a:off x="311700" y="4764833"/>
            <a:ext cx="83968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With large </a:t>
            </a:r>
            <a:r>
              <a:rPr lang="en-US" dirty="0" err="1"/>
              <a:t>js</a:t>
            </a:r>
            <a:r>
              <a:rPr lang="en-US" dirty="0"/>
              <a:t> files, loading at the END is sometimes recommended for performance …</a:t>
            </a:r>
          </a:p>
        </p:txBody>
      </p:sp>
    </p:spTree>
    <p:extLst>
      <p:ext uri="{BB962C8B-B14F-4D97-AF65-F5344CB8AC3E}">
        <p14:creationId xmlns:p14="http://schemas.microsoft.com/office/powerpoint/2010/main" val="3048739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F879D-59BD-4879-96D8-047EDE31C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Initialization 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0BBAFA-3527-4F33-A43B-AEBBDA47B1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can use </a:t>
            </a:r>
            <a:r>
              <a:rPr lang="en-US" dirty="0" err="1"/>
              <a:t>javascript</a:t>
            </a:r>
            <a:r>
              <a:rPr lang="en-US" dirty="0"/>
              <a:t> to initialize or set up dynamic </a:t>
            </a:r>
            <a:r>
              <a:rPr lang="en-US" dirty="0" err="1"/>
              <a:t>behaviour</a:t>
            </a:r>
            <a:r>
              <a:rPr lang="en-US" dirty="0"/>
              <a:t> when the page loads</a:t>
            </a:r>
          </a:p>
          <a:p>
            <a:endParaRPr lang="en-US" dirty="0"/>
          </a:p>
          <a:p>
            <a:pPr marL="139700" indent="0">
              <a:buNone/>
            </a:pPr>
            <a:r>
              <a:rPr lang="en-US" b="0" i="0" dirty="0">
                <a:solidFill>
                  <a:srgbClr val="9B9B9B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body</a:t>
            </a:r>
            <a:r>
              <a:rPr lang="en-US" b="0" i="0" dirty="0">
                <a:solidFill>
                  <a:srgbClr val="9B9B9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onload</a:t>
            </a:r>
            <a:r>
              <a:rPr lang="en-US" b="0" i="0" dirty="0">
                <a:solidFill>
                  <a:srgbClr val="9B9B9B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i="0" dirty="0">
                <a:solidFill>
                  <a:srgbClr val="D69D85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US" b="0" i="0" dirty="0" err="1">
                <a:solidFill>
                  <a:srgbClr val="D69D85"/>
                </a:solidFill>
                <a:effectLst/>
                <a:latin typeface="Consolas" panose="020B0609020204030204" pitchFamily="49" charset="0"/>
              </a:rPr>
              <a:t>initFunction</a:t>
            </a:r>
            <a:r>
              <a:rPr lang="en-US" b="0" i="0" dirty="0">
                <a:solidFill>
                  <a:srgbClr val="D69D85"/>
                </a:solidFill>
                <a:effectLst/>
                <a:latin typeface="Consolas" panose="020B0609020204030204" pitchFamily="49" charset="0"/>
              </a:rPr>
              <a:t>()"</a:t>
            </a:r>
            <a:r>
              <a:rPr lang="en-US" b="0" i="0" dirty="0">
                <a:solidFill>
                  <a:srgbClr val="9B9B9B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pPr marL="139700" indent="0">
              <a:buNone/>
            </a:pPr>
            <a:endParaRPr lang="en-US" dirty="0">
              <a:solidFill>
                <a:srgbClr val="9B9B9B"/>
              </a:solidFill>
              <a:latin typeface="Consolas" panose="020B0609020204030204" pitchFamily="49" charset="0"/>
            </a:endParaRPr>
          </a:p>
          <a:p>
            <a:pPr marL="139700" indent="0">
              <a:buNone/>
            </a:pPr>
            <a:r>
              <a:rPr lang="en-US" dirty="0">
                <a:solidFill>
                  <a:srgbClr val="9B9B9B"/>
                </a:solidFill>
                <a:latin typeface="Consolas" panose="020B0609020204030204" pitchFamily="49" charset="0"/>
              </a:rPr>
              <a:t>Or</a:t>
            </a:r>
          </a:p>
          <a:p>
            <a:pPr marL="0" marR="0" lvl="0" indent="0" defTabSz="4857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2950" algn="l"/>
              </a:tabLst>
              <a:defRPr/>
            </a:pP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onsolas" panose="020B0609020204030204" pitchFamily="49" charset="0"/>
                <a:sym typeface="Arial"/>
              </a:rPr>
              <a:t>&lt;script type="text/</a:t>
            </a:r>
            <a:r>
              <a:rPr kumimoji="0" lang="en-US" altLang="en-US" b="0" i="0" u="none" strike="noStrike" kern="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onsolas" panose="020B0609020204030204" pitchFamily="49" charset="0"/>
                <a:sym typeface="Arial"/>
              </a:rPr>
              <a:t>javascript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onsolas" panose="020B0609020204030204" pitchFamily="49" charset="0"/>
                <a:sym typeface="Arial"/>
              </a:rPr>
              <a:t>"&gt;</a:t>
            </a:r>
          </a:p>
          <a:p>
            <a:pPr marL="0" marR="0" lvl="0" indent="0" defTabSz="4857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  <a:defRPr/>
            </a:pP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onsolas" panose="020B0609020204030204" pitchFamily="49" charset="0"/>
                <a:sym typeface="Arial"/>
              </a:rPr>
              <a:t>	</a:t>
            </a:r>
            <a:r>
              <a:rPr kumimoji="0" lang="en-US" altLang="en-US" b="0" i="0" u="none" strike="noStrike" kern="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onsolas" panose="020B0609020204030204" pitchFamily="49" charset="0"/>
                <a:sym typeface="Arial"/>
              </a:rPr>
              <a:t>window.onload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onsolas" panose="020B0609020204030204" pitchFamily="49" charset="0"/>
                <a:sym typeface="Arial"/>
              </a:rPr>
              <a:t>=</a:t>
            </a:r>
            <a:r>
              <a:rPr kumimoji="0" lang="en-US" altLang="en-US" b="0" i="0" u="none" strike="noStrike" kern="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onsolas" panose="020B0609020204030204" pitchFamily="49" charset="0"/>
                <a:sym typeface="Arial"/>
              </a:rPr>
              <a:t>initFunction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onsolas" panose="020B0609020204030204" pitchFamily="49" charset="0"/>
                <a:sym typeface="Arial"/>
              </a:rPr>
              <a:t>();</a:t>
            </a:r>
          </a:p>
          <a:p>
            <a:pPr marL="0" marR="0" lvl="0" indent="0" defTabSz="4857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  <a:defRPr/>
            </a:pP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onsolas" panose="020B0609020204030204" pitchFamily="49" charset="0"/>
                <a:sym typeface="Arial"/>
              </a:rPr>
              <a:t> &lt;/script&gt;</a:t>
            </a:r>
            <a:r>
              <a: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 panose="020B0609020204030204" pitchFamily="49" charset="0"/>
                <a:sym typeface="Arial"/>
              </a:rPr>
              <a:t> </a:t>
            </a:r>
          </a:p>
          <a:p>
            <a:pPr marL="139700" indent="0">
              <a:buNone/>
            </a:pP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E50A62-FB33-42FF-A4B0-2CBA138291D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US" dirty="0">
                <a:solidFill>
                  <a:srgbClr val="9B9B9B"/>
                </a:solidFill>
                <a:latin typeface="Consolas" panose="020B0609020204030204" pitchFamily="49" charset="0"/>
              </a:rPr>
              <a:t>function </a:t>
            </a:r>
            <a:r>
              <a:rPr lang="en-US" dirty="0" err="1">
                <a:solidFill>
                  <a:srgbClr val="9B9B9B"/>
                </a:solidFill>
                <a:latin typeface="Consolas" panose="020B0609020204030204" pitchFamily="49" charset="0"/>
              </a:rPr>
              <a:t>initFunction</a:t>
            </a:r>
            <a:r>
              <a:rPr lang="en-US" dirty="0">
                <a:solidFill>
                  <a:srgbClr val="9B9B9B"/>
                </a:solidFill>
                <a:latin typeface="Consolas" panose="020B0609020204030204" pitchFamily="49" charset="0"/>
              </a:rPr>
              <a:t>()</a:t>
            </a:r>
          </a:p>
          <a:p>
            <a:pPr marL="139700" indent="0">
              <a:buNone/>
            </a:pPr>
            <a:r>
              <a:rPr lang="en-US" dirty="0">
                <a:solidFill>
                  <a:srgbClr val="9B9B9B"/>
                </a:solidFill>
                <a:latin typeface="Consolas" panose="020B0609020204030204" pitchFamily="49" charset="0"/>
              </a:rPr>
              <a:t>{</a:t>
            </a:r>
          </a:p>
          <a:p>
            <a:pPr marL="139700" indent="0">
              <a:buNone/>
            </a:pPr>
            <a:r>
              <a:rPr lang="en-US" dirty="0">
                <a:solidFill>
                  <a:srgbClr val="9B9B9B"/>
                </a:solidFill>
                <a:latin typeface="Consolas" panose="020B0609020204030204" pitchFamily="49" charset="0"/>
              </a:rPr>
              <a:t>   alert(“Hello, Sailor!”);</a:t>
            </a:r>
          </a:p>
          <a:p>
            <a:pPr marL="139700" indent="0">
              <a:buNone/>
            </a:pPr>
            <a:r>
              <a:rPr lang="en-US" dirty="0">
                <a:solidFill>
                  <a:srgbClr val="9B9B9B"/>
                </a:solidFill>
                <a:latin typeface="Consolas" panose="020B0609020204030204" pitchFamily="49" charset="0"/>
              </a:rPr>
              <a:t>…</a:t>
            </a:r>
          </a:p>
          <a:p>
            <a:pPr marL="139700" indent="0">
              <a:buNone/>
            </a:pPr>
            <a:r>
              <a:rPr lang="en-US" dirty="0">
                <a:solidFill>
                  <a:srgbClr val="9B9B9B"/>
                </a:solidFill>
                <a:latin typeface="Consolas" panose="020B0609020204030204" pitchFamily="49" charset="0"/>
              </a:rPr>
              <a:t>}</a:t>
            </a:r>
          </a:p>
          <a:p>
            <a:pPr marL="139700" indent="0">
              <a:buNone/>
            </a:pPr>
            <a:endParaRPr lang="en-US" dirty="0">
              <a:solidFill>
                <a:srgbClr val="9B9B9B"/>
              </a:solidFill>
              <a:latin typeface="Consolas" panose="020B0609020204030204" pitchFamily="49" charset="0"/>
            </a:endParaRPr>
          </a:p>
          <a:p>
            <a:pPr marL="139700" indent="0">
              <a:buNone/>
            </a:pPr>
            <a:r>
              <a:rPr lang="en-US" dirty="0">
                <a:solidFill>
                  <a:srgbClr val="9B9B9B"/>
                </a:solidFill>
                <a:latin typeface="Consolas" panose="020B0609020204030204" pitchFamily="49" charset="0"/>
              </a:rPr>
              <a:t>Or perhaps, check cookies …</a:t>
            </a:r>
          </a:p>
        </p:txBody>
      </p:sp>
    </p:spTree>
    <p:extLst>
      <p:ext uri="{BB962C8B-B14F-4D97-AF65-F5344CB8AC3E}">
        <p14:creationId xmlns:p14="http://schemas.microsoft.com/office/powerpoint/2010/main" val="1864009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JS + DOM: Events</a:t>
            </a:r>
            <a:endParaRPr dirty="0"/>
          </a:p>
        </p:txBody>
      </p:sp>
      <p:sp>
        <p:nvSpPr>
          <p:cNvPr id="136" name="Google Shape;136;p25"/>
          <p:cNvSpPr txBox="1">
            <a:spLocks noGrp="1"/>
          </p:cNvSpPr>
          <p:nvPr>
            <p:ph type="body" idx="1"/>
          </p:nvPr>
        </p:nvSpPr>
        <p:spPr>
          <a:xfrm>
            <a:off x="100522" y="1152475"/>
            <a:ext cx="3999900" cy="155621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Specify in original HTML, or set dynamically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event object passed to every handler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TONS of JS events: </a:t>
            </a:r>
            <a:r>
              <a:rPr lang="en" sz="1100" u="sng" dirty="0">
                <a:solidFill>
                  <a:schemeClr val="hlink"/>
                </a:solidFill>
                <a:hlinkClick r:id="rId3"/>
              </a:rPr>
              <a:t>https://developer.mozilla.org/en-US/docs/Web/Events</a:t>
            </a:r>
            <a:endParaRPr dirty="0"/>
          </a:p>
        </p:txBody>
      </p:sp>
      <p:sp>
        <p:nvSpPr>
          <p:cNvPr id="137" name="Google Shape;137;p25"/>
          <p:cNvSpPr txBox="1">
            <a:spLocks noGrp="1"/>
          </p:cNvSpPr>
          <p:nvPr>
            <p:ph type="body" idx="2"/>
          </p:nvPr>
        </p:nvSpPr>
        <p:spPr>
          <a:xfrm>
            <a:off x="139172" y="2978989"/>
            <a:ext cx="4087772" cy="17770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&lt;button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150" dirty="0">
                <a:solidFill>
                  <a:srgbClr val="9C27B0"/>
                </a:solidFill>
                <a:latin typeface="Roboto Mono"/>
                <a:ea typeface="Roboto Mono"/>
                <a:cs typeface="Roboto Mono"/>
                <a:sym typeface="Roboto Mono"/>
              </a:rPr>
              <a:t>id=</a:t>
            </a:r>
            <a:r>
              <a:rPr lang="en" sz="11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"start"</a:t>
            </a:r>
            <a:r>
              <a:rPr lang="en" sz="1150" dirty="0">
                <a:solidFill>
                  <a:srgbClr val="9C27B0"/>
                </a:solidFill>
                <a:latin typeface="Roboto Mono"/>
                <a:ea typeface="Roboto Mono"/>
                <a:cs typeface="Roboto Mono"/>
                <a:sym typeface="Roboto Mono"/>
              </a:rPr>
              <a:t> onClick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en" sz="11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"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handleClick()</a:t>
            </a:r>
            <a:r>
              <a:rPr lang="en" sz="11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"</a:t>
            </a: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endParaRPr sz="1150" dirty="0">
              <a:solidFill>
                <a:srgbClr val="3F51B5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function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handleClick(event)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{</a:t>
            </a:r>
            <a:b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console.log(event)</a:t>
            </a:r>
            <a:b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}</a:t>
            </a:r>
            <a:endParaRPr sz="115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15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10E4FB-E34D-AF5A-CF62-FCAD190C9A1B}"/>
              </a:ext>
            </a:extLst>
          </p:cNvPr>
          <p:cNvSpPr txBox="1"/>
          <p:nvPr/>
        </p:nvSpPr>
        <p:spPr>
          <a:xfrm>
            <a:off x="4100422" y="1373739"/>
            <a:ext cx="4991820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button = document.getElementById(</a:t>
            </a:r>
            <a:r>
              <a:rPr lang="en-US" sz="120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"start"</a:t>
            </a:r>
            <a:r>
              <a:rPr lang="en-US" sz="12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)</a:t>
            </a:r>
            <a:br>
              <a:rPr lang="en-US" sz="12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sz="12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button.onclick = </a:t>
            </a:r>
            <a:r>
              <a:rPr lang="en-US" sz="120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function</a:t>
            </a:r>
            <a:r>
              <a:rPr lang="en-US" sz="12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() { handleClick(); }</a:t>
            </a:r>
            <a:br>
              <a:rPr lang="en-US" sz="12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sz="12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button.onclick = handleClick </a:t>
            </a: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lang="en-US" sz="120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OR </a:t>
            </a: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br>
              <a:rPr lang="en-US" sz="12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sz="12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button.addEventListener(</a:t>
            </a:r>
            <a:r>
              <a:rPr lang="en-US" sz="120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'click’</a:t>
            </a:r>
            <a:r>
              <a:rPr lang="en-US" sz="12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, handleClick};</a:t>
            </a:r>
            <a:br>
              <a:rPr lang="en-US" sz="12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endParaRPr lang="en-US" sz="120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A0968D-61A6-36BA-087F-2D5688292DED}"/>
              </a:ext>
            </a:extLst>
          </p:cNvPr>
          <p:cNvSpPr txBox="1"/>
          <p:nvPr/>
        </p:nvSpPr>
        <p:spPr>
          <a:xfrm>
            <a:off x="4100422" y="931212"/>
            <a:ext cx="24336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 dynamically add listeners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E63158-F7BB-8E7C-B904-F4258AAE1FBD}"/>
              </a:ext>
            </a:extLst>
          </p:cNvPr>
          <p:cNvSpPr txBox="1"/>
          <p:nvPr/>
        </p:nvSpPr>
        <p:spPr>
          <a:xfrm>
            <a:off x="4310332" y="3769859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HTML DOM Document </a:t>
            </a:r>
            <a:r>
              <a:rPr lang="en-US" dirty="0" err="1">
                <a:hlinkClick r:id="rId4"/>
              </a:rPr>
              <a:t>addEventListener</a:t>
            </a:r>
            <a:r>
              <a:rPr lang="en-US" dirty="0">
                <a:hlinkClick r:id="rId4"/>
              </a:rPr>
              <a:t>() Method (w3schools.com)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JS Debugging</a:t>
            </a:r>
            <a:endParaRPr/>
          </a:p>
        </p:txBody>
      </p:sp>
      <p:sp>
        <p:nvSpPr>
          <p:cNvPr id="165" name="Google Shape;165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U</a:t>
            </a:r>
            <a:r>
              <a:rPr lang="en" dirty="0"/>
              <a:t>se the browsers debugger (best option)</a:t>
            </a:r>
          </a:p>
          <a:p>
            <a:pPr lvl="1" indent="-342900">
              <a:spcBef>
                <a:spcPts val="0"/>
              </a:spcBef>
              <a:buSzPts val="1800"/>
              <a:buChar char="●"/>
            </a:pPr>
            <a:r>
              <a:rPr lang="en" dirty="0"/>
              <a:t>Use browsers tools to locate your source file; visually set breakpoints in source files</a:t>
            </a:r>
          </a:p>
          <a:p>
            <a:pPr lvl="2" indent="-342900">
              <a:spcBef>
                <a:spcPts val="0"/>
              </a:spcBef>
              <a:buSzPts val="1800"/>
              <a:buChar char="●"/>
            </a:pPr>
            <a:r>
              <a:rPr lang="en" dirty="0"/>
              <a:t>Step over, in, out (just like an IDE)</a:t>
            </a:r>
          </a:p>
          <a:p>
            <a:pPr lvl="1" indent="-342900">
              <a:spcBef>
                <a:spcPts val="0"/>
              </a:spcBef>
              <a:buSzPts val="1800"/>
              <a:buChar char="●"/>
            </a:pPr>
            <a:r>
              <a:rPr lang="en" dirty="0"/>
              <a:t>Inspect variables; view DOM; modify DOM</a:t>
            </a:r>
          </a:p>
          <a:p>
            <a:pPr lvl="1" indent="-342900">
              <a:spcBef>
                <a:spcPts val="0"/>
              </a:spcBef>
              <a:buSzPts val="1800"/>
              <a:buChar char="●"/>
            </a:pPr>
            <a:r>
              <a:rPr lang="en" dirty="0"/>
              <a:t>Inpect layout, styles</a:t>
            </a:r>
          </a:p>
          <a:p>
            <a:pPr lvl="1" indent="-342900">
              <a:spcBef>
                <a:spcPts val="0"/>
              </a:spcBef>
              <a:buSzPts val="1800"/>
              <a:buChar char="●"/>
            </a:pPr>
            <a:r>
              <a:rPr lang="en" dirty="0"/>
              <a:t>View output of the browser console (output of your console.log statements</a:t>
            </a:r>
          </a:p>
          <a:p>
            <a:pPr lvl="1" indent="-342900">
              <a:spcBef>
                <a:spcPts val="0"/>
              </a:spcBef>
              <a:buSzPts val="1800"/>
              <a:buChar char="●"/>
            </a:pPr>
            <a:endParaRPr lang="en" dirty="0"/>
          </a:p>
          <a:p>
            <a:pPr lvl="1" indent="-342900">
              <a:spcBef>
                <a:spcPts val="0"/>
              </a:spcBef>
              <a:buSzPts val="1800"/>
              <a:buChar char="●"/>
            </a:pPr>
            <a:endParaRPr lang="en" dirty="0"/>
          </a:p>
          <a:p>
            <a:pPr lvl="1" indent="-342900">
              <a:spcBef>
                <a:spcPts val="0"/>
              </a:spcBef>
              <a:buSzPts val="1800"/>
              <a:buChar char="●"/>
            </a:pPr>
            <a:endParaRPr lang="en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At any time, you can add the </a:t>
            </a:r>
            <a:r>
              <a:rPr lang="en" sz="13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debugger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;</a:t>
            </a:r>
            <a:r>
              <a:rPr lang="en" dirty="0"/>
              <a:t> line and that will fire up the browser’s debugger and break at that line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JavaScript (JS)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 b="1" dirty="0"/>
              <a:t>Interpreted language</a:t>
            </a:r>
            <a:r>
              <a:rPr lang="en" sz="1300" dirty="0"/>
              <a:t>, </a:t>
            </a:r>
            <a:endParaRPr sz="1300" dirty="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/>
              <a:t>Just-in-time compiled</a:t>
            </a:r>
            <a:endParaRPr sz="1300" dirty="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/>
              <a:t>Garbage collected</a:t>
            </a:r>
            <a:endParaRPr sz="1300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 b="1" dirty="0"/>
              <a:t>Multi-paradigm</a:t>
            </a:r>
            <a:endParaRPr sz="1300" b="1" dirty="0"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 dirty="0"/>
              <a:t>Has some OO, but no inheritance or encapsulation</a:t>
            </a:r>
            <a:endParaRPr sz="1100" dirty="0"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 dirty="0"/>
              <a:t>Has lots of C-style procedural syntax</a:t>
            </a:r>
            <a:endParaRPr sz="1100" dirty="0"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 dirty="0"/>
              <a:t>Functional programming influence</a:t>
            </a:r>
            <a:endParaRPr sz="1100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 b="1" dirty="0"/>
              <a:t>Prototype-based</a:t>
            </a:r>
            <a:r>
              <a:rPr lang="en" sz="1300" dirty="0"/>
              <a:t> programming</a:t>
            </a:r>
            <a:endParaRPr sz="1300" dirty="0"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 dirty="0"/>
              <a:t>Add properties and methods at runtime to another object, e.g. empty object</a:t>
            </a:r>
            <a:endParaRPr sz="1100" dirty="0"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 dirty="0"/>
              <a:t>You can create an object without first creating a class</a:t>
            </a:r>
            <a:endParaRPr sz="1100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 b="1" dirty="0"/>
              <a:t>First-class functions</a:t>
            </a:r>
            <a:endParaRPr sz="1300" b="1" dirty="0"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 dirty="0"/>
              <a:t>A function can be treated like any other variable</a:t>
            </a:r>
            <a:endParaRPr sz="1100" dirty="0"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 dirty="0"/>
              <a:t>E.g. sayHello()</a:t>
            </a:r>
            <a:endParaRPr sz="1100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 dirty="0"/>
              <a:t>No concept of input or output - just modifying the </a:t>
            </a:r>
            <a:r>
              <a:rPr lang="en" sz="1300" b="1" dirty="0"/>
              <a:t>host environment</a:t>
            </a:r>
            <a:br>
              <a:rPr lang="en" sz="1300" dirty="0"/>
            </a:br>
            <a:endParaRPr sz="13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300" dirty="0"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2"/>
          </p:nvPr>
        </p:nvSpPr>
        <p:spPr>
          <a:xfrm>
            <a:off x="4190100" y="923875"/>
            <a:ext cx="4953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function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sayHello() {</a:t>
            </a:r>
            <a:b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</a:t>
            </a:r>
            <a:r>
              <a:rPr lang="en" sz="13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3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"Hello, "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;</a:t>
            </a:r>
            <a:b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}</a:t>
            </a:r>
            <a:b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b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function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greeting(helloCallback, name){</a:t>
            </a:r>
            <a:b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console.log(helloCallback() + name);</a:t>
            </a:r>
            <a:b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}</a:t>
            </a:r>
            <a:endParaRPr sz="135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greeting(sayHello, </a:t>
            </a:r>
            <a:r>
              <a:rPr lang="en" sz="13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"world!"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);</a:t>
            </a:r>
            <a:endParaRPr sz="135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5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35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Similarities to Java, C, Python, C#, etc.</a:t>
            </a:r>
            <a:endParaRPr dirty="0"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9238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600" dirty="0"/>
              <a:t>For-loops: </a:t>
            </a: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for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let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i=</a:t>
            </a:r>
            <a:r>
              <a:rPr lang="en" sz="1150" dirty="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0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; i&lt;</a:t>
            </a:r>
            <a:r>
              <a:rPr lang="en" sz="1150" dirty="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5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;i++){}</a:t>
            </a:r>
            <a:endParaRPr sz="115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600" dirty="0"/>
              <a:t>For-in-loops:, </a:t>
            </a: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for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(foo in bars){}</a:t>
            </a:r>
            <a:endParaRPr sz="1600" dirty="0"/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NaN, Infinity, -Infinity, 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isFinite()</a:t>
            </a:r>
            <a:endParaRPr sz="115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while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true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){}</a:t>
            </a:r>
            <a:endParaRPr sz="115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do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{} </a:t>
            </a: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while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true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);</a:t>
            </a:r>
            <a:endParaRPr sz="115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0162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7474F"/>
              </a:buClr>
              <a:buSzPts val="1150"/>
              <a:buFont typeface="Roboto Mono"/>
              <a:buChar char="●"/>
            </a:pP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if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(condition){} </a:t>
            </a: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else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{}</a:t>
            </a:r>
            <a:endParaRPr sz="115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0162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7474F"/>
              </a:buClr>
              <a:buSzPts val="1150"/>
              <a:buFont typeface="Roboto Mono"/>
              <a:buChar char="●"/>
            </a:pP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if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(condition){} </a:t>
            </a: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else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if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{} </a:t>
            </a: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else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{}</a:t>
            </a:r>
            <a:endParaRPr sz="115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0162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7474F"/>
              </a:buClr>
              <a:buSzPts val="1150"/>
              <a:buFont typeface="Roboto Mono"/>
              <a:buChar char="●"/>
            </a:pP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switch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(expression){</a:t>
            </a: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case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150" dirty="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: stmt; </a:t>
            </a: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break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; </a:t>
            </a: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default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: }</a:t>
            </a:r>
            <a:endParaRPr sz="115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break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and </a:t>
            </a: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continue</a:t>
            </a:r>
            <a:endParaRPr sz="1150" dirty="0">
              <a:solidFill>
                <a:srgbClr val="3F51B5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en" sz="1600" dirty="0"/>
              <a:t> is assignment, 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==</a:t>
            </a:r>
            <a:r>
              <a:rPr lang="en" sz="1600" dirty="0"/>
              <a:t> and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===</a:t>
            </a:r>
            <a:r>
              <a:rPr lang="en" sz="1600" dirty="0"/>
              <a:t> are comparison (see next slide)</a:t>
            </a:r>
            <a:endParaRPr sz="16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600" dirty="0"/>
              <a:t>Regex literals 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/a+b*/</a:t>
            </a:r>
            <a:endParaRPr sz="115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600" dirty="0"/>
              <a:t>True/ False/ Undef. : </a:t>
            </a: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false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undefined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null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en" sz="1150" dirty="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0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en" sz="11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NaN</a:t>
            </a:r>
            <a:r>
              <a:rPr lang="en" sz="11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, “”</a:t>
            </a:r>
            <a:endParaRPr sz="115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Equals</a:t>
            </a: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==  </a:t>
            </a:r>
            <a:r>
              <a:rPr lang="en" sz="135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true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'1'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==  </a:t>
            </a:r>
            <a:r>
              <a:rPr lang="en" sz="135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true (type conv)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== </a:t>
            </a:r>
            <a:r>
              <a:rPr lang="en" sz="13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'1'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true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0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== </a:t>
            </a: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false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true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0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== </a:t>
            </a: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null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false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var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object1 = {</a:t>
            </a:r>
            <a:r>
              <a:rPr lang="en" sz="13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'key'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: </a:t>
            </a:r>
            <a:r>
              <a:rPr lang="en" sz="13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'value'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}, object2 = {</a:t>
            </a:r>
            <a:r>
              <a:rPr lang="en" sz="13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'key'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: </a:t>
            </a:r>
            <a:r>
              <a:rPr lang="en" sz="13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'value'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}; 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object1 == object2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false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0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== </a:t>
            </a: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undefined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false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null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== </a:t>
            </a: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undefined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true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!=   </a:t>
            </a:r>
            <a:r>
              <a:rPr lang="en" sz="135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true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!=  </a:t>
            </a:r>
            <a:r>
              <a:rPr lang="en" sz="13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'1'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false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!=  </a:t>
            </a:r>
            <a:r>
              <a:rPr lang="en" sz="13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"1"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false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!=  </a:t>
            </a: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true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false</a:t>
            </a:r>
            <a:b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0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!=  </a:t>
            </a: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false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false</a:t>
            </a:r>
            <a:endParaRPr sz="1350">
              <a:solidFill>
                <a:srgbClr val="D81B6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2"/>
          </p:nvPr>
        </p:nvSpPr>
        <p:spPr>
          <a:xfrm>
            <a:off x="4281200" y="1152475"/>
            <a:ext cx="4551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//strict equality, no type conversion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=== </a:t>
            </a:r>
            <a:r>
              <a:rPr lang="en" sz="135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true 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=== </a:t>
            </a:r>
            <a:r>
              <a:rPr lang="en" sz="13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'3'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false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endParaRPr sz="135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var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object1 = {</a:t>
            </a:r>
            <a:r>
              <a:rPr lang="en" sz="13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'key'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: </a:t>
            </a:r>
            <a:r>
              <a:rPr lang="en" sz="13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'value'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}, object2 = {</a:t>
            </a:r>
            <a:r>
              <a:rPr lang="en" sz="13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'key'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: </a:t>
            </a:r>
            <a:r>
              <a:rPr lang="en" sz="13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'value'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};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object1 === object2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//false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endParaRPr sz="135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5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!== </a:t>
            </a:r>
            <a:r>
              <a:rPr lang="en" sz="13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'3'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true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4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!== </a:t>
            </a:r>
            <a:r>
              <a:rPr lang="en" sz="135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true</a:t>
            </a:r>
            <a:endParaRPr sz="1350">
              <a:solidFill>
                <a:srgbClr val="D81B6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Declaring a Variable</a:t>
            </a:r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5222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let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/>
              <a:t>- declare block-level variables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const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/>
              <a:t>- same as </a:t>
            </a: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let</a:t>
            </a:r>
            <a:r>
              <a:rPr lang="en"/>
              <a:t>, but will never change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var</a:t>
            </a:r>
            <a:r>
              <a:rPr lang="en"/>
              <a:t> - available outside the block, within this function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Style tip: use let and const as often as you can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Maintainability: keep your code modular 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Performance: tell the interpreter you’re done with it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2"/>
          </p:nvPr>
        </p:nvSpPr>
        <p:spPr>
          <a:xfrm>
            <a:off x="4888450" y="1152475"/>
            <a:ext cx="4255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if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true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) {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</a:t>
            </a: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let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foo = </a:t>
            </a:r>
            <a:r>
              <a:rPr lang="en" sz="13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'a'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;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</a:t>
            </a: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const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bar =</a:t>
            </a:r>
            <a:r>
              <a:rPr lang="en" sz="13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'b'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;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</a:t>
            </a: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var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baz = </a:t>
            </a:r>
            <a:r>
              <a:rPr lang="en" sz="13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'c'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;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}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console.log(foo);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NOT available here</a:t>
            </a:r>
            <a:endParaRPr sz="135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console.log(bar);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NOT available here</a:t>
            </a:r>
            <a:endParaRPr sz="135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console.log(baz);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IS available</a:t>
            </a:r>
            <a:endParaRPr sz="1350">
              <a:solidFill>
                <a:srgbClr val="D81B6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Strings and template literals</a:t>
            </a:r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No distinction between single- and double-quoted strings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Template literals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Great for multi-line strings with readable interpolation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Avoid plus-and-quote readability in your code</a:t>
            </a:r>
          </a:p>
          <a:p>
            <a:pPr indent="-317500">
              <a:buSzPts val="1400"/>
              <a:buChar char="○"/>
            </a:pPr>
            <a:r>
              <a:rPr lang="en" dirty="0"/>
              <a:t>Interpolation available</a:t>
            </a:r>
            <a:endParaRPr dirty="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let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a = </a:t>
            </a:r>
            <a:r>
              <a:rPr lang="en" sz="13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'a'</a:t>
            </a:r>
            <a:b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let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b = </a:t>
            </a:r>
            <a:r>
              <a:rPr lang="en" sz="13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"b"</a:t>
            </a:r>
            <a:b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const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foo = </a:t>
            </a:r>
            <a:r>
              <a:rPr lang="en" sz="13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function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() { </a:t>
            </a:r>
            <a:r>
              <a:rPr lang="en" sz="13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3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'interpolation'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}</a:t>
            </a:r>
            <a:b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let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c = `</a:t>
            </a:r>
            <a:r>
              <a:rPr lang="en" sz="13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This is a long, string</a:t>
            </a:r>
            <a:br>
              <a:rPr lang="en" sz="13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with a second line</a:t>
            </a:r>
            <a:br>
              <a:rPr lang="en" sz="13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and some 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${foo()}</a:t>
            </a:r>
            <a:r>
              <a:rPr lang="en" sz="13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`</a:t>
            </a:r>
            <a:endParaRPr sz="135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E052599-CE5B-4400-A76C-3977EC634DAC}"/>
              </a:ext>
            </a:extLst>
          </p:cNvPr>
          <p:cNvSpPr>
            <a:spLocks noGrp="1" noChangeArrowheads="1"/>
          </p:cNvSpPr>
          <p:nvPr>
            <p:ph type="body" idx="2"/>
          </p:nvPr>
        </p:nvSpPr>
        <p:spPr bwMode="auto">
          <a:xfrm>
            <a:off x="4832400" y="1152475"/>
            <a:ext cx="3999900" cy="252376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String interpolation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 is replacing placeholders with values in a string literal.</a:t>
            </a:r>
            <a:endParaRPr kumimoji="0" lang="en-US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The string interpolation in JavaScript is performed by template literals (strings wrapped in backticks 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Roboto Mono" panose="020B0604020202020204" charset="0"/>
              </a:rPr>
              <a:t>`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) and 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Roboto Mono" panose="020B0604020202020204" charset="0"/>
                <a:cs typeface="Roboto Mono" panose="020B0604020202020204" charset="0"/>
              </a:rPr>
              <a:t>${expression}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 as a placeholder. For example: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latin typeface="+mn-lt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24292E"/>
              </a:solidFill>
              <a:effectLst/>
              <a:latin typeface="+mn-lt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73A49"/>
                </a:solidFill>
                <a:effectLst/>
                <a:latin typeface="Roboto Mono" panose="020B0604020202020204" charset="0"/>
                <a:cs typeface="Roboto Mono" panose="020B0604020202020204" charset="0"/>
              </a:rPr>
              <a:t>const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Roboto Mono" panose="020B0604020202020204" charset="0"/>
                <a:cs typeface="Roboto Mono" panose="020B0604020202020204" charset="0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5CC5"/>
                </a:solidFill>
                <a:effectLst/>
                <a:latin typeface="Roboto Mono" panose="020B0604020202020204" charset="0"/>
                <a:cs typeface="Roboto Mono" panose="020B0604020202020204" charset="0"/>
              </a:rPr>
              <a:t>number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Roboto Mono" panose="020B0604020202020204" charset="0"/>
                <a:cs typeface="Roboto Mono" panose="020B0604020202020204" charset="0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73A49"/>
                </a:solidFill>
                <a:effectLst/>
                <a:latin typeface="Roboto Mono" panose="020B0604020202020204" charset="0"/>
                <a:cs typeface="Roboto Mono" panose="020B0604020202020204" charset="0"/>
              </a:rPr>
              <a:t>=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Roboto Mono" panose="020B0604020202020204" charset="0"/>
                <a:cs typeface="Roboto Mono" panose="020B0604020202020204" charset="0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5CC5"/>
                </a:solidFill>
                <a:effectLst/>
                <a:latin typeface="Roboto Mono" panose="020B0604020202020204" charset="0"/>
                <a:cs typeface="Roboto Mono" panose="020B0604020202020204" charset="0"/>
              </a:rPr>
              <a:t>42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Roboto Mono" panose="020B0604020202020204" charset="0"/>
                <a:cs typeface="Roboto Mono" panose="020B0604020202020204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73A49"/>
                </a:solidFill>
                <a:effectLst/>
                <a:latin typeface="Roboto Mono" panose="020B0604020202020204" charset="0"/>
                <a:cs typeface="Roboto Mono" panose="020B0604020202020204" charset="0"/>
              </a:rPr>
              <a:t>const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Roboto Mono" panose="020B0604020202020204" charset="0"/>
                <a:cs typeface="Roboto Mono" panose="020B0604020202020204" charset="0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5CC5"/>
                </a:solidFill>
                <a:effectLst/>
                <a:latin typeface="Roboto Mono" panose="020B0604020202020204" charset="0"/>
                <a:cs typeface="Roboto Mono" panose="020B0604020202020204" charset="0"/>
              </a:rPr>
              <a:t>message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Roboto Mono" panose="020B0604020202020204" charset="0"/>
                <a:cs typeface="Roboto Mono" panose="020B0604020202020204" charset="0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73A49"/>
                </a:solidFill>
                <a:effectLst/>
                <a:latin typeface="Roboto Mono" panose="020B0604020202020204" charset="0"/>
                <a:cs typeface="Roboto Mono" panose="020B0604020202020204" charset="0"/>
              </a:rPr>
              <a:t>=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Roboto Mono" panose="020B0604020202020204" charset="0"/>
                <a:cs typeface="Roboto Mono" panose="020B0604020202020204" charset="0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32F62"/>
                </a:solidFill>
                <a:effectLst/>
                <a:latin typeface="Roboto Mono" panose="020B0604020202020204" charset="0"/>
                <a:cs typeface="Roboto Mono" panose="020B0604020202020204" charset="0"/>
              </a:rPr>
              <a:t>`The number is ${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Roboto Mono" panose="020B0604020202020204" charset="0"/>
                <a:cs typeface="Roboto Mono" panose="020B0604020202020204" charset="0"/>
              </a:rPr>
              <a:t>number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32F62"/>
                </a:solidFill>
                <a:effectLst/>
                <a:latin typeface="Roboto Mono" panose="020B0604020202020204" charset="0"/>
                <a:cs typeface="Roboto Mono" panose="020B0604020202020204" charset="0"/>
              </a:rPr>
              <a:t>}`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Roboto Mono" panose="020B0604020202020204" charset="0"/>
                <a:cs typeface="Roboto Mono" panose="020B0604020202020204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4292E"/>
                </a:solidFill>
                <a:effectLst/>
                <a:latin typeface="Roboto Mono" panose="020B0604020202020204" charset="0"/>
                <a:cs typeface="Roboto Mono" panose="020B0604020202020204" charset="0"/>
              </a:rPr>
              <a:t>message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Roboto Mono" panose="020B0604020202020204" charset="0"/>
                <a:cs typeface="Roboto Mono" panose="020B0604020202020204" charset="0"/>
              </a:rPr>
              <a:t>;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6A737D"/>
                </a:solidFill>
                <a:effectLst/>
                <a:latin typeface="Roboto Mono" panose="020B0604020202020204" charset="0"/>
                <a:cs typeface="Roboto Mono" panose="020B0604020202020204" charset="0"/>
              </a:rPr>
              <a:t>// =&gt; 'The number is 42'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Functions</a:t>
            </a:r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520700" cy="37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Functions can be </a:t>
            </a:r>
            <a:r>
              <a:rPr lang="en" b="1" dirty="0"/>
              <a:t>anonymous </a:t>
            </a:r>
            <a:r>
              <a:rPr lang="en" dirty="0"/>
              <a:t>or </a:t>
            </a:r>
            <a:r>
              <a:rPr lang="en" b="1" dirty="0"/>
              <a:t>named</a:t>
            </a:r>
            <a:endParaRPr b="1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b="1" dirty="0"/>
              <a:t>Closures</a:t>
            </a:r>
            <a:r>
              <a:rPr lang="en" dirty="0"/>
              <a:t>: functions within other functions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Captures the surrounding context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Cannot be accessed outside the parent function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Used to fake OO encapsulation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Can be slow and memory-intensive! Every object gets its own copy of a function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350" b="1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this</a:t>
            </a:r>
            <a:r>
              <a:rPr lang="en" dirty="0"/>
              <a:t>: refers to the current function </a:t>
            </a:r>
            <a:r>
              <a:rPr lang="en" sz="1000" dirty="0"/>
              <a:t>(as an object!?!?)</a:t>
            </a:r>
            <a:endParaRPr sz="10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b="1" dirty="0"/>
              <a:t>Arrow functions</a:t>
            </a:r>
            <a:endParaRPr b="1"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Shorthand for function() {}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i="1" dirty="0"/>
              <a:t>Does not </a:t>
            </a:r>
            <a:r>
              <a:rPr lang="en" dirty="0"/>
              <a:t>redefine </a:t>
            </a:r>
            <a:r>
              <a:rPr lang="en" sz="10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this, arguments, super, new.target</a:t>
            </a:r>
            <a:endParaRPr sz="900"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Avoids the need for the </a:t>
            </a:r>
            <a:r>
              <a:rPr lang="en" sz="800" b="1" dirty="0">
                <a:latin typeface="Roboto Mono"/>
                <a:ea typeface="Roboto Mono"/>
                <a:cs typeface="Roboto Mono"/>
                <a:sym typeface="Roboto Mono"/>
              </a:rPr>
              <a:t>self = this; self.foo()</a:t>
            </a:r>
            <a:r>
              <a:rPr lang="en" dirty="0"/>
              <a:t> hack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PRO: cleaner, simpler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CON: can’t do fancy metaprogramming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Intent: use them for quick little callbacks  (look-ahead: fetch/ promise)</a:t>
            </a:r>
            <a:endParaRPr dirty="0"/>
          </a:p>
        </p:txBody>
      </p:sp>
      <p:sp>
        <p:nvSpPr>
          <p:cNvPr id="95" name="Google Shape;95;p1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4311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function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sayHi() { console.log(</a:t>
            </a:r>
            <a:r>
              <a:rPr lang="en" sz="13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'hi'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) }</a:t>
            </a:r>
            <a:b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const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sayHello = </a:t>
            </a:r>
            <a:r>
              <a:rPr lang="en" sz="13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function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() {</a:t>
            </a:r>
            <a:b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console.log(</a:t>
            </a:r>
            <a:r>
              <a:rPr lang="en" sz="13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'hello'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) </a:t>
            </a:r>
            <a:b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}</a:t>
            </a:r>
            <a:b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sayHi(); sayHello(); // hi hello</a:t>
            </a:r>
            <a:endParaRPr sz="135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50" dirty="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common mistake: forgetting the () 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sayHi; </a:t>
            </a:r>
            <a:r>
              <a:rPr lang="en" sz="1350" dirty="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does nothing!</a:t>
            </a:r>
            <a:endParaRPr sz="135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arrowFunc = (x) =&gt; { console.log(x) }</a:t>
            </a:r>
            <a:b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arrowFunc(</a:t>
            </a:r>
            <a:r>
              <a:rPr lang="en" sz="13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'yo'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); </a:t>
            </a:r>
            <a:r>
              <a:rPr lang="en" sz="1350" dirty="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yo</a:t>
            </a:r>
            <a:endParaRPr sz="1350" dirty="0">
              <a:solidFill>
                <a:srgbClr val="3F51B5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“Classes” are just functions</a:t>
            </a:r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body" idx="2"/>
          </p:nvPr>
        </p:nvSpPr>
        <p:spPr>
          <a:xfrm>
            <a:off x="4832400" y="0"/>
            <a:ext cx="3999900" cy="456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function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150">
                <a:solidFill>
                  <a:srgbClr val="9C27B0"/>
                </a:solidFill>
                <a:latin typeface="Roboto Mono"/>
                <a:ea typeface="Roboto Mono"/>
                <a:cs typeface="Roboto Mono"/>
                <a:sym typeface="Roboto Mono"/>
              </a:rPr>
              <a:t>Person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(first, last) {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</a:t>
            </a: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this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.first = first;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</a:t>
            </a: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this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.last = last;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</a:t>
            </a: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this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.fullName = </a:t>
            </a: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function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() { </a:t>
            </a:r>
            <a:r>
              <a:rPr lang="en" sz="11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nested!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this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.first + 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 '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+ </a:t>
            </a: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this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.last;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};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}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new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150">
                <a:solidFill>
                  <a:srgbClr val="9C27B0"/>
                </a:solidFill>
                <a:latin typeface="Roboto Mono"/>
                <a:ea typeface="Roboto Mono"/>
                <a:cs typeface="Roboto Mono"/>
                <a:sym typeface="Roboto Mono"/>
              </a:rPr>
              <a:t>Person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'Duane'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,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'Allman'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).fullName();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endParaRPr sz="115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only one copy of fullName with prototype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function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150">
                <a:solidFill>
                  <a:srgbClr val="9C27B0"/>
                </a:solidFill>
                <a:latin typeface="Roboto Mono"/>
                <a:ea typeface="Roboto Mono"/>
                <a:cs typeface="Roboto Mono"/>
                <a:sym typeface="Roboto Mono"/>
              </a:rPr>
              <a:t>Person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(first, last) {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</a:t>
            </a: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this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.first = first;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</a:t>
            </a: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this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.last = last;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}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9C27B0"/>
                </a:solidFill>
                <a:latin typeface="Roboto Mono"/>
                <a:ea typeface="Roboto Mono"/>
                <a:cs typeface="Roboto Mono"/>
                <a:sym typeface="Roboto Mono"/>
              </a:rPr>
              <a:t>Person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.prototype.fullName = </a:t>
            </a: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function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() { 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this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.first + 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 '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+ </a:t>
            </a: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this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.last;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};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new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150">
                <a:solidFill>
                  <a:srgbClr val="9C27B0"/>
                </a:solidFill>
                <a:latin typeface="Roboto Mono"/>
                <a:ea typeface="Roboto Mono"/>
                <a:cs typeface="Roboto Mono"/>
                <a:sym typeface="Roboto Mono"/>
              </a:rPr>
              <a:t>Person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(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'Greg'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'Allman'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).fullName();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endParaRPr sz="1150">
              <a:solidFill>
                <a:srgbClr val="D81B6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950">
              <a:solidFill>
                <a:srgbClr val="3F51B5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The </a:t>
            </a: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new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/>
              <a:t>keyword will: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Create an empty Object 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Then run Person() with that object set to </a:t>
            </a: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this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But! What if we create 1000x Persons??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That’s 1000 copies of 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fullName()!</a:t>
            </a:r>
            <a:endParaRPr sz="115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150">
                <a:solidFill>
                  <a:srgbClr val="37474F"/>
                </a:solidFill>
              </a:rPr>
              <a:t>Use the prototype instead to keep the memory allocation lower</a:t>
            </a:r>
            <a:endParaRPr sz="1150">
              <a:solidFill>
                <a:srgbClr val="37474F"/>
              </a:solidFill>
            </a:endParaRPr>
          </a:p>
          <a:p>
            <a:pPr marL="457200" lvl="0" indent="-301625" algn="l" rtl="0">
              <a:spcBef>
                <a:spcPts val="0"/>
              </a:spcBef>
              <a:spcAft>
                <a:spcPts val="0"/>
              </a:spcAft>
              <a:buClr>
                <a:srgbClr val="37474F"/>
              </a:buClr>
              <a:buSzPts val="1150"/>
              <a:buChar char="●"/>
            </a:pPr>
            <a:r>
              <a:rPr lang="en"/>
              <a:t>Private methods?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Instead of nesting, use convention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Underscore methods are considered to be private or internal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E.g. 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_myPrivateMethod()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Closure Examples</a:t>
            </a:r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Closures capture the environment</a:t>
            </a:r>
            <a:b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var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e = </a:t>
            </a:r>
            <a:r>
              <a:rPr lang="en" sz="135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10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;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function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sum(a){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</a:t>
            </a: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function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(b){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function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(c){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 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outer functions scope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  </a:t>
            </a: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function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(d){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   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local scope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    </a:t>
            </a:r>
            <a:r>
              <a:rPr lang="en" sz="13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a + b + c + d + e;</a:t>
            </a:r>
            <a:b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 }}}}</a:t>
            </a:r>
            <a:endParaRPr sz="135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console.log(sum(</a:t>
            </a:r>
            <a:r>
              <a:rPr lang="en" sz="135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1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)(</a:t>
            </a:r>
            <a:r>
              <a:rPr lang="en" sz="135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2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)(</a:t>
            </a:r>
            <a:r>
              <a:rPr lang="en" sz="135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3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)(</a:t>
            </a:r>
            <a:r>
              <a:rPr lang="en" sz="135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4</a:t>
            </a:r>
            <a:r>
              <a:rPr lang="en" sz="13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)); </a:t>
            </a: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20</a:t>
            </a:r>
            <a:endParaRPr sz="1350">
              <a:solidFill>
                <a:srgbClr val="D81B6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09" name="Google Shape;109;p21"/>
          <p:cNvSpPr txBox="1">
            <a:spLocks noGrp="1"/>
          </p:cNvSpPr>
          <p:nvPr>
            <p:ph type="body" idx="2"/>
          </p:nvPr>
        </p:nvSpPr>
        <p:spPr>
          <a:xfrm>
            <a:off x="4311600" y="756175"/>
            <a:ext cx="4832400" cy="381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BEWARE of Closures+for-loops</a:t>
            </a:r>
            <a:b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function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showHelp(help) { 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document.getElementById(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'help'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).innerHTML = help;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}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function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setupHelp() {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</a:t>
            </a: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var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helpText = [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  {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'id'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: 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'email'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'help'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: 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'Your e-mail address'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},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  {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'id'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: 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'name'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'help'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: 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'Your full name'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},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  {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'id'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: 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'age'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'help'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: </a:t>
            </a:r>
            <a:r>
              <a:rPr lang="en" sz="115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'Your age'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}];</a:t>
            </a:r>
            <a:endParaRPr sz="115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</a:t>
            </a: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for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(</a:t>
            </a: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var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i = </a:t>
            </a:r>
            <a:r>
              <a:rPr lang="en" sz="1150">
                <a:solidFill>
                  <a:srgbClr val="C53929"/>
                </a:solidFill>
                <a:latin typeface="Roboto Mono"/>
                <a:ea typeface="Roboto Mono"/>
                <a:cs typeface="Roboto Mono"/>
                <a:sym typeface="Roboto Mono"/>
              </a:rPr>
              <a:t>0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; i &lt; helpText.length; i++) {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var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item = helpText[i];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document.getElementById(item.id).onfocus = 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sz="115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function</a:t>
            </a: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() { showHelp(item.help); }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}}</a:t>
            </a:r>
            <a:endParaRPr sz="115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setupHelp();</a:t>
            </a:r>
            <a:br>
              <a:rPr lang="en" sz="115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// Alternatives: for..in, forEach, let</a:t>
            </a:r>
            <a:endParaRPr sz="115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50">
              <a:solidFill>
                <a:srgbClr val="D81B60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2432</Words>
  <Application>Microsoft Office PowerPoint</Application>
  <PresentationFormat>On-screen Show (16:9)</PresentationFormat>
  <Paragraphs>225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Roboto Mono</vt:lpstr>
      <vt:lpstr>source-code-pro</vt:lpstr>
      <vt:lpstr>Verdana</vt:lpstr>
      <vt:lpstr>Consolas</vt:lpstr>
      <vt:lpstr>Arial</vt:lpstr>
      <vt:lpstr>Simple Light</vt:lpstr>
      <vt:lpstr>Front End Javascript</vt:lpstr>
      <vt:lpstr>JavaScript (JS)</vt:lpstr>
      <vt:lpstr>Similarities to Java, C, Python, C#, etc.</vt:lpstr>
      <vt:lpstr>Equals</vt:lpstr>
      <vt:lpstr>Declaring a Variable</vt:lpstr>
      <vt:lpstr>Strings and template literals</vt:lpstr>
      <vt:lpstr>Functions</vt:lpstr>
      <vt:lpstr>“Classes” are just functions</vt:lpstr>
      <vt:lpstr>Closure Examples</vt:lpstr>
      <vt:lpstr>Object or {}</vt:lpstr>
      <vt:lpstr>Lost of other ‘syntactic sugar’</vt:lpstr>
      <vt:lpstr>JS + DOM manipulation</vt:lpstr>
      <vt:lpstr>jQuery</vt:lpstr>
      <vt:lpstr>Organizing js and html</vt:lpstr>
      <vt:lpstr>Initialization …</vt:lpstr>
      <vt:lpstr>JS + DOM: Events</vt:lpstr>
      <vt:lpstr>JS Debugging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 End Javascript</dc:title>
  <cp:lastModifiedBy>Kal Rabb</cp:lastModifiedBy>
  <cp:revision>11</cp:revision>
  <dcterms:modified xsi:type="dcterms:W3CDTF">2024-03-29T13:07:57Z</dcterms:modified>
</cp:coreProperties>
</file>