
<file path=[Content_Types].xml><?xml version="1.0" encoding="utf-8"?>
<Types xmlns="http://schemas.openxmlformats.org/package/2006/content-types">
  <Default Extension="fntdata" ContentType="application/x-fontdata"/>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0" r:id="rId1"/>
  </p:sldMasterIdLst>
  <p:notesMasterIdLst>
    <p:notesMasterId r:id="rId40"/>
  </p:notesMasterIdLst>
  <p:sldIdLst>
    <p:sldId id="256" r:id="rId2"/>
    <p:sldId id="257" r:id="rId3"/>
    <p:sldId id="258" r:id="rId4"/>
    <p:sldId id="260" r:id="rId5"/>
    <p:sldId id="266" r:id="rId6"/>
    <p:sldId id="267" r:id="rId7"/>
    <p:sldId id="300" r:id="rId8"/>
    <p:sldId id="301" r:id="rId9"/>
    <p:sldId id="302" r:id="rId10"/>
    <p:sldId id="303" r:id="rId11"/>
    <p:sldId id="304" r:id="rId12"/>
    <p:sldId id="305" r:id="rId13"/>
    <p:sldId id="306" r:id="rId14"/>
    <p:sldId id="269" r:id="rId15"/>
    <p:sldId id="262" r:id="rId16"/>
    <p:sldId id="263" r:id="rId17"/>
    <p:sldId id="265" r:id="rId18"/>
    <p:sldId id="281" r:id="rId19"/>
    <p:sldId id="282" r:id="rId20"/>
    <p:sldId id="259" r:id="rId21"/>
    <p:sldId id="270" r:id="rId22"/>
    <p:sldId id="271" r:id="rId23"/>
    <p:sldId id="272" r:id="rId24"/>
    <p:sldId id="273" r:id="rId25"/>
    <p:sldId id="274" r:id="rId26"/>
    <p:sldId id="275" r:id="rId27"/>
    <p:sldId id="264" r:id="rId28"/>
    <p:sldId id="276" r:id="rId29"/>
    <p:sldId id="277" r:id="rId30"/>
    <p:sldId id="278" r:id="rId31"/>
    <p:sldId id="292" r:id="rId32"/>
    <p:sldId id="299" r:id="rId33"/>
    <p:sldId id="284" r:id="rId34"/>
    <p:sldId id="298" r:id="rId35"/>
    <p:sldId id="285" r:id="rId36"/>
    <p:sldId id="283" r:id="rId37"/>
    <p:sldId id="268" r:id="rId38"/>
    <p:sldId id="261" r:id="rId39"/>
  </p:sldIdLst>
  <p:sldSz cx="9144000" cy="5143500" type="screen16x9"/>
  <p:notesSz cx="6858000" cy="9144000"/>
  <p:embeddedFontLst>
    <p:embeddedFont>
      <p:font typeface="Consolas" panose="020B0609020204030204" pitchFamily="49" charset="0"/>
      <p:regular r:id="rId41"/>
      <p:bold r:id="rId42"/>
      <p:italic r:id="rId43"/>
      <p:boldItalic r:id="rId44"/>
    </p:embeddedFont>
    <p:embeddedFont>
      <p:font typeface="Roboto Mono" panose="00000009000000000000" pitchFamily="49" charset="0"/>
      <p:regular r:id="rId45"/>
      <p:bold r:id="rId46"/>
      <p:italic r:id="rId47"/>
      <p:boldItalic r:id="rId48"/>
    </p:embeddedFont>
    <p:embeddedFont>
      <p:font typeface="Source Code Pro" panose="020B0509030403020204" pitchFamily="49" charset="0"/>
      <p:regular r:id="rId49"/>
    </p:embeddedFont>
  </p:embeddedFontLst>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89598" autoAdjust="0"/>
  </p:normalViewPr>
  <p:slideViewPr>
    <p:cSldViewPr snapToGrid="0">
      <p:cViewPr varScale="1">
        <p:scale>
          <a:sx n="89" d="100"/>
          <a:sy n="89" d="100"/>
        </p:scale>
        <p:origin x="645" y="278"/>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font" Target="fonts/font2.fntdata"/><Relationship Id="rId47" Type="http://schemas.openxmlformats.org/officeDocument/2006/relationships/font" Target="fonts/font7.fntdata"/><Relationship Id="rId50" Type="http://schemas.openxmlformats.org/officeDocument/2006/relationships/presProps" Target="pres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notesMaster" Target="notesMasters/notesMaster1.xml"/><Relationship Id="rId45" Type="http://schemas.openxmlformats.org/officeDocument/2006/relationships/font" Target="fonts/font5.fntdata"/><Relationship Id="rId53"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font" Target="fonts/font4.fntdata"/><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font" Target="fonts/font3.fntdata"/><Relationship Id="rId48" Type="http://schemas.openxmlformats.org/officeDocument/2006/relationships/font" Target="fonts/font8.fntdata"/><Relationship Id="rId8" Type="http://schemas.openxmlformats.org/officeDocument/2006/relationships/slide" Target="slides/slide7.xml"/><Relationship Id="rId51"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font" Target="fonts/font6.fntdata"/><Relationship Id="rId20" Type="http://schemas.openxmlformats.org/officeDocument/2006/relationships/slide" Target="slides/slide19.xml"/><Relationship Id="rId41" Type="http://schemas.openxmlformats.org/officeDocument/2006/relationships/font" Target="fonts/font1.fntdata"/><Relationship Id="rId54"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font" Target="fonts/font9.fntdata"/></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al Rabb" userId="3edf06299a4717ec" providerId="LiveId" clId="{39F02D62-6772-4E86-AC39-8D5A73073ADE}"/>
    <pc:docChg chg="undo redo custSel addSld modSld sldOrd">
      <pc:chgData name="Kal Rabb" userId="3edf06299a4717ec" providerId="LiveId" clId="{39F02D62-6772-4E86-AC39-8D5A73073ADE}" dt="2020-11-11T01:45:14.013" v="2560" actId="5793"/>
      <pc:docMkLst>
        <pc:docMk/>
      </pc:docMkLst>
      <pc:sldChg chg="modSp modNotes">
        <pc:chgData name="Kal Rabb" userId="3edf06299a4717ec" providerId="LiveId" clId="{39F02D62-6772-4E86-AC39-8D5A73073ADE}" dt="2020-10-19T20:23:42.241" v="0"/>
        <pc:sldMkLst>
          <pc:docMk/>
          <pc:sldMk cId="0" sldId="256"/>
        </pc:sldMkLst>
      </pc:sldChg>
      <pc:sldChg chg="modSp mod modNotes">
        <pc:chgData name="Kal Rabb" userId="3edf06299a4717ec" providerId="LiveId" clId="{39F02D62-6772-4E86-AC39-8D5A73073ADE}" dt="2020-10-19T20:24:26.004" v="22" actId="403"/>
        <pc:sldMkLst>
          <pc:docMk/>
          <pc:sldMk cId="0" sldId="257"/>
        </pc:sldMkLst>
      </pc:sldChg>
      <pc:sldChg chg="modSp mod modNotes">
        <pc:chgData name="Kal Rabb" userId="3edf06299a4717ec" providerId="LiveId" clId="{39F02D62-6772-4E86-AC39-8D5A73073ADE}" dt="2020-10-19T20:25:43.171" v="170" actId="20577"/>
        <pc:sldMkLst>
          <pc:docMk/>
          <pc:sldMk cId="0" sldId="258"/>
        </pc:sldMkLst>
      </pc:sldChg>
      <pc:sldChg chg="modSp mod modNotes">
        <pc:chgData name="Kal Rabb" userId="3edf06299a4717ec" providerId="LiveId" clId="{39F02D62-6772-4E86-AC39-8D5A73073ADE}" dt="2020-10-19T20:26:01.391" v="173" actId="403"/>
        <pc:sldMkLst>
          <pc:docMk/>
          <pc:sldMk cId="0" sldId="259"/>
        </pc:sldMkLst>
      </pc:sldChg>
      <pc:sldChg chg="modSp mod modNotes">
        <pc:chgData name="Kal Rabb" userId="3edf06299a4717ec" providerId="LiveId" clId="{39F02D62-6772-4E86-AC39-8D5A73073ADE}" dt="2020-10-19T20:26:18.754" v="176" actId="403"/>
        <pc:sldMkLst>
          <pc:docMk/>
          <pc:sldMk cId="0" sldId="260"/>
        </pc:sldMkLst>
      </pc:sldChg>
      <pc:sldChg chg="modSp modNotes">
        <pc:chgData name="Kal Rabb" userId="3edf06299a4717ec" providerId="LiveId" clId="{39F02D62-6772-4E86-AC39-8D5A73073ADE}" dt="2020-10-19T20:23:42.241" v="0"/>
        <pc:sldMkLst>
          <pc:docMk/>
          <pc:sldMk cId="0" sldId="261"/>
        </pc:sldMkLst>
      </pc:sldChg>
      <pc:sldChg chg="addSp delSp modSp new mod modClrScheme chgLayout">
        <pc:chgData name="Kal Rabb" userId="3edf06299a4717ec" providerId="LiveId" clId="{39F02D62-6772-4E86-AC39-8D5A73073ADE}" dt="2020-10-20T15:51:04.921" v="2020" actId="14100"/>
        <pc:sldMkLst>
          <pc:docMk/>
          <pc:sldMk cId="2189748646" sldId="262"/>
        </pc:sldMkLst>
      </pc:sldChg>
      <pc:sldChg chg="modSp add mod">
        <pc:chgData name="Kal Rabb" userId="3edf06299a4717ec" providerId="LiveId" clId="{39F02D62-6772-4E86-AC39-8D5A73073ADE}" dt="2020-10-19T20:48:36.215" v="1354" actId="27636"/>
        <pc:sldMkLst>
          <pc:docMk/>
          <pc:sldMk cId="903113046" sldId="263"/>
        </pc:sldMkLst>
      </pc:sldChg>
      <pc:sldChg chg="modSp new mod">
        <pc:chgData name="Kal Rabb" userId="3edf06299a4717ec" providerId="LiveId" clId="{39F02D62-6772-4E86-AC39-8D5A73073ADE}" dt="2020-10-19T20:44:06.031" v="1038" actId="207"/>
        <pc:sldMkLst>
          <pc:docMk/>
          <pc:sldMk cId="1196212955" sldId="264"/>
        </pc:sldMkLst>
      </pc:sldChg>
      <pc:sldChg chg="addSp delSp modSp add mod modClrScheme chgLayout">
        <pc:chgData name="Kal Rabb" userId="3edf06299a4717ec" providerId="LiveId" clId="{39F02D62-6772-4E86-AC39-8D5A73073ADE}" dt="2020-10-20T01:51:36.419" v="1736" actId="20577"/>
        <pc:sldMkLst>
          <pc:docMk/>
          <pc:sldMk cId="1620384559" sldId="265"/>
        </pc:sldMkLst>
      </pc:sldChg>
      <pc:sldChg chg="addSp delSp modSp new mod ord modClrScheme chgLayout">
        <pc:chgData name="Kal Rabb" userId="3edf06299a4717ec" providerId="LiveId" clId="{39F02D62-6772-4E86-AC39-8D5A73073ADE}" dt="2020-10-20T12:58:29.955" v="1988" actId="20577"/>
        <pc:sldMkLst>
          <pc:docMk/>
          <pc:sldMk cId="1965359012" sldId="266"/>
        </pc:sldMkLst>
      </pc:sldChg>
      <pc:sldChg chg="addSp delSp modSp add mod modClrScheme chgLayout">
        <pc:chgData name="Kal Rabb" userId="3edf06299a4717ec" providerId="LiveId" clId="{39F02D62-6772-4E86-AC39-8D5A73073ADE}" dt="2020-10-20T15:28:50.663" v="2019" actId="20577"/>
        <pc:sldMkLst>
          <pc:docMk/>
          <pc:sldMk cId="48558010" sldId="267"/>
        </pc:sldMkLst>
      </pc:sldChg>
      <pc:sldChg chg="addSp modSp new mod">
        <pc:chgData name="Kal Rabb" userId="3edf06299a4717ec" providerId="LiveId" clId="{39F02D62-6772-4E86-AC39-8D5A73073ADE}" dt="2020-11-11T01:37:29.020" v="2292" actId="20577"/>
        <pc:sldMkLst>
          <pc:docMk/>
          <pc:sldMk cId="3076110137" sldId="279"/>
        </pc:sldMkLst>
      </pc:sldChg>
      <pc:sldChg chg="addSp delSp modSp new mod modClrScheme chgLayout">
        <pc:chgData name="Kal Rabb" userId="3edf06299a4717ec" providerId="LiveId" clId="{39F02D62-6772-4E86-AC39-8D5A73073ADE}" dt="2020-11-11T01:45:14.013" v="2560" actId="5793"/>
        <pc:sldMkLst>
          <pc:docMk/>
          <pc:sldMk cId="2311929594" sldId="280"/>
        </pc:sldMkLst>
      </pc:sldChg>
    </pc:docChg>
  </pc:docChgLst>
  <pc:docChgLst>
    <pc:chgData name="Kal Rabb" userId="3edf06299a4717ec" providerId="LiveId" clId="{0E56DB3D-BB09-4308-91B3-A1EAE1F03D28}"/>
    <pc:docChg chg="undo custSel addSld modSld">
      <pc:chgData name="Kal Rabb" userId="3edf06299a4717ec" providerId="LiveId" clId="{0E56DB3D-BB09-4308-91B3-A1EAE1F03D28}" dt="2022-10-28T18:22:34.112" v="1025" actId="15"/>
      <pc:docMkLst>
        <pc:docMk/>
      </pc:docMkLst>
      <pc:sldChg chg="addSp delSp modSp new mod modClrScheme chgLayout">
        <pc:chgData name="Kal Rabb" userId="3edf06299a4717ec" providerId="LiveId" clId="{0E56DB3D-BB09-4308-91B3-A1EAE1F03D28}" dt="2022-10-28T18:08:17.245" v="251" actId="179"/>
        <pc:sldMkLst>
          <pc:docMk/>
          <pc:sldMk cId="414182168" sldId="292"/>
        </pc:sldMkLst>
      </pc:sldChg>
      <pc:sldChg chg="addSp delSp modSp new mod modAnim">
        <pc:chgData name="Kal Rabb" userId="3edf06299a4717ec" providerId="LiveId" clId="{0E56DB3D-BB09-4308-91B3-A1EAE1F03D28}" dt="2022-10-28T18:22:34.112" v="1025" actId="15"/>
        <pc:sldMkLst>
          <pc:docMk/>
          <pc:sldMk cId="1103706886" sldId="293"/>
        </pc:sldMkLst>
      </pc:sldChg>
    </pc:docChg>
  </pc:docChgLst>
  <pc:docChgLst>
    <pc:chgData name="Kal Rabb" userId="3edf06299a4717ec" providerId="LiveId" clId="{E4A60CCA-68A3-4688-BB12-D5F9A356282F}"/>
    <pc:docChg chg="custSel modSld">
      <pc:chgData name="Kal Rabb" userId="3edf06299a4717ec" providerId="LiveId" clId="{E4A60CCA-68A3-4688-BB12-D5F9A356282F}" dt="2025-04-01T22:24:10.491" v="189" actId="20577"/>
      <pc:docMkLst>
        <pc:docMk/>
      </pc:docMkLst>
      <pc:sldChg chg="modSp mod">
        <pc:chgData name="Kal Rabb" userId="3edf06299a4717ec" providerId="LiveId" clId="{E4A60CCA-68A3-4688-BB12-D5F9A356282F}" dt="2025-04-01T22:24:10.491" v="189" actId="20577"/>
        <pc:sldMkLst>
          <pc:docMk/>
          <pc:sldMk cId="0" sldId="260"/>
        </pc:sldMkLst>
        <pc:spChg chg="mod">
          <ac:chgData name="Kal Rabb" userId="3edf06299a4717ec" providerId="LiveId" clId="{E4A60CCA-68A3-4688-BB12-D5F9A356282F}" dt="2025-04-01T22:24:10.491" v="189" actId="20577"/>
          <ac:spMkLst>
            <pc:docMk/>
            <pc:sldMk cId="0" sldId="260"/>
            <ac:spMk id="79" creationId="{00000000-0000-0000-0000-000000000000}"/>
          </ac:spMkLst>
        </pc:spChg>
      </pc:sldChg>
    </pc:docChg>
  </pc:docChgLst>
  <pc:docChgLst>
    <pc:chgData name="Kal Rabb" userId="3edf06299a4717ec" providerId="LiveId" clId="{C10DF482-5430-4F31-9D37-43F2EC62196C}"/>
    <pc:docChg chg="undo custSel addSld delSld modSld">
      <pc:chgData name="Kal Rabb" userId="3edf06299a4717ec" providerId="LiveId" clId="{C10DF482-5430-4F31-9D37-43F2EC62196C}" dt="2024-01-02T19:21:35.632" v="703" actId="20577"/>
      <pc:docMkLst>
        <pc:docMk/>
      </pc:docMkLst>
      <pc:sldChg chg="del">
        <pc:chgData name="Kal Rabb" userId="3edf06299a4717ec" providerId="LiveId" clId="{C10DF482-5430-4F31-9D37-43F2EC62196C}" dt="2024-01-02T17:53:07.584" v="0" actId="47"/>
        <pc:sldMkLst>
          <pc:docMk/>
          <pc:sldMk cId="3076110137" sldId="279"/>
        </pc:sldMkLst>
      </pc:sldChg>
      <pc:sldChg chg="del">
        <pc:chgData name="Kal Rabb" userId="3edf06299a4717ec" providerId="LiveId" clId="{C10DF482-5430-4F31-9D37-43F2EC62196C}" dt="2024-01-02T17:53:07.584" v="0" actId="47"/>
        <pc:sldMkLst>
          <pc:docMk/>
          <pc:sldMk cId="2311929594" sldId="280"/>
        </pc:sldMkLst>
      </pc:sldChg>
      <pc:sldChg chg="del">
        <pc:chgData name="Kal Rabb" userId="3edf06299a4717ec" providerId="LiveId" clId="{C10DF482-5430-4F31-9D37-43F2EC62196C}" dt="2024-01-02T17:53:07.584" v="0" actId="47"/>
        <pc:sldMkLst>
          <pc:docMk/>
          <pc:sldMk cId="0" sldId="286"/>
        </pc:sldMkLst>
      </pc:sldChg>
      <pc:sldChg chg="del">
        <pc:chgData name="Kal Rabb" userId="3edf06299a4717ec" providerId="LiveId" clId="{C10DF482-5430-4F31-9D37-43F2EC62196C}" dt="2024-01-02T17:53:07.584" v="0" actId="47"/>
        <pc:sldMkLst>
          <pc:docMk/>
          <pc:sldMk cId="0" sldId="288"/>
        </pc:sldMkLst>
      </pc:sldChg>
      <pc:sldChg chg="del">
        <pc:chgData name="Kal Rabb" userId="3edf06299a4717ec" providerId="LiveId" clId="{C10DF482-5430-4F31-9D37-43F2EC62196C}" dt="2024-01-02T17:53:07.584" v="0" actId="47"/>
        <pc:sldMkLst>
          <pc:docMk/>
          <pc:sldMk cId="1864009900" sldId="289"/>
        </pc:sldMkLst>
      </pc:sldChg>
      <pc:sldChg chg="del">
        <pc:chgData name="Kal Rabb" userId="3edf06299a4717ec" providerId="LiveId" clId="{C10DF482-5430-4F31-9D37-43F2EC62196C}" dt="2024-01-02T17:53:07.584" v="0" actId="47"/>
        <pc:sldMkLst>
          <pc:docMk/>
          <pc:sldMk cId="0" sldId="290"/>
        </pc:sldMkLst>
      </pc:sldChg>
      <pc:sldChg chg="del">
        <pc:chgData name="Kal Rabb" userId="3edf06299a4717ec" providerId="LiveId" clId="{C10DF482-5430-4F31-9D37-43F2EC62196C}" dt="2024-01-02T17:53:07.584" v="0" actId="47"/>
        <pc:sldMkLst>
          <pc:docMk/>
          <pc:sldMk cId="0" sldId="291"/>
        </pc:sldMkLst>
      </pc:sldChg>
      <pc:sldChg chg="del">
        <pc:chgData name="Kal Rabb" userId="3edf06299a4717ec" providerId="LiveId" clId="{C10DF482-5430-4F31-9D37-43F2EC62196C}" dt="2024-01-02T17:53:07.584" v="0" actId="47"/>
        <pc:sldMkLst>
          <pc:docMk/>
          <pc:sldMk cId="1103706886" sldId="293"/>
        </pc:sldMkLst>
      </pc:sldChg>
      <pc:sldChg chg="del">
        <pc:chgData name="Kal Rabb" userId="3edf06299a4717ec" providerId="LiveId" clId="{C10DF482-5430-4F31-9D37-43F2EC62196C}" dt="2024-01-02T17:53:07.584" v="0" actId="47"/>
        <pc:sldMkLst>
          <pc:docMk/>
          <pc:sldMk cId="4066150354" sldId="294"/>
        </pc:sldMkLst>
      </pc:sldChg>
      <pc:sldChg chg="del">
        <pc:chgData name="Kal Rabb" userId="3edf06299a4717ec" providerId="LiveId" clId="{C10DF482-5430-4F31-9D37-43F2EC62196C}" dt="2024-01-02T17:53:07.584" v="0" actId="47"/>
        <pc:sldMkLst>
          <pc:docMk/>
          <pc:sldMk cId="2397110668" sldId="295"/>
        </pc:sldMkLst>
      </pc:sldChg>
      <pc:sldChg chg="del">
        <pc:chgData name="Kal Rabb" userId="3edf06299a4717ec" providerId="LiveId" clId="{C10DF482-5430-4F31-9D37-43F2EC62196C}" dt="2024-01-02T17:53:07.584" v="0" actId="47"/>
        <pc:sldMkLst>
          <pc:docMk/>
          <pc:sldMk cId="1965721056" sldId="296"/>
        </pc:sldMkLst>
      </pc:sldChg>
      <pc:sldChg chg="del">
        <pc:chgData name="Kal Rabb" userId="3edf06299a4717ec" providerId="LiveId" clId="{C10DF482-5430-4F31-9D37-43F2EC62196C}" dt="2024-01-02T17:53:07.584" v="0" actId="47"/>
        <pc:sldMkLst>
          <pc:docMk/>
          <pc:sldMk cId="791639428" sldId="297"/>
        </pc:sldMkLst>
      </pc:sldChg>
      <pc:sldChg chg="modSp new mod">
        <pc:chgData name="Kal Rabb" userId="3edf06299a4717ec" providerId="LiveId" clId="{C10DF482-5430-4F31-9D37-43F2EC62196C}" dt="2024-01-02T19:21:35.632" v="703" actId="20577"/>
        <pc:sldMkLst>
          <pc:docMk/>
          <pc:sldMk cId="906148342" sldId="299"/>
        </pc:sldMkLst>
      </pc:sldChg>
      <pc:sldMasterChg chg="delSldLayout">
        <pc:chgData name="Kal Rabb" userId="3edf06299a4717ec" providerId="LiveId" clId="{C10DF482-5430-4F31-9D37-43F2EC62196C}" dt="2024-01-02T17:53:07.584" v="0" actId="47"/>
        <pc:sldMasterMkLst>
          <pc:docMk/>
          <pc:sldMasterMk cId="3576595058" sldId="2147483660"/>
        </pc:sldMasterMkLst>
        <pc:sldLayoutChg chg="del">
          <pc:chgData name="Kal Rabb" userId="3edf06299a4717ec" providerId="LiveId" clId="{C10DF482-5430-4F31-9D37-43F2EC62196C}" dt="2024-01-02T17:53:07.584" v="0" actId="47"/>
          <pc:sldLayoutMkLst>
            <pc:docMk/>
            <pc:sldMasterMk cId="3576595058" sldId="2147483660"/>
            <pc:sldLayoutMk cId="2289803624" sldId="2147483673"/>
          </pc:sldLayoutMkLst>
        </pc:sldLayoutChg>
      </pc:sldMasterChg>
    </pc:docChg>
  </pc:docChgLst>
  <pc:docChgLst>
    <pc:chgData name="Kal Rabb" userId="3edf06299a4717ec" providerId="LiveId" clId="{E1A54D59-3CE4-450C-AD1C-EC679EC2DE64}"/>
    <pc:docChg chg="undo custSel addSld modSld sldOrd">
      <pc:chgData name="Kal Rabb" userId="3edf06299a4717ec" providerId="LiveId" clId="{E1A54D59-3CE4-450C-AD1C-EC679EC2DE64}" dt="2023-11-29T13:30:22.443" v="794" actId="20577"/>
      <pc:docMkLst>
        <pc:docMk/>
      </pc:docMkLst>
      <pc:sldChg chg="modSp mod">
        <pc:chgData name="Kal Rabb" userId="3edf06299a4717ec" providerId="LiveId" clId="{E1A54D59-3CE4-450C-AD1C-EC679EC2DE64}" dt="2023-11-29T13:29:04.843" v="792" actId="14100"/>
        <pc:sldMkLst>
          <pc:docMk/>
          <pc:sldMk cId="3076110137" sldId="279"/>
        </pc:sldMkLst>
      </pc:sldChg>
      <pc:sldChg chg="modSp mod">
        <pc:chgData name="Kal Rabb" userId="3edf06299a4717ec" providerId="LiveId" clId="{E1A54D59-3CE4-450C-AD1C-EC679EC2DE64}" dt="2023-11-18T02:35:34.089" v="466" actId="20577"/>
        <pc:sldMkLst>
          <pc:docMk/>
          <pc:sldMk cId="143896131" sldId="285"/>
        </pc:sldMkLst>
      </pc:sldChg>
      <pc:sldChg chg="ord">
        <pc:chgData name="Kal Rabb" userId="3edf06299a4717ec" providerId="LiveId" clId="{E1A54D59-3CE4-450C-AD1C-EC679EC2DE64}" dt="2023-05-30T19:55:14.194" v="1"/>
        <pc:sldMkLst>
          <pc:docMk/>
          <pc:sldMk cId="0" sldId="288"/>
        </pc:sldMkLst>
      </pc:sldChg>
      <pc:sldChg chg="addSp delSp modSp mod modAnim">
        <pc:chgData name="Kal Rabb" userId="3edf06299a4717ec" providerId="LiveId" clId="{E1A54D59-3CE4-450C-AD1C-EC679EC2DE64}" dt="2023-05-30T20:04:39.879" v="459"/>
        <pc:sldMkLst>
          <pc:docMk/>
          <pc:sldMk cId="0" sldId="290"/>
        </pc:sldMkLst>
      </pc:sldChg>
      <pc:sldChg chg="modSp mod">
        <pc:chgData name="Kal Rabb" userId="3edf06299a4717ec" providerId="LiveId" clId="{E1A54D59-3CE4-450C-AD1C-EC679EC2DE64}" dt="2023-11-29T13:30:22.443" v="794" actId="20577"/>
        <pc:sldMkLst>
          <pc:docMk/>
          <pc:sldMk cId="2397110668" sldId="295"/>
        </pc:sldMkLst>
      </pc:sldChg>
      <pc:sldChg chg="addSp delSp modSp new mod modClrScheme modAnim chgLayout">
        <pc:chgData name="Kal Rabb" userId="3edf06299a4717ec" providerId="LiveId" clId="{E1A54D59-3CE4-450C-AD1C-EC679EC2DE64}" dt="2023-05-30T20:04:32.453" v="458"/>
        <pc:sldMkLst>
          <pc:docMk/>
          <pc:sldMk cId="791639428" sldId="297"/>
        </pc:sldMkLst>
      </pc:sldChg>
      <pc:sldChg chg="modSp add mod">
        <pc:chgData name="Kal Rabb" userId="3edf06299a4717ec" providerId="LiveId" clId="{E1A54D59-3CE4-450C-AD1C-EC679EC2DE64}" dt="2023-11-18T02:39:25.253" v="791" actId="20577"/>
        <pc:sldMkLst>
          <pc:docMk/>
          <pc:sldMk cId="2215878176" sldId="298"/>
        </pc:sldMkLst>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739294da71_0_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739294da71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739294da71_0_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739294da71_0_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739294da71_0_1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739294da71_0_1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739294da71_0_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739294da71_0_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739294da71_0_23: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739294da71_0_23: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822960" y="569214"/>
            <a:ext cx="7543800" cy="2674620"/>
          </a:xfrm>
        </p:spPr>
        <p:txBody>
          <a:bodyPr anchor="b">
            <a:normAutofit/>
          </a:bodyPr>
          <a:lstStyle>
            <a:lvl1pPr algn="l">
              <a:lnSpc>
                <a:spcPct val="85000"/>
              </a:lnSpc>
              <a:defRPr sz="6000" spc="-38" baseline="0">
                <a:solidFill>
                  <a:schemeClr val="tx1">
                    <a:lumMod val="85000"/>
                    <a:lumOff val="15000"/>
                  </a:schemeClr>
                </a:solidFill>
              </a:defRPr>
            </a:lvl1pPr>
          </a:lstStyle>
          <a:p>
            <a:r>
              <a:rPr lang="en-US"/>
              <a:t>Click to edit Master title style</a:t>
            </a:r>
            <a:endParaRPr lang="en-US" dirty="0"/>
          </a:p>
        </p:txBody>
      </p:sp>
      <p:sp>
        <p:nvSpPr>
          <p:cNvPr id="3" name="Subtitle 2"/>
          <p:cNvSpPr>
            <a:spLocks noGrp="1"/>
          </p:cNvSpPr>
          <p:nvPr>
            <p:ph type="subTitle" idx="1"/>
          </p:nvPr>
        </p:nvSpPr>
        <p:spPr>
          <a:xfrm>
            <a:off x="825038" y="3341715"/>
            <a:ext cx="7543800" cy="857250"/>
          </a:xfrm>
        </p:spPr>
        <p:txBody>
          <a:bodyPr lIns="91440" rIns="91440">
            <a:normAutofit/>
          </a:bodyPr>
          <a:lstStyle>
            <a:lvl1pPr marL="0" indent="0" algn="l">
              <a:buNone/>
              <a:defRPr sz="1800" cap="all" spc="150" baseline="0">
                <a:solidFill>
                  <a:schemeClr val="tx2"/>
                </a:solidFill>
                <a:latin typeface="+mj-lt"/>
              </a:defRPr>
            </a:lvl1pPr>
            <a:lvl2pPr marL="342900" indent="0" algn="ctr">
              <a:buNone/>
              <a:defRPr sz="1800"/>
            </a:lvl2pPr>
            <a:lvl3pPr marL="685800" indent="0" algn="ctr">
              <a:buNone/>
              <a:defRPr sz="1800"/>
            </a:lvl3pPr>
            <a:lvl4pPr marL="1028700" indent="0" algn="ctr">
              <a:buNone/>
              <a:defRPr sz="1500"/>
            </a:lvl4pPr>
            <a:lvl5pPr marL="1371600" indent="0" algn="ctr">
              <a:buNone/>
              <a:defRPr sz="1500"/>
            </a:lvl5pPr>
            <a:lvl6pPr marL="1714500" indent="0" algn="ctr">
              <a:buNone/>
              <a:defRPr sz="1500"/>
            </a:lvl6pPr>
            <a:lvl7pPr marL="2057400" indent="0" algn="ctr">
              <a:buNone/>
              <a:defRPr sz="1500"/>
            </a:lvl7pPr>
            <a:lvl8pPr marL="2400300" indent="0" algn="ctr">
              <a:buNone/>
              <a:defRPr sz="1500"/>
            </a:lvl8pPr>
            <a:lvl9pPr marL="2743200" indent="0" algn="ctr">
              <a:buNone/>
              <a:defRPr sz="15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4BDF68E2-58F2-4D09-BE8B-E3BD06533059}" type="datetimeFigureOut">
              <a:rPr lang="en-US" dirty="0"/>
              <a:t>4/1/2025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758309843"/>
      </p:ext>
    </p:extLst>
  </p:cSld>
  <p:clrMapOvr>
    <a:masterClrMapping/>
  </p:clrMapOvr>
  <p:hf sldNum="0" hdr="0" ftr="0" dt="0"/>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2E2D6473-DF6D-4702-B328-E0DD40540A4E}" type="datetimeFigureOut">
              <a:rPr lang="en-US" dirty="0"/>
              <a:t>4/1/2025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740236579"/>
      </p:ext>
    </p:extLst>
  </p:cSld>
  <p:clrMapOvr>
    <a:masterClrMapping/>
  </p:clrMapOvr>
  <p:hf sldNum="0" hdr="0" ftr="0" dt="0"/>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Vertical Title 1"/>
          <p:cNvSpPr>
            <a:spLocks noGrp="1"/>
          </p:cNvSpPr>
          <p:nvPr>
            <p:ph type="title" orient="vert"/>
          </p:nvPr>
        </p:nvSpPr>
        <p:spPr>
          <a:xfrm>
            <a:off x="6543675" y="311084"/>
            <a:ext cx="1971675" cy="4318066"/>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628650" y="311083"/>
            <a:ext cx="5800725" cy="4318067"/>
          </a:xfrm>
        </p:spPr>
        <p:txBody>
          <a:bodyPr vert="eaVert" lIns="45720" tIns="0" rIns="45720" bIns="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E26F7E3A-B166-407D-9866-32884E7D5B37}" type="datetimeFigureOut">
              <a:rPr lang="en-US" dirty="0"/>
              <a:t>4/1/2025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2206423912"/>
      </p:ext>
    </p:extLst>
  </p:cSld>
  <p:clrMapOvr>
    <a:masterClrMapping/>
  </p:clrMapOvr>
  <p:hf sldNum="0" hdr="0" ftr="0" dt="0"/>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Title and body" type="tx">
  <p:cSld name="Title and 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Autofit/>
          </a:bodyPr>
          <a:lstStyle>
            <a:lvl1pPr marL="457200" lvl="0" indent="-342900">
              <a:spcBef>
                <a:spcPts val="0"/>
              </a:spcBef>
              <a:spcAft>
                <a:spcPts val="0"/>
              </a:spcAft>
              <a:buSzPts val="1800"/>
              <a:buChar char="●"/>
              <a:defRPr/>
            </a:lvl1pPr>
            <a:lvl2pPr marL="914400" lvl="1" indent="-317500">
              <a:spcBef>
                <a:spcPts val="1600"/>
              </a:spcBef>
              <a:spcAft>
                <a:spcPts val="0"/>
              </a:spcAft>
              <a:buSzPts val="1400"/>
              <a:buChar char="○"/>
              <a:defRPr/>
            </a:lvl2pPr>
            <a:lvl3pPr marL="1371600" lvl="2" indent="-317500">
              <a:spcBef>
                <a:spcPts val="1600"/>
              </a:spcBef>
              <a:spcAft>
                <a:spcPts val="0"/>
              </a:spcAft>
              <a:buSzPts val="1400"/>
              <a:buChar char="■"/>
              <a:defRPr/>
            </a:lvl3pPr>
            <a:lvl4pPr marL="1828800" lvl="3" indent="-317500">
              <a:spcBef>
                <a:spcPts val="1600"/>
              </a:spcBef>
              <a:spcAft>
                <a:spcPts val="0"/>
              </a:spcAft>
              <a:buSzPts val="1400"/>
              <a:buChar char="●"/>
              <a:defRPr/>
            </a:lvl4pPr>
            <a:lvl5pPr marL="2286000" lvl="4" indent="-317500">
              <a:spcBef>
                <a:spcPts val="1600"/>
              </a:spcBef>
              <a:spcAft>
                <a:spcPts val="0"/>
              </a:spcAft>
              <a:buSzPts val="1400"/>
              <a:buChar char="○"/>
              <a:defRPr/>
            </a:lvl5pPr>
            <a:lvl6pPr marL="2743200" lvl="5" indent="-317500">
              <a:spcBef>
                <a:spcPts val="1600"/>
              </a:spcBef>
              <a:spcAft>
                <a:spcPts val="0"/>
              </a:spcAft>
              <a:buSzPts val="1400"/>
              <a:buChar char="■"/>
              <a:defRPr/>
            </a:lvl6pPr>
            <a:lvl7pPr marL="3200400" lvl="6" indent="-317500">
              <a:spcBef>
                <a:spcPts val="1600"/>
              </a:spcBef>
              <a:spcAft>
                <a:spcPts val="0"/>
              </a:spcAft>
              <a:buSzPts val="1400"/>
              <a:buChar char="●"/>
              <a:defRPr/>
            </a:lvl7pPr>
            <a:lvl8pPr marL="3657600" lvl="7" indent="-317500">
              <a:spcBef>
                <a:spcPts val="1600"/>
              </a:spcBef>
              <a:spcAft>
                <a:spcPts val="0"/>
              </a:spcAft>
              <a:buSzPts val="1400"/>
              <a:buChar char="○"/>
              <a:defRPr/>
            </a:lvl8pPr>
            <a:lvl9pPr marL="4114800" lvl="8" indent="-317500">
              <a:spcBef>
                <a:spcPts val="1600"/>
              </a:spcBef>
              <a:spcAft>
                <a:spcPts val="160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extLst>
      <p:ext uri="{BB962C8B-B14F-4D97-AF65-F5344CB8AC3E}">
        <p14:creationId xmlns:p14="http://schemas.microsoft.com/office/powerpoint/2010/main" val="25762377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marL="0">
              <a:defRPr/>
            </a:lvl1p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528FC5F6-F338-4AE4-BB23-26385BCFC423}" type="datetimeFigureOut">
              <a:rPr lang="en-US" dirty="0"/>
              <a:t>4/1/2025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665784059"/>
      </p:ext>
    </p:extLst>
  </p:cSld>
  <p:clrMapOvr>
    <a:masterClrMapping/>
  </p:clrMapOvr>
  <p:hf sldNum="0" hdr="0" ftr="0" dt="0"/>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569214"/>
            <a:ext cx="7543800" cy="2674620"/>
          </a:xfrm>
        </p:spPr>
        <p:txBody>
          <a:bodyPr anchor="b" anchorCtr="0">
            <a:normAutofit/>
          </a:bodyPr>
          <a:lstStyle>
            <a:lvl1pPr>
              <a:lnSpc>
                <a:spcPct val="85000"/>
              </a:lnSpc>
              <a:defRPr sz="6000" b="0">
                <a:solidFill>
                  <a:schemeClr val="tx1">
                    <a:lumMod val="85000"/>
                    <a:lumOff val="15000"/>
                  </a:schemeClr>
                </a:solidFill>
              </a:defRPr>
            </a:lvl1pPr>
          </a:lstStyle>
          <a:p>
            <a:r>
              <a:rPr lang="en-US"/>
              <a:t>Click to edit Master title style</a:t>
            </a:r>
            <a:endParaRPr lang="en-US" dirty="0"/>
          </a:p>
        </p:txBody>
      </p:sp>
      <p:sp>
        <p:nvSpPr>
          <p:cNvPr id="3" name="Text Placeholder 2"/>
          <p:cNvSpPr>
            <a:spLocks noGrp="1"/>
          </p:cNvSpPr>
          <p:nvPr>
            <p:ph type="body" idx="1"/>
          </p:nvPr>
        </p:nvSpPr>
        <p:spPr>
          <a:xfrm>
            <a:off x="822960" y="3339846"/>
            <a:ext cx="7543800" cy="857250"/>
          </a:xfrm>
        </p:spPr>
        <p:txBody>
          <a:bodyPr lIns="91440" rIns="91440" anchor="t" anchorCtr="0">
            <a:normAutofit/>
          </a:bodyPr>
          <a:lstStyle>
            <a:lvl1pPr marL="0" indent="0">
              <a:buNone/>
              <a:defRPr sz="1800" cap="all" spc="150" baseline="0">
                <a:solidFill>
                  <a:schemeClr val="tx2"/>
                </a:solidFill>
                <a:latin typeface="+mj-lt"/>
              </a:defRPr>
            </a:lvl1pPr>
            <a:lvl2pPr marL="342900" indent="0">
              <a:buNone/>
              <a:defRPr sz="1350">
                <a:solidFill>
                  <a:schemeClr val="tx1">
                    <a:tint val="75000"/>
                  </a:schemeClr>
                </a:solidFill>
              </a:defRPr>
            </a:lvl2pPr>
            <a:lvl3pPr marL="685800" indent="0">
              <a:buNone/>
              <a:defRPr sz="1200">
                <a:solidFill>
                  <a:schemeClr val="tx1">
                    <a:tint val="75000"/>
                  </a:schemeClr>
                </a:solidFill>
              </a:defRPr>
            </a:lvl3pPr>
            <a:lvl4pPr marL="1028700" indent="0">
              <a:buNone/>
              <a:defRPr sz="1050">
                <a:solidFill>
                  <a:schemeClr val="tx1">
                    <a:tint val="75000"/>
                  </a:schemeClr>
                </a:solidFill>
              </a:defRPr>
            </a:lvl4pPr>
            <a:lvl5pPr marL="1371600" indent="0">
              <a:buNone/>
              <a:defRPr sz="1050">
                <a:solidFill>
                  <a:schemeClr val="tx1">
                    <a:tint val="75000"/>
                  </a:schemeClr>
                </a:solidFill>
              </a:defRPr>
            </a:lvl5pPr>
            <a:lvl6pPr marL="1714500" indent="0">
              <a:buNone/>
              <a:defRPr sz="1050">
                <a:solidFill>
                  <a:schemeClr val="tx1">
                    <a:tint val="75000"/>
                  </a:schemeClr>
                </a:solidFill>
              </a:defRPr>
            </a:lvl6pPr>
            <a:lvl7pPr marL="2057400" indent="0">
              <a:buNone/>
              <a:defRPr sz="1050">
                <a:solidFill>
                  <a:schemeClr val="tx1">
                    <a:tint val="75000"/>
                  </a:schemeClr>
                </a:solidFill>
              </a:defRPr>
            </a:lvl7pPr>
            <a:lvl8pPr marL="2400300" indent="0">
              <a:buNone/>
              <a:defRPr sz="1050">
                <a:solidFill>
                  <a:schemeClr val="tx1">
                    <a:tint val="75000"/>
                  </a:schemeClr>
                </a:solidFill>
              </a:defRPr>
            </a:lvl8pPr>
            <a:lvl9pPr marL="2743200" indent="0">
              <a:buNone/>
              <a:defRPr sz="105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20EBB0C4-6273-4C6E-B9BD-2EDC30F1CD52}" type="datetimeFigureOut">
              <a:rPr lang="en-US" dirty="0"/>
              <a:t>4/1/2025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cxnSp>
        <p:nvCxnSpPr>
          <p:cNvPr id="9" name="Straight Connector 8"/>
          <p:cNvCxnSpPr/>
          <p:nvPr/>
        </p:nvCxnSpPr>
        <p:spPr>
          <a:xfrm>
            <a:off x="905744" y="3257550"/>
            <a:ext cx="740664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5720876"/>
      </p:ext>
    </p:extLst>
  </p:cSld>
  <p:clrMapOvr>
    <a:masterClrMapping/>
  </p:clrMapOvr>
  <p:hf sldNum="0" hdr="0" ftr="0" dt="0"/>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Content Placeholder 2"/>
          <p:cNvSpPr>
            <a:spLocks noGrp="1"/>
          </p:cNvSpPr>
          <p:nvPr>
            <p:ph sz="half" idx="1"/>
          </p:nvPr>
        </p:nvSpPr>
        <p:spPr>
          <a:xfrm>
            <a:off x="822959"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4663440" y="1384301"/>
            <a:ext cx="3703320" cy="301752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19AB4D41-86C1-4908-B66A-0B50CEB3BF29}" type="datetimeFigureOut">
              <a:rPr lang="en-US" dirty="0"/>
              <a:t>4/1/2025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246431404"/>
      </p:ext>
    </p:extLst>
  </p:cSld>
  <p:clrMapOvr>
    <a:masterClrMapping/>
  </p:clrMapOvr>
  <p:hf sldNum="0" hdr="0" ftr="0" dt="0"/>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a:xfrm>
            <a:off x="822960" y="214953"/>
            <a:ext cx="7543800" cy="1088068"/>
          </a:xfrm>
        </p:spPr>
        <p:txBody>
          <a:bodyPr/>
          <a:lstStyle/>
          <a:p>
            <a:r>
              <a:rPr lang="en-US"/>
              <a:t>Click to edit Master title style</a:t>
            </a:r>
            <a:endParaRPr lang="en-US" dirty="0"/>
          </a:p>
        </p:txBody>
      </p:sp>
      <p:sp>
        <p:nvSpPr>
          <p:cNvPr id="3" name="Text Placeholder 2"/>
          <p:cNvSpPr>
            <a:spLocks noGrp="1"/>
          </p:cNvSpPr>
          <p:nvPr>
            <p:ph type="body" idx="1"/>
          </p:nvPr>
        </p:nvSpPr>
        <p:spPr>
          <a:xfrm>
            <a:off x="82296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82296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4663440" y="1384539"/>
            <a:ext cx="3703320" cy="552212"/>
          </a:xfrm>
        </p:spPr>
        <p:txBody>
          <a:bodyPr lIns="91440" rIns="91440" anchor="ctr">
            <a:normAutofit/>
          </a:bodyPr>
          <a:lstStyle>
            <a:lvl1pPr marL="0" indent="0">
              <a:buNone/>
              <a:defRPr sz="1500" b="0" cap="all" baseline="0">
                <a:solidFill>
                  <a:schemeClr val="tx2"/>
                </a:solidFill>
              </a:defRPr>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4663440" y="1936751"/>
            <a:ext cx="3703320" cy="25336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E6426E2C-56C1-4E0D-A793-0088A7FDD37E}" type="datetimeFigureOut">
              <a:rPr lang="en-US" dirty="0"/>
              <a:t>4/1/2025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014099092"/>
      </p:ext>
    </p:extLst>
  </p:cSld>
  <p:clrMapOvr>
    <a:masterClrMapping/>
  </p:clrMapOvr>
  <p:hf sldNum="0" hdr="0" ftr="0" dt="0"/>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C8C39B41-D8B5-4052-B551-9B5525EAA8B6}" type="datetimeFigureOut">
              <a:rPr lang="en-US" dirty="0"/>
              <a:t>4/1/2025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141663707"/>
      </p:ext>
    </p:extLst>
  </p:cSld>
  <p:clrMapOvr>
    <a:masterClrMapping/>
  </p:clrMapOvr>
  <p:hf sldNum="0" hdr="0" ftr="0" dt="0"/>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Rectangle 4"/>
          <p:cNvSpPr/>
          <p:nvPr/>
        </p:nvSpPr>
        <p:spPr>
          <a:xfrm>
            <a:off x="2382" y="4800600"/>
            <a:ext cx="9141619"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6" name="Rectangle 5"/>
          <p:cNvSpPr/>
          <p:nvPr/>
        </p:nvSpPr>
        <p:spPr>
          <a:xfrm>
            <a:off x="12" y="475073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7" name="Date Placeholder 6"/>
          <p:cNvSpPr>
            <a:spLocks noGrp="1"/>
          </p:cNvSpPr>
          <p:nvPr>
            <p:ph type="dt" sz="half" idx="10"/>
          </p:nvPr>
        </p:nvSpPr>
        <p:spPr/>
        <p:txBody>
          <a:bodyPr/>
          <a:lstStyle/>
          <a:p>
            <a:fld id="{4D94136C-8742-45B2-AF27-D93DF72833A9}" type="datetimeFigureOut">
              <a:rPr lang="en-US" dirty="0"/>
              <a:t>4/1/2025</a:t>
            </a:fld>
            <a:endParaRPr lang="en-US" dirty="0"/>
          </a:p>
        </p:txBody>
      </p:sp>
      <p:sp>
        <p:nvSpPr>
          <p:cNvPr id="8" name="Footer Placeholder 7"/>
          <p:cNvSpPr>
            <a:spLocks noGrp="1"/>
          </p:cNvSpPr>
          <p:nvPr>
            <p:ph type="ftr" sz="quarter" idx="11"/>
          </p:nvPr>
        </p:nvSpPr>
        <p:spPr/>
        <p:txBody>
          <a:bodyPr/>
          <a:lstStyle>
            <a:lvl1pPr>
              <a:defRPr>
                <a:solidFill>
                  <a:srgbClr val="FFFFFF"/>
                </a:solidFill>
              </a:defRPr>
            </a:lvl1pPr>
          </a:lstStyle>
          <a:p>
            <a:endParaRPr lang="en-US" dirty="0"/>
          </a:p>
        </p:txBody>
      </p:sp>
      <p:sp>
        <p:nvSpPr>
          <p:cNvPr id="9" name="Slide Number Placeholder 8"/>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191393657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8" name="Rectangle 7"/>
          <p:cNvSpPr/>
          <p:nvPr/>
        </p:nvSpPr>
        <p:spPr>
          <a:xfrm>
            <a:off x="13" y="0"/>
            <a:ext cx="3038093" cy="51435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3030053" y="0"/>
            <a:ext cx="48006" cy="514350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342900" y="445769"/>
            <a:ext cx="2400300" cy="1714500"/>
          </a:xfrm>
        </p:spPr>
        <p:txBody>
          <a:bodyPr anchor="b">
            <a:normAutofit/>
          </a:bodyPr>
          <a:lstStyle>
            <a:lvl1pPr>
              <a:defRPr sz="2700" b="0">
                <a:solidFill>
                  <a:srgbClr val="FFFFFF"/>
                </a:solidFill>
              </a:defRPr>
            </a:lvl1pPr>
          </a:lstStyle>
          <a:p>
            <a:r>
              <a:rPr lang="en-US"/>
              <a:t>Click to edit Master title style</a:t>
            </a:r>
            <a:endParaRPr lang="en-US" dirty="0"/>
          </a:p>
        </p:txBody>
      </p:sp>
      <p:sp>
        <p:nvSpPr>
          <p:cNvPr id="3" name="Content Placeholder 2"/>
          <p:cNvSpPr>
            <a:spLocks noGrp="1"/>
          </p:cNvSpPr>
          <p:nvPr>
            <p:ph idx="1"/>
          </p:nvPr>
        </p:nvSpPr>
        <p:spPr>
          <a:xfrm>
            <a:off x="3600450" y="548640"/>
            <a:ext cx="4869180" cy="394335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42900" y="2194560"/>
            <a:ext cx="2400300" cy="2534343"/>
          </a:xfrm>
        </p:spPr>
        <p:txBody>
          <a:bodyPr lIns="91440" rIns="91440">
            <a:normAutofit/>
          </a:bodyPr>
          <a:lstStyle>
            <a:lvl1pPr marL="0" indent="0">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a:xfrm>
            <a:off x="349134" y="4844839"/>
            <a:ext cx="1963883" cy="273844"/>
          </a:xfrm>
        </p:spPr>
        <p:txBody>
          <a:bodyPr/>
          <a:lstStyle>
            <a:lvl1pPr algn="l">
              <a:defRPr/>
            </a:lvl1pPr>
          </a:lstStyle>
          <a:p>
            <a:fld id="{32ABBEA6-7C60-4B02-AE87-00D78D8422AF}" type="datetimeFigureOut">
              <a:rPr lang="en-US" dirty="0"/>
              <a:t>4/1/2025</a:t>
            </a:fld>
            <a:endParaRPr lang="en-US" dirty="0"/>
          </a:p>
        </p:txBody>
      </p:sp>
      <p:sp>
        <p:nvSpPr>
          <p:cNvPr id="6" name="Footer Placeholder 5"/>
          <p:cNvSpPr>
            <a:spLocks noGrp="1"/>
          </p:cNvSpPr>
          <p:nvPr>
            <p:ph type="ftr" sz="quarter" idx="11"/>
          </p:nvPr>
        </p:nvSpPr>
        <p:spPr>
          <a:xfrm>
            <a:off x="3600450" y="4844839"/>
            <a:ext cx="3486150" cy="273844"/>
          </a:xfrm>
        </p:spPr>
        <p:txBody>
          <a:bodyPr/>
          <a:lstStyle>
            <a:lvl1pPr algn="l">
              <a:defRPr>
                <a:solidFill>
                  <a:schemeClr val="tx2"/>
                </a:solidFill>
              </a:defRPr>
            </a:lvl1pPr>
          </a:lstStyle>
          <a:p>
            <a:endParaRPr lang="en-US" dirty="0"/>
          </a:p>
        </p:txBody>
      </p:sp>
      <p:sp>
        <p:nvSpPr>
          <p:cNvPr id="7" name="Slide Number Placeholder 6"/>
          <p:cNvSpPr>
            <a:spLocks noGrp="1"/>
          </p:cNvSpPr>
          <p:nvPr>
            <p:ph type="sldNum" sz="quarter" idx="12"/>
          </p:nvPr>
        </p:nvSpPr>
        <p:spPr/>
        <p:txBody>
          <a:bodyPr/>
          <a:lstStyle>
            <a:lvl1pPr>
              <a:defRPr>
                <a:solidFill>
                  <a:schemeClr val="tx2"/>
                </a:solidFill>
              </a:defRPr>
            </a:lvl1p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3219098036"/>
      </p:ext>
    </p:extLst>
  </p:cSld>
  <p:clrMapOvr>
    <a:masterClrMapping/>
  </p:clrMapOvr>
  <p:hf sldNum="0" hdr="0" ftr="0" dt="0"/>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8" name="Rectangle 7"/>
          <p:cNvSpPr/>
          <p:nvPr/>
        </p:nvSpPr>
        <p:spPr>
          <a:xfrm>
            <a:off x="0" y="3714750"/>
            <a:ext cx="9141619" cy="142875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12" y="3686307"/>
            <a:ext cx="9141619" cy="48006"/>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822960" y="3806190"/>
            <a:ext cx="7584948" cy="617220"/>
          </a:xfrm>
        </p:spPr>
        <p:txBody>
          <a:bodyPr lIns="91440" tIns="0" rIns="91440" bIns="0" anchor="b">
            <a:noAutofit/>
          </a:bodyPr>
          <a:lstStyle>
            <a:lvl1pPr>
              <a:defRPr sz="2700" b="0">
                <a:solidFill>
                  <a:srgbClr val="FFFFFF"/>
                </a:solidFill>
              </a:defRPr>
            </a:lvl1pPr>
          </a:lstStyle>
          <a:p>
            <a:r>
              <a:rPr lang="en-US"/>
              <a:t>Click to edit Master title style</a:t>
            </a:r>
            <a:endParaRPr lang="en-US" dirty="0"/>
          </a:p>
        </p:txBody>
      </p:sp>
      <p:sp>
        <p:nvSpPr>
          <p:cNvPr id="3" name="Picture Placeholder 2"/>
          <p:cNvSpPr>
            <a:spLocks noGrp="1" noChangeAspect="1"/>
          </p:cNvSpPr>
          <p:nvPr>
            <p:ph type="pic" idx="1"/>
          </p:nvPr>
        </p:nvSpPr>
        <p:spPr>
          <a:xfrm>
            <a:off x="12" y="0"/>
            <a:ext cx="9143989" cy="3686307"/>
          </a:xfrm>
          <a:blipFill>
            <a:blip r:embed="rId2"/>
            <a:stretch>
              <a:fillRect/>
            </a:stretch>
          </a:blipFill>
        </p:spPr>
        <p:txBody>
          <a:bodyPr lIns="457200" tIns="457200" anchor="t"/>
          <a:lstStyle>
            <a:lvl1pPr marL="0" indent="0">
              <a:buNone/>
              <a:defRPr sz="2400">
                <a:solidFill>
                  <a:schemeClr val="bg1"/>
                </a:solidFill>
              </a:defRPr>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822960" y="4430267"/>
            <a:ext cx="7584948" cy="445770"/>
          </a:xfrm>
        </p:spPr>
        <p:txBody>
          <a:bodyPr lIns="91440" tIns="0" rIns="91440" bIns="0">
            <a:normAutofit/>
          </a:bodyPr>
          <a:lstStyle>
            <a:lvl1pPr marL="0" indent="0">
              <a:spcBef>
                <a:spcPts val="0"/>
              </a:spcBef>
              <a:spcAft>
                <a:spcPts val="450"/>
              </a:spcAft>
              <a:buNone/>
              <a:defRPr sz="1125">
                <a:solidFill>
                  <a:srgbClr val="FFFFFF"/>
                </a:solidFill>
              </a:defRPr>
            </a:lvl1pPr>
            <a:lvl2pPr marL="342900" indent="0">
              <a:buNone/>
              <a:defRPr sz="900"/>
            </a:lvl2pPr>
            <a:lvl3pPr marL="685800" indent="0">
              <a:buNone/>
              <a:defRPr sz="750"/>
            </a:lvl3pPr>
            <a:lvl4pPr marL="1028700" indent="0">
              <a:buNone/>
              <a:defRPr sz="675"/>
            </a:lvl4pPr>
            <a:lvl5pPr marL="1371600" indent="0">
              <a:buNone/>
              <a:defRPr sz="675"/>
            </a:lvl5pPr>
            <a:lvl6pPr marL="1714500" indent="0">
              <a:buNone/>
              <a:defRPr sz="675"/>
            </a:lvl6pPr>
            <a:lvl7pPr marL="2057400" indent="0">
              <a:buNone/>
              <a:defRPr sz="675"/>
            </a:lvl7pPr>
            <a:lvl8pPr marL="2400300" indent="0">
              <a:buNone/>
              <a:defRPr sz="675"/>
            </a:lvl8pPr>
            <a:lvl9pPr marL="2743200" indent="0">
              <a:buNone/>
              <a:defRPr sz="675"/>
            </a:lvl9pPr>
          </a:lstStyle>
          <a:p>
            <a:pPr lvl="0"/>
            <a:r>
              <a:rPr lang="en-US"/>
              <a:t>Click to edit Master text styles</a:t>
            </a:r>
          </a:p>
        </p:txBody>
      </p:sp>
      <p:sp>
        <p:nvSpPr>
          <p:cNvPr id="5" name="Date Placeholder 4"/>
          <p:cNvSpPr>
            <a:spLocks noGrp="1"/>
          </p:cNvSpPr>
          <p:nvPr>
            <p:ph type="dt" sz="half" idx="10"/>
          </p:nvPr>
        </p:nvSpPr>
        <p:spPr/>
        <p:txBody>
          <a:bodyPr/>
          <a:lstStyle/>
          <a:p>
            <a:fld id="{C9CAD897-D46E-4AD2-BD9B-49DD3E640873}" type="datetimeFigureOut">
              <a:rPr lang="en-US" dirty="0"/>
              <a:t>4/1/2025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pPr marL="0" lvl="0" indent="0" algn="r" rtl="0">
              <a:spcBef>
                <a:spcPts val="0"/>
              </a:spcBef>
              <a:spcAft>
                <a:spcPts val="0"/>
              </a:spcAft>
              <a:buNone/>
            </a:pPr>
            <a:fld id="{00000000-1234-1234-1234-123412341234}" type="slidenum">
              <a:rPr lang="en" smtClean="0"/>
              <a:t>‹#›</a:t>
            </a:fld>
            <a:endParaRPr lang="en"/>
          </a:p>
        </p:txBody>
      </p:sp>
    </p:spTree>
    <p:extLst>
      <p:ext uri="{BB962C8B-B14F-4D97-AF65-F5344CB8AC3E}">
        <p14:creationId xmlns:p14="http://schemas.microsoft.com/office/powerpoint/2010/main" val="575590188"/>
      </p:ext>
    </p:extLst>
  </p:cSld>
  <p:clrMapOvr>
    <a:masterClrMapping/>
  </p:clrMapOvr>
  <p:hf sldNum="0" hdr="0" ftr="0" dt="0"/>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4800600"/>
            <a:ext cx="9144000" cy="34290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9" name="Rectangle 8"/>
          <p:cNvSpPr/>
          <p:nvPr/>
        </p:nvSpPr>
        <p:spPr>
          <a:xfrm>
            <a:off x="0" y="4750737"/>
            <a:ext cx="9144001" cy="49499"/>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822960" y="214953"/>
            <a:ext cx="7543800" cy="1088068"/>
          </a:xfrm>
          <a:prstGeom prst="rect">
            <a:avLst/>
          </a:prstGeom>
        </p:spPr>
        <p:txBody>
          <a:bodyPr vert="horz" lIns="91440" tIns="45720" rIns="91440" bIns="45720" rtlCol="0" anchor="b">
            <a:normAutofit/>
          </a:bodyPr>
          <a:lstStyle/>
          <a:p>
            <a:r>
              <a:rPr lang="en-US"/>
              <a:t>Click to edit Master title style</a:t>
            </a:r>
            <a:endParaRPr lang="en-US" dirty="0"/>
          </a:p>
        </p:txBody>
      </p:sp>
      <p:sp>
        <p:nvSpPr>
          <p:cNvPr id="3" name="Text Placeholder 2"/>
          <p:cNvSpPr>
            <a:spLocks noGrp="1"/>
          </p:cNvSpPr>
          <p:nvPr>
            <p:ph type="body" idx="1"/>
          </p:nvPr>
        </p:nvSpPr>
        <p:spPr>
          <a:xfrm>
            <a:off x="822960" y="1384301"/>
            <a:ext cx="7543800" cy="3017520"/>
          </a:xfrm>
          <a:prstGeom prst="rect">
            <a:avLst/>
          </a:prstGeom>
        </p:spPr>
        <p:txBody>
          <a:bodyPr vert="horz" lIns="0" tIns="45720" rIns="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22961" y="4844839"/>
            <a:ext cx="1854203" cy="273844"/>
          </a:xfrm>
          <a:prstGeom prst="rect">
            <a:avLst/>
          </a:prstGeom>
        </p:spPr>
        <p:txBody>
          <a:bodyPr vert="horz" lIns="91440" tIns="45720" rIns="91440" bIns="45720" rtlCol="0" anchor="ctr"/>
          <a:lstStyle>
            <a:lvl1pPr algn="l">
              <a:defRPr sz="675">
                <a:solidFill>
                  <a:srgbClr val="FFFFFF"/>
                </a:solidFill>
              </a:defRPr>
            </a:lvl1pPr>
          </a:lstStyle>
          <a:p>
            <a:fld id="{98624D31-43A5-475A-80CF-332C9F6DCF35}" type="datetimeFigureOut">
              <a:rPr lang="en-US" dirty="0"/>
              <a:t>4/1/2025</a:t>
            </a:fld>
            <a:endParaRPr lang="en-US" dirty="0"/>
          </a:p>
        </p:txBody>
      </p:sp>
      <p:sp>
        <p:nvSpPr>
          <p:cNvPr id="5" name="Footer Placeholder 4"/>
          <p:cNvSpPr>
            <a:spLocks noGrp="1"/>
          </p:cNvSpPr>
          <p:nvPr>
            <p:ph type="ftr" sz="quarter" idx="3"/>
          </p:nvPr>
        </p:nvSpPr>
        <p:spPr>
          <a:xfrm>
            <a:off x="2764639" y="4844839"/>
            <a:ext cx="3617103" cy="273844"/>
          </a:xfrm>
          <a:prstGeom prst="rect">
            <a:avLst/>
          </a:prstGeom>
        </p:spPr>
        <p:txBody>
          <a:bodyPr vert="horz" lIns="91440" tIns="45720" rIns="91440" bIns="45720" rtlCol="0" anchor="ctr"/>
          <a:lstStyle>
            <a:lvl1pPr algn="ctr">
              <a:defRPr sz="675" cap="all" baseline="0">
                <a:solidFill>
                  <a:srgbClr val="FFFFFF"/>
                </a:solidFill>
              </a:defRPr>
            </a:lvl1pPr>
          </a:lstStyle>
          <a:p>
            <a:endParaRPr lang="en-US" dirty="0"/>
          </a:p>
        </p:txBody>
      </p:sp>
      <p:sp>
        <p:nvSpPr>
          <p:cNvPr id="6" name="Slide Number Placeholder 5"/>
          <p:cNvSpPr>
            <a:spLocks noGrp="1"/>
          </p:cNvSpPr>
          <p:nvPr>
            <p:ph type="sldNum" sz="quarter" idx="4"/>
          </p:nvPr>
        </p:nvSpPr>
        <p:spPr>
          <a:xfrm>
            <a:off x="7425344" y="4844839"/>
            <a:ext cx="984019" cy="273844"/>
          </a:xfrm>
          <a:prstGeom prst="rect">
            <a:avLst/>
          </a:prstGeom>
        </p:spPr>
        <p:txBody>
          <a:bodyPr vert="horz" lIns="91440" tIns="45720" rIns="91440" bIns="45720" rtlCol="0" anchor="ctr"/>
          <a:lstStyle>
            <a:lvl1pPr algn="r">
              <a:defRPr sz="788">
                <a:solidFill>
                  <a:srgbClr val="FFFFFF"/>
                </a:solidFill>
              </a:defRPr>
            </a:lvl1pPr>
          </a:lstStyle>
          <a:p>
            <a:pPr marL="0" lvl="0" indent="0" algn="r" rtl="0">
              <a:spcBef>
                <a:spcPts val="0"/>
              </a:spcBef>
              <a:spcAft>
                <a:spcPts val="0"/>
              </a:spcAft>
              <a:buNone/>
            </a:pPr>
            <a:fld id="{00000000-1234-1234-1234-123412341234}" type="slidenum">
              <a:rPr lang="en" smtClean="0"/>
              <a:t>‹#›</a:t>
            </a:fld>
            <a:endParaRPr lang="en"/>
          </a:p>
        </p:txBody>
      </p:sp>
      <p:cxnSp>
        <p:nvCxnSpPr>
          <p:cNvPr id="10" name="Straight Connector 9"/>
          <p:cNvCxnSpPr/>
          <p:nvPr/>
        </p:nvCxnSpPr>
        <p:spPr>
          <a:xfrm>
            <a:off x="895149" y="1303384"/>
            <a:ext cx="7475220" cy="0"/>
          </a:xfrm>
          <a:prstGeom prst="line">
            <a:avLst/>
          </a:prstGeom>
          <a:ln w="6350">
            <a:solidFill>
              <a:schemeClr val="tx1">
                <a:lumMod val="50000"/>
                <a:lumOff val="50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76595058"/>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hf sldNum="0" hdr="0" ftr="0" dt="0"/>
  <p:txStyles>
    <p:titleStyle>
      <a:lvl1pPr algn="l" defTabSz="685800" rtl="0" eaLnBrk="1" latinLnBrk="0" hangingPunct="1">
        <a:lnSpc>
          <a:spcPct val="85000"/>
        </a:lnSpc>
        <a:spcBef>
          <a:spcPct val="0"/>
        </a:spcBef>
        <a:buNone/>
        <a:defRPr sz="3600" kern="1200" spc="-38" baseline="0">
          <a:solidFill>
            <a:schemeClr val="tx1">
              <a:lumMod val="75000"/>
              <a:lumOff val="25000"/>
            </a:schemeClr>
          </a:solidFill>
          <a:latin typeface="+mj-lt"/>
          <a:ea typeface="+mj-ea"/>
          <a:cs typeface="+mj-cs"/>
        </a:defRPr>
      </a:lvl1pPr>
    </p:titleStyle>
    <p:bodyStyle>
      <a:lvl1pPr marL="68580" indent="-68580" algn="l" defTabSz="685800" rtl="0" eaLnBrk="1" latinLnBrk="0" hangingPunct="1">
        <a:lnSpc>
          <a:spcPct val="90000"/>
        </a:lnSpc>
        <a:spcBef>
          <a:spcPts val="900"/>
        </a:spcBef>
        <a:spcAft>
          <a:spcPts val="150"/>
        </a:spcAft>
        <a:buClr>
          <a:schemeClr val="accent1"/>
        </a:buClr>
        <a:buSzPct val="100000"/>
        <a:buFont typeface="Calibri" panose="020F0502020204030204" pitchFamily="34" charset="0"/>
        <a:buChar char=" "/>
        <a:defRPr sz="1500" kern="1200">
          <a:solidFill>
            <a:schemeClr val="tx1">
              <a:lumMod val="75000"/>
              <a:lumOff val="25000"/>
            </a:schemeClr>
          </a:solidFill>
          <a:latin typeface="+mn-lt"/>
          <a:ea typeface="+mn-ea"/>
          <a:cs typeface="+mn-cs"/>
        </a:defRPr>
      </a:lvl1pPr>
      <a:lvl2pPr marL="288036" indent="-137160" algn="l" defTabSz="685800" rtl="0" eaLnBrk="1" latinLnBrk="0" hangingPunct="1">
        <a:lnSpc>
          <a:spcPct val="90000"/>
        </a:lnSpc>
        <a:spcBef>
          <a:spcPts val="150"/>
        </a:spcBef>
        <a:spcAft>
          <a:spcPts val="300"/>
        </a:spcAft>
        <a:buClr>
          <a:schemeClr val="accent1"/>
        </a:buClr>
        <a:buFont typeface="Calibri" pitchFamily="34" charset="0"/>
        <a:buChar char="◦"/>
        <a:defRPr sz="1350" kern="1200">
          <a:solidFill>
            <a:schemeClr val="tx1">
              <a:lumMod val="75000"/>
              <a:lumOff val="25000"/>
            </a:schemeClr>
          </a:solidFill>
          <a:latin typeface="+mn-lt"/>
          <a:ea typeface="+mn-ea"/>
          <a:cs typeface="+mn-cs"/>
        </a:defRPr>
      </a:lvl2pPr>
      <a:lvl3pPr marL="42519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3pPr>
      <a:lvl4pPr marL="56235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4pPr>
      <a:lvl5pPr marL="699516" indent="-13716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5pPr>
      <a:lvl6pPr marL="8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6pPr>
      <a:lvl7pPr marL="9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7pPr>
      <a:lvl8pPr marL="112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8pPr>
      <a:lvl9pPr marL="1275000" indent="-171450" algn="l" defTabSz="685800" rtl="0" eaLnBrk="1" latinLnBrk="0" hangingPunct="1">
        <a:lnSpc>
          <a:spcPct val="90000"/>
        </a:lnSpc>
        <a:spcBef>
          <a:spcPts val="150"/>
        </a:spcBef>
        <a:spcAft>
          <a:spcPts val="300"/>
        </a:spcAft>
        <a:buClr>
          <a:schemeClr val="accent1"/>
        </a:buClr>
        <a:buFont typeface="Calibri" pitchFamily="34" charset="0"/>
        <a:buChar char="◦"/>
        <a:defRPr sz="1050" kern="1200">
          <a:solidFill>
            <a:schemeClr val="tx1">
              <a:lumMod val="75000"/>
              <a:lumOff val="25000"/>
            </a:schemeClr>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hyperlink" Target="https://react.dev/learn/referencing-values-with-refs" TargetMode="Externa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4.xml.rels><?xml version="1.0" encoding="UTF-8" standalone="yes"?>
<Relationships xmlns="http://schemas.openxmlformats.org/package/2006/relationships"><Relationship Id="rId2" Type="http://schemas.openxmlformats.org/officeDocument/2006/relationships/hyperlink" Target="https://reactjs.org/docs/events.html" TargetMode="External"/><Relationship Id="rId1" Type="http://schemas.openxmlformats.org/officeDocument/2006/relationships/slideLayout" Target="../slideLayouts/slideLayout4.xml"/></Relationships>
</file>

<file path=ppt/slides/_rels/slide25.xml.rels><?xml version="1.0" encoding="UTF-8" standalone="yes"?>
<Relationships xmlns="http://schemas.openxmlformats.org/package/2006/relationships"><Relationship Id="rId3" Type="http://schemas.openxmlformats.org/officeDocument/2006/relationships/hyperlink" Target="https://frontarm.com/james-k-nelson/when-to-use-arrow-functions/" TargetMode="External"/><Relationship Id="rId2" Type="http://schemas.openxmlformats.org/officeDocument/2006/relationships/hyperlink" Target="https://yehudakatz.com/2011/08/11/understanding-javascript-function-invocation-and-this/" TargetMode="External"/><Relationship Id="rId1" Type="http://schemas.openxmlformats.org/officeDocument/2006/relationships/slideLayout" Target="../slideLayouts/slideLayout1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hyperlink" Target="https://trends.builtwith.com/javascript/React"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30.xml.rels><?xml version="1.0" encoding="UTF-8" standalone="yes"?>
<Relationships xmlns="http://schemas.openxmlformats.org/package/2006/relationships"><Relationship Id="rId2" Type="http://schemas.openxmlformats.org/officeDocument/2006/relationships/hyperlink" Target="https://www.w3schools.com/react/react_css.asp" TargetMode="External"/><Relationship Id="rId1" Type="http://schemas.openxmlformats.org/officeDocument/2006/relationships/slideLayout" Target="../slideLayouts/slideLayout4.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3" Type="http://schemas.openxmlformats.org/officeDocument/2006/relationships/hyperlink" Target="https://chrome.google.com/webstore/detail/react-developer-tools/fmkadmapgofadopljbjfkapdkoienihi?hl=en" TargetMode="External"/><Relationship Id="rId2" Type="http://schemas.openxmlformats.org/officeDocument/2006/relationships/hyperlink" Target="https://addons.mozilla.org/en-US/firefox/addon/react-devtools/" TargetMode="External"/><Relationship Id="rId1" Type="http://schemas.openxmlformats.org/officeDocument/2006/relationships/slideLayout" Target="../slideLayouts/slideLayout4.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react.dev/reference/react/useEffect" TargetMode="External"/><Relationship Id="rId2" Type="http://schemas.openxmlformats.org/officeDocument/2006/relationships/hyperlink" Target="https://react.dev/learn/synchronizing-with-effects" TargetMode="External"/><Relationship Id="rId1" Type="http://schemas.openxmlformats.org/officeDocument/2006/relationships/slideLayout" Target="../slideLayouts/slideLayout2.xml"/><Relationship Id="rId4" Type="http://schemas.openxmlformats.org/officeDocument/2006/relationships/hyperlink" Target="https://react.dev/reference/react/hooks"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prstGeom prst="rect">
            <a:avLst/>
          </a:prstGeom>
        </p:spPr>
        <p:txBody>
          <a:bodyPr spcFirstLastPara="1" wrap="square" lIns="91425" tIns="91425" rIns="91425" bIns="91425" anchor="b" anchorCtr="0">
            <a:noAutofit/>
          </a:bodyPr>
          <a:lstStyle/>
          <a:p>
            <a:pPr marL="0" lvl="0" indent="0" algn="ctr" rtl="0">
              <a:spcBef>
                <a:spcPts val="0"/>
              </a:spcBef>
              <a:spcAft>
                <a:spcPts val="0"/>
              </a:spcAft>
              <a:buNone/>
            </a:pPr>
            <a:r>
              <a:rPr lang="en"/>
              <a:t>React.js</a:t>
            </a:r>
            <a:endParaRPr/>
          </a:p>
        </p:txBody>
      </p:sp>
      <p:sp>
        <p:nvSpPr>
          <p:cNvPr id="55" name="Google Shape;55;p13"/>
          <p:cNvSpPr txBox="1">
            <a:spLocks noGrp="1"/>
          </p:cNvSpPr>
          <p:nvPr>
            <p:ph type="subTitle" idx="1"/>
          </p:nvPr>
        </p:nvSpPr>
        <p:spPr>
          <a:prstGeom prst="rect">
            <a:avLst/>
          </a:prstGeom>
        </p:spPr>
        <p:txBody>
          <a:bodyPr spcFirstLastPara="1" wrap="square" lIns="91425" tIns="91425" rIns="91425" bIns="91425" anchor="t" anchorCtr="0">
            <a:noAutofit/>
          </a:bodyPr>
          <a:lstStyle/>
          <a:p>
            <a:pPr marL="0" lvl="0" indent="0" algn="ctr" rtl="0">
              <a:spcBef>
                <a:spcPts val="0"/>
              </a:spcBef>
              <a:spcAft>
                <a:spcPts val="0"/>
              </a:spcAft>
              <a:buNone/>
            </a:pPr>
            <a:r>
              <a:rPr lang="en"/>
              <a:t>SWEN-344 Web Engineering</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ADE0D9-DE5D-5039-FED1-31AECE27834A}"/>
              </a:ext>
            </a:extLst>
          </p:cNvPr>
          <p:cNvSpPr>
            <a:spLocks noGrp="1"/>
          </p:cNvSpPr>
          <p:nvPr>
            <p:ph type="title"/>
          </p:nvPr>
        </p:nvSpPr>
        <p:spPr/>
        <p:txBody>
          <a:bodyPr/>
          <a:lstStyle/>
          <a:p>
            <a:r>
              <a:rPr lang="en-US" dirty="0"/>
              <a:t>What React says about refs</a:t>
            </a:r>
          </a:p>
        </p:txBody>
      </p:sp>
      <p:sp>
        <p:nvSpPr>
          <p:cNvPr id="3" name="Content Placeholder 2">
            <a:extLst>
              <a:ext uri="{FF2B5EF4-FFF2-40B4-BE49-F238E27FC236}">
                <a16:creationId xmlns:a16="http://schemas.microsoft.com/office/drawing/2014/main" id="{F39E745B-7ED9-45E8-6B04-6D43BE1709CE}"/>
              </a:ext>
            </a:extLst>
          </p:cNvPr>
          <p:cNvSpPr>
            <a:spLocks noGrp="1"/>
          </p:cNvSpPr>
          <p:nvPr>
            <p:ph idx="1"/>
          </p:nvPr>
        </p:nvSpPr>
        <p:spPr/>
        <p:txBody>
          <a:bodyPr/>
          <a:lstStyle/>
          <a:p>
            <a:pPr marL="0" indent="0">
              <a:spcBef>
                <a:spcPts val="0"/>
              </a:spcBef>
              <a:spcAft>
                <a:spcPts val="0"/>
              </a:spcAft>
              <a:buNone/>
            </a:pPr>
            <a:r>
              <a:rPr lang="en-US" sz="1350" b="1" dirty="0">
                <a:solidFill>
                  <a:srgbClr val="939394"/>
                </a:solidFill>
                <a:latin typeface="Optimistic Display"/>
              </a:rPr>
              <a:t>Best practices for refs </a:t>
            </a:r>
            <a:endParaRPr lang="en-US" sz="1350" dirty="0">
              <a:solidFill>
                <a:srgbClr val="939394"/>
              </a:solidFill>
              <a:latin typeface="Optimistic Display"/>
            </a:endParaRPr>
          </a:p>
          <a:p>
            <a:pPr marL="0">
              <a:spcBef>
                <a:spcPts val="0"/>
              </a:spcBef>
              <a:spcAft>
                <a:spcPts val="0"/>
              </a:spcAft>
            </a:pPr>
            <a:r>
              <a:rPr lang="en-US" sz="1350" dirty="0">
                <a:solidFill>
                  <a:srgbClr val="939394"/>
                </a:solidFill>
                <a:latin typeface="Optimistic Text"/>
              </a:rPr>
              <a:t>Following these principles will make your components more predictable:</a:t>
            </a:r>
          </a:p>
          <a:p>
            <a:pPr marL="0" indent="0" fontAlgn="ctr">
              <a:spcBef>
                <a:spcPts val="0"/>
              </a:spcBef>
              <a:spcAft>
                <a:spcPts val="0"/>
              </a:spcAft>
              <a:buNone/>
            </a:pPr>
            <a:r>
              <a:rPr lang="en-US" sz="1350" b="1" dirty="0">
                <a:solidFill>
                  <a:srgbClr val="939394"/>
                </a:solidFill>
                <a:latin typeface="Optimistic Text"/>
              </a:rPr>
              <a:t>Treat refs as an escape hatch.</a:t>
            </a:r>
            <a:r>
              <a:rPr lang="en-US" sz="1350" dirty="0">
                <a:solidFill>
                  <a:srgbClr val="939394"/>
                </a:solidFill>
                <a:latin typeface="Optimistic Text"/>
              </a:rPr>
              <a:t> </a:t>
            </a:r>
          </a:p>
          <a:p>
            <a:pPr marL="0" indent="0" fontAlgn="ctr">
              <a:spcBef>
                <a:spcPts val="0"/>
              </a:spcBef>
              <a:spcAft>
                <a:spcPts val="0"/>
              </a:spcAft>
              <a:buNone/>
            </a:pPr>
            <a:r>
              <a:rPr lang="en-US" sz="1350" dirty="0">
                <a:solidFill>
                  <a:srgbClr val="939394"/>
                </a:solidFill>
                <a:latin typeface="Optimistic Text"/>
              </a:rPr>
              <a:t>Refs are useful when you work with external systems or browser APIs. If much of your application logic and data flow relies on refs, you might want to rethink your approach.</a:t>
            </a:r>
            <a:endParaRPr lang="en-US" sz="1350" dirty="0">
              <a:solidFill>
                <a:srgbClr val="939394"/>
              </a:solidFill>
              <a:latin typeface="Calibri" panose="020F0502020204030204" pitchFamily="34" charset="0"/>
            </a:endParaRPr>
          </a:p>
          <a:p>
            <a:pPr marL="0">
              <a:spcBef>
                <a:spcPts val="0"/>
              </a:spcBef>
              <a:spcAft>
                <a:spcPts val="0"/>
              </a:spcAft>
            </a:pPr>
            <a:r>
              <a:rPr lang="en-US" sz="1350" dirty="0">
                <a:latin typeface="Calibri" panose="020F0502020204030204" pitchFamily="34" charset="0"/>
              </a:rPr>
              <a:t> </a:t>
            </a:r>
          </a:p>
          <a:p>
            <a:r>
              <a:rPr lang="en-US" sz="1350" i="1" dirty="0">
                <a:solidFill>
                  <a:srgbClr val="595959"/>
                </a:solidFill>
                <a:latin typeface="Calibri" panose="020F0502020204030204" pitchFamily="34" charset="0"/>
              </a:rPr>
              <a:t>From &lt;</a:t>
            </a:r>
            <a:r>
              <a:rPr lang="en-US" sz="1350" i="1" dirty="0">
                <a:solidFill>
                  <a:srgbClr val="595959"/>
                </a:solidFill>
                <a:latin typeface="Calibri" panose="020F0502020204030204" pitchFamily="34" charset="0"/>
                <a:hlinkClick r:id="rId2"/>
              </a:rPr>
              <a:t>https://react.dev/learn/referencing-values-with-refs</a:t>
            </a:r>
            <a:r>
              <a:rPr lang="en-US" sz="1350" i="1" dirty="0">
                <a:solidFill>
                  <a:srgbClr val="595959"/>
                </a:solidFill>
                <a:latin typeface="Calibri" panose="020F0502020204030204" pitchFamily="34" charset="0"/>
              </a:rPr>
              <a:t>&gt; </a:t>
            </a:r>
            <a:endParaRPr lang="en-US" sz="1350" dirty="0">
              <a:latin typeface="Calibri" panose="020F0502020204030204" pitchFamily="34" charset="0"/>
            </a:endParaRPr>
          </a:p>
          <a:p>
            <a:endParaRPr lang="en-US" dirty="0"/>
          </a:p>
        </p:txBody>
      </p:sp>
    </p:spTree>
    <p:extLst>
      <p:ext uri="{BB962C8B-B14F-4D97-AF65-F5344CB8AC3E}">
        <p14:creationId xmlns:p14="http://schemas.microsoft.com/office/powerpoint/2010/main" val="1276620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6A195F2-8E84-4F02-EEC6-6DFEDF74631C}"/>
              </a:ext>
            </a:extLst>
          </p:cNvPr>
          <p:cNvSpPr>
            <a:spLocks noGrp="1"/>
          </p:cNvSpPr>
          <p:nvPr>
            <p:ph type="title"/>
          </p:nvPr>
        </p:nvSpPr>
        <p:spPr/>
        <p:txBody>
          <a:bodyPr/>
          <a:lstStyle/>
          <a:p>
            <a:r>
              <a:rPr lang="en-US" dirty="0"/>
              <a:t>Other cautions …</a:t>
            </a:r>
          </a:p>
        </p:txBody>
      </p:sp>
      <p:sp>
        <p:nvSpPr>
          <p:cNvPr id="3" name="Content Placeholder 2">
            <a:extLst>
              <a:ext uri="{FF2B5EF4-FFF2-40B4-BE49-F238E27FC236}">
                <a16:creationId xmlns:a16="http://schemas.microsoft.com/office/drawing/2014/main" id="{49D0C6A1-DFA9-6C79-7793-540D8EF7775D}"/>
              </a:ext>
            </a:extLst>
          </p:cNvPr>
          <p:cNvSpPr>
            <a:spLocks noGrp="1"/>
          </p:cNvSpPr>
          <p:nvPr>
            <p:ph idx="1"/>
          </p:nvPr>
        </p:nvSpPr>
        <p:spPr/>
        <p:txBody>
          <a:bodyPr/>
          <a:lstStyle/>
          <a:p>
            <a:pPr marL="0" indent="0">
              <a:buNone/>
            </a:pPr>
            <a:r>
              <a:rPr lang="en-US" dirty="0"/>
              <a:t>Poor design == deductions</a:t>
            </a:r>
          </a:p>
          <a:p>
            <a:pPr marL="300038" indent="-127397">
              <a:buFont typeface="Arial" panose="020B0604020202020204" pitchFamily="34" charset="0"/>
              <a:buChar char="•"/>
            </a:pPr>
            <a:r>
              <a:rPr lang="en-US" dirty="0"/>
              <a:t>Whether it’s class/ component or functional, points will be deducted for bad usage of the design paradigm</a:t>
            </a:r>
          </a:p>
          <a:p>
            <a:pPr marL="300038" indent="-127397">
              <a:buFont typeface="Arial" panose="020B0604020202020204" pitchFamily="34" charset="0"/>
              <a:buChar char="•"/>
            </a:pPr>
            <a:r>
              <a:rPr lang="en-US" dirty="0"/>
              <a:t>Unfortunately, functions and esp. hooks makes it easier to design poorly (see prior slides) …</a:t>
            </a:r>
          </a:p>
          <a:p>
            <a:pPr marL="0" indent="0">
              <a:buNone/>
            </a:pPr>
            <a:r>
              <a:rPr lang="en-US" dirty="0"/>
              <a:t>The final exam WILL be class/ component based, and you will NOT be allowed to change the structure of the starter code</a:t>
            </a:r>
          </a:p>
          <a:p>
            <a:pPr marL="300038" indent="-127397">
              <a:buFont typeface="Arial" panose="020B0604020202020204" pitchFamily="34" charset="0"/>
              <a:buChar char="•"/>
            </a:pPr>
            <a:r>
              <a:rPr lang="en-US"/>
              <a:t>So, </a:t>
            </a:r>
            <a:r>
              <a:rPr lang="en-US" dirty="0"/>
              <a:t>learn class/ component as well …</a:t>
            </a:r>
          </a:p>
        </p:txBody>
      </p:sp>
    </p:spTree>
    <p:extLst>
      <p:ext uri="{BB962C8B-B14F-4D97-AF65-F5344CB8AC3E}">
        <p14:creationId xmlns:p14="http://schemas.microsoft.com/office/powerpoint/2010/main" val="356182839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E0366B-DECD-8535-E7AF-E792DDBDC25F}"/>
              </a:ext>
            </a:extLst>
          </p:cNvPr>
          <p:cNvSpPr>
            <a:spLocks noGrp="1"/>
          </p:cNvSpPr>
          <p:nvPr>
            <p:ph type="title"/>
          </p:nvPr>
        </p:nvSpPr>
        <p:spPr>
          <a:xfrm>
            <a:off x="822960" y="214953"/>
            <a:ext cx="7543800" cy="574583"/>
          </a:xfrm>
        </p:spPr>
        <p:txBody>
          <a:bodyPr>
            <a:normAutofit/>
          </a:bodyPr>
          <a:lstStyle/>
          <a:p>
            <a:r>
              <a:rPr lang="en-US" sz="3000" dirty="0"/>
              <a:t>Side-By-Side</a:t>
            </a:r>
          </a:p>
        </p:txBody>
      </p:sp>
      <p:sp>
        <p:nvSpPr>
          <p:cNvPr id="5" name="Content Placeholder 4">
            <a:extLst>
              <a:ext uri="{FF2B5EF4-FFF2-40B4-BE49-F238E27FC236}">
                <a16:creationId xmlns:a16="http://schemas.microsoft.com/office/drawing/2014/main" id="{E1783DDF-2502-FE4F-0B4B-7F75876BE1E7}"/>
              </a:ext>
            </a:extLst>
          </p:cNvPr>
          <p:cNvSpPr>
            <a:spLocks noGrp="1"/>
          </p:cNvSpPr>
          <p:nvPr>
            <p:ph sz="half" idx="1"/>
          </p:nvPr>
        </p:nvSpPr>
        <p:spPr>
          <a:xfrm>
            <a:off x="102580" y="1384301"/>
            <a:ext cx="4376113" cy="3017520"/>
          </a:xfrm>
          <a:solidFill>
            <a:schemeClr val="tx1"/>
          </a:solidFill>
        </p:spPr>
        <p:txBody>
          <a:bodyPr>
            <a:normAutofit fontScale="77500" lnSpcReduction="20000"/>
          </a:bodyPr>
          <a:lstStyle/>
          <a:p>
            <a:pPr>
              <a:spcBef>
                <a:spcPts val="600"/>
              </a:spcBef>
            </a:pPr>
            <a:r>
              <a:rPr lang="en-US" b="0" dirty="0">
                <a:solidFill>
                  <a:srgbClr val="569CD6"/>
                </a:solidFill>
                <a:effectLst/>
                <a:latin typeface="Consolas" panose="020B0609020204030204" pitchFamily="49" charset="0"/>
              </a:rPr>
              <a:t>class</a:t>
            </a:r>
            <a:r>
              <a:rPr lang="en-US" b="0" dirty="0">
                <a:solidFill>
                  <a:srgbClr val="D4D4D4"/>
                </a:solidFill>
                <a:effectLst/>
                <a:latin typeface="Consolas" panose="020B0609020204030204" pitchFamily="49" charset="0"/>
              </a:rPr>
              <a:t> </a:t>
            </a:r>
            <a:r>
              <a:rPr lang="en-US" b="0" dirty="0">
                <a:solidFill>
                  <a:srgbClr val="4EC9B0"/>
                </a:solidFill>
                <a:effectLst/>
                <a:latin typeface="Consolas" panose="020B0609020204030204" pitchFamily="49" charset="0"/>
              </a:rPr>
              <a:t>Page</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extends</a:t>
            </a:r>
            <a:r>
              <a:rPr lang="en-US" b="0" dirty="0">
                <a:solidFill>
                  <a:srgbClr val="D4D4D4"/>
                </a:solidFill>
                <a:effectLst/>
                <a:latin typeface="Consolas" panose="020B0609020204030204" pitchFamily="49" charset="0"/>
              </a:rPr>
              <a:t> </a:t>
            </a:r>
            <a:r>
              <a:rPr lang="en-US" b="0" dirty="0">
                <a:solidFill>
                  <a:srgbClr val="4EC9B0"/>
                </a:solidFill>
                <a:effectLst/>
                <a:latin typeface="Consolas" panose="020B0609020204030204" pitchFamily="49" charset="0"/>
              </a:rPr>
              <a:t>Component</a:t>
            </a:r>
            <a:endParaRPr lang="en-US" b="0" dirty="0">
              <a:solidFill>
                <a:srgbClr val="D4D4D4"/>
              </a:solidFill>
              <a:effectLst/>
              <a:latin typeface="Consolas" panose="020B0609020204030204" pitchFamily="49" charset="0"/>
            </a:endParaRPr>
          </a:p>
          <a:p>
            <a:pPr>
              <a:spcBef>
                <a:spcPts val="600"/>
              </a:spcBef>
            </a:pPr>
            <a:r>
              <a:rPr lang="en-US" b="0" dirty="0">
                <a:solidFill>
                  <a:srgbClr val="D4D4D4"/>
                </a:solidFill>
                <a:effectLst/>
                <a:latin typeface="Consolas" panose="020B0609020204030204" pitchFamily="49" charset="0"/>
              </a:rPr>
              <a:t>{</a:t>
            </a:r>
          </a:p>
          <a:p>
            <a:pPr>
              <a:spcBef>
                <a:spcPts val="600"/>
              </a:spcBef>
            </a:pPr>
            <a:r>
              <a:rPr lang="en-US" b="0" dirty="0">
                <a:solidFill>
                  <a:srgbClr val="D4D4D4"/>
                </a:solidFill>
                <a:effectLst/>
                <a:latin typeface="Consolas" panose="020B0609020204030204" pitchFamily="49" charset="0"/>
              </a:rPr>
              <a:t>    </a:t>
            </a:r>
            <a:r>
              <a:rPr lang="en-US" b="0" dirty="0">
                <a:solidFill>
                  <a:srgbClr val="DCDCAA"/>
                </a:solidFill>
                <a:effectLst/>
                <a:latin typeface="Consolas" panose="020B0609020204030204" pitchFamily="49" charset="0"/>
              </a:rPr>
              <a:t>render</a:t>
            </a:r>
            <a:r>
              <a:rPr lang="en-US" b="0" dirty="0">
                <a:solidFill>
                  <a:srgbClr val="D4D4D4"/>
                </a:solidFill>
                <a:effectLst/>
                <a:latin typeface="Consolas" panose="020B0609020204030204" pitchFamily="49" charset="0"/>
              </a:rPr>
              <a:t>()</a:t>
            </a:r>
          </a:p>
          <a:p>
            <a:pPr>
              <a:spcBef>
                <a:spcPts val="600"/>
              </a:spcBef>
            </a:pPr>
            <a:r>
              <a:rPr lang="en-US" b="0" dirty="0">
                <a:solidFill>
                  <a:srgbClr val="D4D4D4"/>
                </a:solidFill>
                <a:effectLst/>
                <a:latin typeface="Consolas" panose="020B0609020204030204" pitchFamily="49" charset="0"/>
              </a:rPr>
              <a:t>    {</a:t>
            </a:r>
          </a:p>
          <a:p>
            <a:pPr>
              <a:spcBef>
                <a:spcPts val="600"/>
              </a:spcBef>
            </a:pP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return</a:t>
            </a:r>
            <a:r>
              <a:rPr lang="en-US" b="0" dirty="0">
                <a:solidFill>
                  <a:srgbClr val="D4D4D4"/>
                </a:solidFill>
                <a:effectLst/>
                <a:latin typeface="Consolas" panose="020B0609020204030204" pitchFamily="49" charset="0"/>
              </a:rPr>
              <a:t>(</a:t>
            </a:r>
          </a:p>
          <a:p>
            <a:pPr>
              <a:spcBef>
                <a:spcPts val="60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60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Headings</a:t>
            </a: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60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Controls</a:t>
            </a: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60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600"/>
              </a:spcBef>
            </a:pPr>
            <a:r>
              <a:rPr lang="en-US" b="0" dirty="0">
                <a:solidFill>
                  <a:srgbClr val="D4D4D4"/>
                </a:solidFill>
                <a:effectLst/>
                <a:latin typeface="Consolas" panose="020B0609020204030204" pitchFamily="49" charset="0"/>
              </a:rPr>
              <a:t>        )</a:t>
            </a:r>
          </a:p>
          <a:p>
            <a:pPr>
              <a:spcBef>
                <a:spcPts val="600"/>
              </a:spcBef>
            </a:pPr>
            <a:r>
              <a:rPr lang="en-US" b="0" dirty="0">
                <a:solidFill>
                  <a:srgbClr val="D4D4D4"/>
                </a:solidFill>
                <a:effectLst/>
                <a:latin typeface="Consolas" panose="020B0609020204030204" pitchFamily="49" charset="0"/>
              </a:rPr>
              <a:t>    }</a:t>
            </a:r>
          </a:p>
          <a:p>
            <a:pPr>
              <a:spcBef>
                <a:spcPts val="600"/>
              </a:spcBef>
            </a:pPr>
            <a:r>
              <a:rPr lang="en-US" b="0" dirty="0">
                <a:solidFill>
                  <a:srgbClr val="D4D4D4"/>
                </a:solidFill>
                <a:effectLst/>
                <a:latin typeface="Consolas" panose="020B0609020204030204" pitchFamily="49" charset="0"/>
              </a:rPr>
              <a:t>}</a:t>
            </a:r>
          </a:p>
          <a:p>
            <a:pPr>
              <a:spcBef>
                <a:spcPts val="600"/>
              </a:spcBef>
            </a:pPr>
            <a:r>
              <a:rPr lang="en-US" b="0" dirty="0">
                <a:solidFill>
                  <a:srgbClr val="C586C0"/>
                </a:solidFill>
                <a:effectLst/>
                <a:latin typeface="Consolas" panose="020B0609020204030204" pitchFamily="49" charset="0"/>
              </a:rPr>
              <a:t>export</a:t>
            </a: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default</a:t>
            </a:r>
            <a:r>
              <a:rPr lang="en-US" b="0" dirty="0">
                <a:solidFill>
                  <a:srgbClr val="D4D4D4"/>
                </a:solidFill>
                <a:effectLst/>
                <a:latin typeface="Consolas" panose="020B0609020204030204" pitchFamily="49" charset="0"/>
              </a:rPr>
              <a:t> </a:t>
            </a:r>
            <a:r>
              <a:rPr lang="en-US" b="0" dirty="0">
                <a:solidFill>
                  <a:srgbClr val="4EC9B0"/>
                </a:solidFill>
                <a:effectLst/>
                <a:latin typeface="Consolas" panose="020B0609020204030204" pitchFamily="49" charset="0"/>
              </a:rPr>
              <a:t>Page</a:t>
            </a:r>
            <a:r>
              <a:rPr lang="en-US" b="0" dirty="0">
                <a:solidFill>
                  <a:srgbClr val="D4D4D4"/>
                </a:solidFill>
                <a:effectLst/>
                <a:latin typeface="Consolas" panose="020B0609020204030204" pitchFamily="49" charset="0"/>
              </a:rPr>
              <a:t>;</a:t>
            </a:r>
          </a:p>
          <a:p>
            <a:pPr>
              <a:spcBef>
                <a:spcPts val="600"/>
              </a:spcBef>
            </a:pPr>
            <a:endParaRPr lang="en-US" dirty="0"/>
          </a:p>
        </p:txBody>
      </p:sp>
      <p:sp>
        <p:nvSpPr>
          <p:cNvPr id="6" name="Content Placeholder 5">
            <a:extLst>
              <a:ext uri="{FF2B5EF4-FFF2-40B4-BE49-F238E27FC236}">
                <a16:creationId xmlns:a16="http://schemas.microsoft.com/office/drawing/2014/main" id="{C4254750-A113-0D85-D61E-973AD49BBA17}"/>
              </a:ext>
            </a:extLst>
          </p:cNvPr>
          <p:cNvSpPr>
            <a:spLocks noGrp="1"/>
          </p:cNvSpPr>
          <p:nvPr>
            <p:ph sz="half" idx="2"/>
          </p:nvPr>
        </p:nvSpPr>
        <p:spPr>
          <a:xfrm>
            <a:off x="3651380" y="1384301"/>
            <a:ext cx="5275547" cy="3017520"/>
          </a:xfrm>
          <a:solidFill>
            <a:schemeClr val="tx1"/>
          </a:solidFill>
        </p:spPr>
        <p:txBody>
          <a:bodyPr>
            <a:normAutofit fontScale="77500" lnSpcReduction="20000"/>
          </a:bodyPr>
          <a:lstStyle/>
          <a:p>
            <a:pPr>
              <a:spcBef>
                <a:spcPts val="0"/>
              </a:spcBef>
            </a:pPr>
            <a:r>
              <a:rPr lang="en-US" b="0" dirty="0">
                <a:solidFill>
                  <a:srgbClr val="C586C0"/>
                </a:solidFill>
                <a:effectLst/>
                <a:latin typeface="Consolas" panose="020B0609020204030204" pitchFamily="49" charset="0"/>
              </a:rPr>
              <a:t>export</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function</a:t>
            </a: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MyPage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const</a:t>
            </a:r>
            <a:r>
              <a:rPr lang="en-US" b="0" dirty="0">
                <a:solidFill>
                  <a:srgbClr val="D4D4D4"/>
                </a:solidFill>
                <a:effectLst/>
                <a:latin typeface="Consolas" panose="020B0609020204030204" pitchFamily="49" charset="0"/>
              </a:rPr>
              <a:t> [</a:t>
            </a:r>
            <a:r>
              <a:rPr lang="en-US" b="0" dirty="0" err="1">
                <a:solidFill>
                  <a:srgbClr val="4FC1FF"/>
                </a:solidFill>
                <a:effectLst/>
                <a:latin typeface="Consolas" panose="020B0609020204030204" pitchFamily="49" charset="0"/>
              </a:rPr>
              <a:t>menuValue</a:t>
            </a: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setMenuSelection</a:t>
            </a:r>
            <a:r>
              <a:rPr lang="en-US" b="0" dirty="0">
                <a:solidFill>
                  <a:srgbClr val="D4D4D4"/>
                </a:solidFill>
                <a:effectLst/>
                <a:latin typeface="Consolas" panose="020B0609020204030204" pitchFamily="49" charset="0"/>
              </a:rPr>
              <a:t>] = </a:t>
            </a:r>
            <a:r>
              <a:rPr lang="en-US" b="0" dirty="0" err="1">
                <a:solidFill>
                  <a:srgbClr val="DCDCAA"/>
                </a:solidFill>
                <a:effectLst/>
                <a:latin typeface="Consolas" panose="020B0609020204030204" pitchFamily="49" charset="0"/>
              </a:rPr>
              <a:t>useState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function</a:t>
            </a: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menuSelection</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setMenuSelection</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return</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Headings</a:t>
            </a:r>
            <a:r>
              <a:rPr lang="en-US" b="0" dirty="0">
                <a:solidFill>
                  <a:srgbClr val="808080"/>
                </a:solidFill>
                <a:effectLst/>
                <a:latin typeface="Consolas" panose="020B0609020204030204" pitchFamily="49" charset="0"/>
              </a:rPr>
              <a:t>&gt;&lt;/</a:t>
            </a:r>
            <a:r>
              <a:rPr lang="en-US" b="0" dirty="0">
                <a:solidFill>
                  <a:srgbClr val="4EC9B0"/>
                </a:solidFill>
                <a:effectLst/>
                <a:latin typeface="Consolas" panose="020B0609020204030204" pitchFamily="49" charset="0"/>
              </a:rPr>
              <a:t>Headings</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Controls</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menuSelection</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err="1">
                <a:solidFill>
                  <a:srgbClr val="4FC1FF"/>
                </a:solidFill>
                <a:effectLst/>
                <a:latin typeface="Consolas" panose="020B0609020204030204" pitchFamily="49" charset="0"/>
              </a:rPr>
              <a:t>menuValue</a:t>
            </a:r>
            <a:r>
              <a:rPr lang="en-US" b="0" dirty="0">
                <a:solidFill>
                  <a:srgbClr val="569CD6"/>
                </a:solidFill>
                <a:effectLst/>
                <a:latin typeface="Consolas" panose="020B0609020204030204" pitchFamily="49" charset="0"/>
              </a:rPr>
              <a:t>}</a:t>
            </a:r>
            <a:r>
              <a:rPr lang="en-US" b="0" dirty="0">
                <a:solidFill>
                  <a:srgbClr val="808080"/>
                </a:solidFill>
                <a:effectLst/>
                <a:latin typeface="Consolas" panose="020B0609020204030204" pitchFamily="49" charset="0"/>
              </a:rPr>
              <a:t>&gt;&lt;/</a:t>
            </a:r>
            <a:r>
              <a:rPr lang="en-US" b="0" dirty="0">
                <a:solidFill>
                  <a:srgbClr val="4EC9B0"/>
                </a:solidFill>
                <a:effectLst/>
                <a:latin typeface="Consolas" panose="020B0609020204030204" pitchFamily="49" charset="0"/>
              </a:rPr>
              <a:t>Controls</a:t>
            </a:r>
            <a:r>
              <a:rPr lang="en-US" b="0" dirty="0">
                <a:solidFill>
                  <a:srgbClr val="808080"/>
                </a:solidFill>
                <a:effectLst/>
                <a:latin typeface="Consolas" panose="020B0609020204030204" pitchFamily="49" charset="0"/>
              </a:rPr>
              <a:t>&gt;</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a:t>
            </a:r>
            <a:r>
              <a:rPr lang="en-US" b="0" dirty="0">
                <a:solidFill>
                  <a:srgbClr val="6A9955"/>
                </a:solidFill>
                <a:effectLst/>
                <a:latin typeface="Consolas" panose="020B0609020204030204" pitchFamily="49" charset="0"/>
              </a:rPr>
              <a:t>/*Pass props just like normal */</a:t>
            </a:r>
            <a:r>
              <a:rPr lang="en-US" b="0" dirty="0">
                <a:solidFill>
                  <a:srgbClr val="569CD6"/>
                </a:solidFill>
                <a:effectLst/>
                <a:latin typeface="Consolas" panose="020B0609020204030204" pitchFamily="49" charset="0"/>
              </a:rPr>
              <a: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className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"flex-container"</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Menu</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selectionCallback</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err="1">
                <a:solidFill>
                  <a:srgbClr val="DCDCAA"/>
                </a:solidFill>
                <a:effectLst/>
                <a:latin typeface="Consolas" panose="020B0609020204030204" pitchFamily="49" charset="0"/>
              </a:rPr>
              <a:t>menuSelection</a:t>
            </a:r>
            <a:r>
              <a:rPr lang="en-US" b="0" dirty="0">
                <a:solidFill>
                  <a:srgbClr val="569CD6"/>
                </a:solidFill>
                <a:effectLst/>
                <a:latin typeface="Consolas" panose="020B0609020204030204" pitchFamily="49" charset="0"/>
              </a:rPr>
              <a:t>}</a:t>
            </a:r>
            <a:r>
              <a:rPr lang="en-US" b="0" dirty="0">
                <a:solidFill>
                  <a:srgbClr val="808080"/>
                </a:solidFill>
                <a:effectLst/>
                <a:latin typeface="Consolas" panose="020B0609020204030204" pitchFamily="49" charset="0"/>
              </a:rPr>
              <a:t>&gt;&lt;/</a:t>
            </a:r>
            <a:r>
              <a:rPr lang="en-US" b="0" dirty="0">
                <a:solidFill>
                  <a:srgbClr val="4EC9B0"/>
                </a:solidFill>
                <a:effectLst/>
                <a:latin typeface="Consolas" panose="020B0609020204030204" pitchFamily="49" charset="0"/>
              </a:rPr>
              <a:t>Menu</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a:t>
            </a:r>
          </a:p>
          <a:p>
            <a:pPr>
              <a:spcBef>
                <a:spcPts val="0"/>
              </a:spcBef>
            </a:pPr>
            <a:endParaRPr lang="en-US" dirty="0"/>
          </a:p>
        </p:txBody>
      </p:sp>
    </p:spTree>
    <p:extLst>
      <p:ext uri="{BB962C8B-B14F-4D97-AF65-F5344CB8AC3E}">
        <p14:creationId xmlns:p14="http://schemas.microsoft.com/office/powerpoint/2010/main" val="13453654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3AE0366B-DECD-8535-E7AF-E792DDBDC25F}"/>
              </a:ext>
            </a:extLst>
          </p:cNvPr>
          <p:cNvSpPr>
            <a:spLocks noGrp="1"/>
          </p:cNvSpPr>
          <p:nvPr>
            <p:ph type="title"/>
          </p:nvPr>
        </p:nvSpPr>
        <p:spPr>
          <a:xfrm>
            <a:off x="822960" y="214953"/>
            <a:ext cx="7543800" cy="574583"/>
          </a:xfrm>
        </p:spPr>
        <p:txBody>
          <a:bodyPr>
            <a:normAutofit/>
          </a:bodyPr>
          <a:lstStyle/>
          <a:p>
            <a:r>
              <a:rPr lang="en-US" sz="3000" dirty="0"/>
              <a:t>Side-By-Side</a:t>
            </a:r>
          </a:p>
        </p:txBody>
      </p:sp>
      <p:sp>
        <p:nvSpPr>
          <p:cNvPr id="5" name="Content Placeholder 4">
            <a:extLst>
              <a:ext uri="{FF2B5EF4-FFF2-40B4-BE49-F238E27FC236}">
                <a16:creationId xmlns:a16="http://schemas.microsoft.com/office/drawing/2014/main" id="{E1783DDF-2502-FE4F-0B4B-7F75876BE1E7}"/>
              </a:ext>
            </a:extLst>
          </p:cNvPr>
          <p:cNvSpPr>
            <a:spLocks noGrp="1"/>
          </p:cNvSpPr>
          <p:nvPr>
            <p:ph sz="half" idx="1"/>
          </p:nvPr>
        </p:nvSpPr>
        <p:spPr>
          <a:xfrm>
            <a:off x="114107" y="789535"/>
            <a:ext cx="4277318" cy="3950415"/>
          </a:xfrm>
          <a:solidFill>
            <a:schemeClr val="tx1"/>
          </a:solidFill>
        </p:spPr>
        <p:txBody>
          <a:bodyPr>
            <a:normAutofit fontScale="62500" lnSpcReduction="20000"/>
          </a:bodyPr>
          <a:lstStyle/>
          <a:p>
            <a:pPr>
              <a:spcBef>
                <a:spcPts val="0"/>
              </a:spcBef>
            </a:pPr>
            <a:r>
              <a:rPr lang="en-US" b="0" dirty="0">
                <a:solidFill>
                  <a:srgbClr val="C586C0"/>
                </a:solidFill>
                <a:effectLst/>
                <a:latin typeface="Consolas" panose="020B0609020204030204" pitchFamily="49" charset="0"/>
              </a:rPr>
              <a:t>export</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class</a:t>
            </a:r>
            <a:r>
              <a:rPr lang="en-US" b="0" dirty="0">
                <a:solidFill>
                  <a:srgbClr val="D4D4D4"/>
                </a:solidFill>
                <a:effectLst/>
                <a:latin typeface="Consolas" panose="020B0609020204030204" pitchFamily="49" charset="0"/>
              </a:rPr>
              <a:t> </a:t>
            </a:r>
            <a:r>
              <a:rPr lang="en-US" b="0" dirty="0">
                <a:solidFill>
                  <a:srgbClr val="4EC9B0"/>
                </a:solidFill>
                <a:effectLst/>
                <a:latin typeface="Consolas" panose="020B0609020204030204" pitchFamily="49" charset="0"/>
              </a:rPr>
              <a:t>Controls</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extends</a:t>
            </a:r>
            <a:r>
              <a:rPr lang="en-US" b="0" dirty="0">
                <a:solidFill>
                  <a:srgbClr val="D4D4D4"/>
                </a:solidFill>
                <a:effectLst/>
                <a:latin typeface="Consolas" panose="020B0609020204030204" pitchFamily="49" charset="0"/>
              </a:rPr>
              <a:t> </a:t>
            </a:r>
            <a:r>
              <a:rPr lang="en-US" b="0" dirty="0">
                <a:solidFill>
                  <a:srgbClr val="4EC9B0"/>
                </a:solidFill>
                <a:effectLst/>
                <a:latin typeface="Consolas" panose="020B0609020204030204" pitchFamily="49" charset="0"/>
              </a:rPr>
              <a:t>Component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constructor</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props</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super</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props</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err="1">
                <a:solidFill>
                  <a:srgbClr val="569CD6"/>
                </a:solidFill>
                <a:effectLst/>
                <a:latin typeface="Consolas" panose="020B0609020204030204" pitchFamily="49" charset="0"/>
              </a:rPr>
              <a:t>this</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state</a:t>
            </a:r>
            <a:r>
              <a:rPr lang="en-US" b="0" dirty="0">
                <a:solidFill>
                  <a:srgbClr val="D4D4D4"/>
                </a:solidFill>
                <a:effectLst/>
                <a:latin typeface="Consolas" panose="020B0609020204030204" pitchFamily="49" charset="0"/>
              </a:rPr>
              <a:t> = {</a:t>
            </a:r>
            <a:r>
              <a:rPr lang="en-US" b="0" dirty="0">
                <a:solidFill>
                  <a:srgbClr val="9CDCFE"/>
                </a:solidFill>
                <a:effectLst/>
                <a:latin typeface="Consolas" panose="020B0609020204030204" pitchFamily="49" charset="0"/>
              </a:rPr>
              <a:t>counter:</a:t>
            </a:r>
            <a:r>
              <a:rPr lang="en-US" b="0" dirty="0">
                <a:solidFill>
                  <a:srgbClr val="B5CEA8"/>
                </a:solidFill>
                <a:effectLst/>
                <a:latin typeface="Consolas" panose="020B0609020204030204" pitchFamily="49" charset="0"/>
              </a:rPr>
              <a:t>0</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doSomething</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DCDCAA"/>
                </a:solidFill>
                <a:effectLst/>
                <a:latin typeface="Consolas" panose="020B0609020204030204" pitchFamily="49" charset="0"/>
              </a:rPr>
              <a:t>alert</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"Ouch, you clicked me!"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err="1">
                <a:solidFill>
                  <a:srgbClr val="569CD6"/>
                </a:solidFill>
                <a:effectLst/>
                <a:latin typeface="Consolas" panose="020B0609020204030204" pitchFamily="49" charset="0"/>
              </a:rPr>
              <a:t>this</a:t>
            </a:r>
            <a:r>
              <a:rPr lang="en-US" b="0" dirty="0" err="1">
                <a:solidFill>
                  <a:srgbClr val="D4D4D4"/>
                </a:solidFill>
                <a:effectLst/>
                <a:latin typeface="Consolas" panose="020B0609020204030204" pitchFamily="49" charset="0"/>
              </a:rPr>
              <a:t>.</a:t>
            </a:r>
            <a:r>
              <a:rPr lang="en-US" b="0" dirty="0" err="1">
                <a:solidFill>
                  <a:srgbClr val="DCDCAA"/>
                </a:solidFill>
                <a:effectLst/>
                <a:latin typeface="Consolas" panose="020B0609020204030204" pitchFamily="49" charset="0"/>
              </a:rPr>
              <a:t>setState</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counter:</a:t>
            </a:r>
            <a:r>
              <a:rPr lang="en-US" b="0" dirty="0">
                <a:solidFill>
                  <a:srgbClr val="D4D4D4"/>
                </a:solidFill>
                <a:effectLst/>
                <a:latin typeface="Consolas" panose="020B0609020204030204" pitchFamily="49" charset="0"/>
              </a:rPr>
              <a:t> ++</a:t>
            </a:r>
            <a:r>
              <a:rPr lang="en-US" b="0" dirty="0" err="1">
                <a:solidFill>
                  <a:srgbClr val="569CD6"/>
                </a:solidFill>
                <a:effectLst/>
                <a:latin typeface="Consolas" panose="020B0609020204030204" pitchFamily="49" charset="0"/>
              </a:rPr>
              <a:t>this</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state</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counter</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DCDCAA"/>
                </a:solidFill>
                <a:effectLst/>
                <a:latin typeface="Consolas" panose="020B0609020204030204" pitchFamily="49" charset="0"/>
              </a:rPr>
              <a:t>render</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return</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class</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"flex-container"</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class</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"col1"</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Here's one thing</a:t>
            </a: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class</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"col2"</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input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type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"text"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id</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a:t>
            </a:r>
            <a:r>
              <a:rPr lang="en-US" b="0" dirty="0" err="1">
                <a:solidFill>
                  <a:srgbClr val="CE9178"/>
                </a:solidFill>
                <a:effectLst/>
                <a:latin typeface="Consolas" panose="020B0609020204030204" pitchFamily="49" charset="0"/>
              </a:rPr>
              <a:t>id_text</a:t>
            </a:r>
            <a:r>
              <a:rPr lang="en-US" b="0" dirty="0">
                <a:solidFill>
                  <a:srgbClr val="CE9178"/>
                </a:solidFill>
                <a:effectLst/>
                <a:latin typeface="Consolas" panose="020B0609020204030204" pitchFamily="49" charset="0"/>
              </a:rPr>
              <a: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"This another thing"</a:t>
            </a: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class</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"col3"</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input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type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"button"</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"Click me"</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onClick</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err="1">
                <a:solidFill>
                  <a:srgbClr val="569CD6"/>
                </a:solidFill>
                <a:effectLst/>
                <a:latin typeface="Consolas" panose="020B0609020204030204" pitchFamily="49" charset="0"/>
              </a:rPr>
              <a:t>this</a:t>
            </a:r>
            <a:r>
              <a:rPr lang="en-US" b="0" dirty="0" err="1">
                <a:solidFill>
                  <a:srgbClr val="D4D4D4"/>
                </a:solidFill>
                <a:effectLst/>
                <a:latin typeface="Consolas" panose="020B0609020204030204" pitchFamily="49" charset="0"/>
              </a:rPr>
              <a:t>.</a:t>
            </a:r>
            <a:r>
              <a:rPr lang="en-US" b="0" dirty="0" err="1">
                <a:solidFill>
                  <a:srgbClr val="DCDCAA"/>
                </a:solidFill>
                <a:effectLst/>
                <a:latin typeface="Consolas" panose="020B0609020204030204" pitchFamily="49" charset="0"/>
              </a:rPr>
              <a:t>doSomething</a:t>
            </a:r>
            <a:r>
              <a:rPr lang="en-US" b="0" dirty="0">
                <a:solidFill>
                  <a:srgbClr val="569CD6"/>
                </a:solidFill>
                <a:effectLst/>
                <a:latin typeface="Consolas" panose="020B0609020204030204" pitchFamily="49" charset="0"/>
              </a:rPr>
              <a:t>}</a:t>
            </a: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4EC9B0"/>
                </a:solidFill>
                <a:effectLst/>
                <a:latin typeface="Consolas" panose="020B0609020204030204" pitchFamily="49" charset="0"/>
              </a:rPr>
              <a:t>Counter</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count</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err="1">
                <a:solidFill>
                  <a:srgbClr val="569CD6"/>
                </a:solidFill>
                <a:effectLst/>
                <a:latin typeface="Consolas" panose="020B0609020204030204" pitchFamily="49" charset="0"/>
              </a:rPr>
              <a:t>this</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state</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counter</a:t>
            </a:r>
            <a:r>
              <a:rPr lang="en-US" b="0" dirty="0">
                <a:solidFill>
                  <a:srgbClr val="569CD6"/>
                </a:solidFill>
                <a:effectLst/>
                <a:latin typeface="Consolas" panose="020B0609020204030204" pitchFamily="49" charset="0"/>
              </a:rPr>
              <a:t>}</a:t>
            </a:r>
            <a:r>
              <a:rPr lang="en-US" b="0" dirty="0">
                <a:solidFill>
                  <a:srgbClr val="808080"/>
                </a:solidFill>
                <a:effectLst/>
                <a:latin typeface="Consolas" panose="020B0609020204030204" pitchFamily="49" charset="0"/>
              </a:rPr>
              <a:t>&gt;&lt;/</a:t>
            </a:r>
            <a:r>
              <a:rPr lang="en-US" b="0" dirty="0">
                <a:solidFill>
                  <a:srgbClr val="4EC9B0"/>
                </a:solidFill>
                <a:effectLst/>
                <a:latin typeface="Consolas" panose="020B0609020204030204" pitchFamily="49" charset="0"/>
              </a:rPr>
              <a:t>Counter</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a:t>
            </a:r>
          </a:p>
          <a:p>
            <a:pPr>
              <a:spcBef>
                <a:spcPts val="0"/>
              </a:spcBef>
            </a:pPr>
            <a:endParaRPr lang="en-US" dirty="0"/>
          </a:p>
        </p:txBody>
      </p:sp>
      <p:sp>
        <p:nvSpPr>
          <p:cNvPr id="6" name="Content Placeholder 5">
            <a:extLst>
              <a:ext uri="{FF2B5EF4-FFF2-40B4-BE49-F238E27FC236}">
                <a16:creationId xmlns:a16="http://schemas.microsoft.com/office/drawing/2014/main" id="{C4254750-A113-0D85-D61E-973AD49BBA17}"/>
              </a:ext>
            </a:extLst>
          </p:cNvPr>
          <p:cNvSpPr>
            <a:spLocks noGrp="1"/>
          </p:cNvSpPr>
          <p:nvPr>
            <p:ph sz="half" idx="2"/>
          </p:nvPr>
        </p:nvSpPr>
        <p:spPr>
          <a:xfrm>
            <a:off x="4495159" y="789536"/>
            <a:ext cx="4483634" cy="3950414"/>
          </a:xfrm>
          <a:solidFill>
            <a:schemeClr val="tx1"/>
          </a:solidFill>
        </p:spPr>
        <p:txBody>
          <a:bodyPr>
            <a:normAutofit fontScale="62500" lnSpcReduction="20000"/>
          </a:bodyPr>
          <a:lstStyle/>
          <a:p>
            <a:pPr>
              <a:spcBef>
                <a:spcPts val="0"/>
              </a:spcBef>
            </a:pPr>
            <a:r>
              <a:rPr lang="en-US" b="0" dirty="0">
                <a:solidFill>
                  <a:srgbClr val="6A9955"/>
                </a:solidFill>
                <a:effectLst/>
                <a:latin typeface="Consolas" panose="020B0609020204030204" pitchFamily="49" charset="0"/>
              </a:rPr>
              <a:t>//Looks a lot like a class, doesn't it?</a:t>
            </a:r>
            <a:endParaRPr lang="en-US" b="0" dirty="0">
              <a:solidFill>
                <a:srgbClr val="D4D4D4"/>
              </a:solidFill>
              <a:effectLst/>
              <a:latin typeface="Consolas" panose="020B0609020204030204" pitchFamily="49" charset="0"/>
            </a:endParaRPr>
          </a:p>
          <a:p>
            <a:pPr>
              <a:spcBef>
                <a:spcPts val="0"/>
              </a:spcBef>
            </a:pPr>
            <a:r>
              <a:rPr lang="en-US" b="0" dirty="0">
                <a:solidFill>
                  <a:srgbClr val="C586C0"/>
                </a:solidFill>
                <a:effectLst/>
                <a:latin typeface="Consolas" panose="020B0609020204030204" pitchFamily="49" charset="0"/>
              </a:rPr>
              <a:t>export</a:t>
            </a: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function</a:t>
            </a:r>
            <a:r>
              <a:rPr lang="en-US" b="0" dirty="0">
                <a:solidFill>
                  <a:srgbClr val="D4D4D4"/>
                </a:solidFill>
                <a:effectLst/>
                <a:latin typeface="Consolas" panose="020B0609020204030204" pitchFamily="49" charset="0"/>
              </a:rPr>
              <a:t> </a:t>
            </a:r>
            <a:r>
              <a:rPr lang="en-US" b="0" dirty="0">
                <a:solidFill>
                  <a:srgbClr val="DCDCAA"/>
                </a:solidFill>
                <a:effectLst/>
                <a:latin typeface="Consolas" panose="020B0609020204030204" pitchFamily="49" charset="0"/>
              </a:rPr>
              <a:t>Controls</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props</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console</a:t>
            </a:r>
            <a:r>
              <a:rPr lang="en-US" b="0" dirty="0">
                <a:solidFill>
                  <a:srgbClr val="D4D4D4"/>
                </a:solidFill>
                <a:effectLst/>
                <a:latin typeface="Consolas" panose="020B0609020204030204" pitchFamily="49" charset="0"/>
              </a:rPr>
              <a:t>.</a:t>
            </a:r>
            <a:r>
              <a:rPr lang="en-US" b="0" dirty="0">
                <a:solidFill>
                  <a:srgbClr val="DCDCAA"/>
                </a:solidFill>
                <a:effectLst/>
                <a:latin typeface="Consolas" panose="020B0609020204030204" pitchFamily="49" charset="0"/>
              </a:rPr>
              <a:t>log</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"Start of Controls"</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6A9955"/>
                </a:solidFill>
                <a:effectLst/>
                <a:latin typeface="Consolas" panose="020B0609020204030204" pitchFamily="49" charset="0"/>
              </a:rPr>
              <a:t>//State has to be INSIDE the function that uses it (like a class variable)</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6A9955"/>
                </a:solidFill>
                <a:effectLst/>
                <a:latin typeface="Consolas" panose="020B0609020204030204" pitchFamily="49" charset="0"/>
              </a:rPr>
              <a:t>//Instead of calling '</a:t>
            </a:r>
            <a:r>
              <a:rPr lang="en-US" b="0" dirty="0" err="1">
                <a:solidFill>
                  <a:srgbClr val="6A9955"/>
                </a:solidFill>
                <a:effectLst/>
                <a:latin typeface="Consolas" panose="020B0609020204030204" pitchFamily="49" charset="0"/>
              </a:rPr>
              <a:t>setState</a:t>
            </a:r>
            <a:r>
              <a:rPr lang="en-US" b="0" dirty="0">
                <a:solidFill>
                  <a:srgbClr val="6A9955"/>
                </a:solidFill>
                <a:effectLst/>
                <a:latin typeface="Consolas" panose="020B0609020204030204" pitchFamily="49" charset="0"/>
              </a:rPr>
              <a:t>', this defines the state variable (</a:t>
            </a:r>
            <a:r>
              <a:rPr lang="en-US" b="0" dirty="0" err="1">
                <a:solidFill>
                  <a:srgbClr val="6A9955"/>
                </a:solidFill>
                <a:effectLst/>
                <a:latin typeface="Consolas" panose="020B0609020204030204" pitchFamily="49" charset="0"/>
              </a:rPr>
              <a:t>colour</a:t>
            </a:r>
            <a:r>
              <a:rPr lang="en-US" b="0" dirty="0">
                <a:solidFill>
                  <a:srgbClr val="6A9955"/>
                </a:solidFill>
                <a:effectLst/>
                <a:latin typeface="Consolas" panose="020B0609020204030204" pitchFamily="49" charset="0"/>
              </a:rPr>
              <a:t>) and the </a:t>
            </a:r>
            <a:r>
              <a:rPr lang="en-US" b="0" dirty="0" err="1">
                <a:solidFill>
                  <a:srgbClr val="6A9955"/>
                </a:solidFill>
                <a:effectLst/>
                <a:latin typeface="Consolas" panose="020B0609020204030204" pitchFamily="49" charset="0"/>
              </a:rPr>
              <a:t>updateMethod</a:t>
            </a:r>
            <a:r>
              <a:rPr lang="en-US" b="0" dirty="0">
                <a:solidFill>
                  <a:srgbClr val="6A9955"/>
                </a:solidFill>
                <a:effectLst/>
                <a:latin typeface="Consolas" panose="020B0609020204030204" pitchFamily="49" charset="0"/>
              </a:rPr>
              <a:t> (</a:t>
            </a:r>
            <a:r>
              <a:rPr lang="en-US" b="0" dirty="0" err="1">
                <a:solidFill>
                  <a:srgbClr val="6A9955"/>
                </a:solidFill>
                <a:effectLst/>
                <a:latin typeface="Consolas" panose="020B0609020204030204" pitchFamily="49" charset="0"/>
              </a:rPr>
              <a:t>setColour</a:t>
            </a:r>
            <a:r>
              <a:rPr lang="en-US" b="0" dirty="0">
                <a:solidFill>
                  <a:srgbClr val="6A9955"/>
                </a:solidFill>
                <a:effectLst/>
                <a:latin typeface="Consolas" panose="020B0609020204030204" pitchFamily="49" charset="0"/>
              </a:rPr>
              <a: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const</a:t>
            </a:r>
            <a:r>
              <a:rPr lang="en-US" b="0" dirty="0">
                <a:solidFill>
                  <a:srgbClr val="D4D4D4"/>
                </a:solidFill>
                <a:effectLst/>
                <a:latin typeface="Consolas" panose="020B0609020204030204" pitchFamily="49" charset="0"/>
              </a:rPr>
              <a:t> [</a:t>
            </a:r>
            <a:r>
              <a:rPr lang="en-US" b="0" dirty="0" err="1">
                <a:solidFill>
                  <a:srgbClr val="4FC1FF"/>
                </a:solidFill>
                <a:effectLst/>
                <a:latin typeface="Consolas" panose="020B0609020204030204" pitchFamily="49" charset="0"/>
              </a:rPr>
              <a:t>colour</a:t>
            </a: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setColour</a:t>
            </a:r>
            <a:r>
              <a:rPr lang="en-US" b="0" dirty="0">
                <a:solidFill>
                  <a:srgbClr val="D4D4D4"/>
                </a:solidFill>
                <a:effectLst/>
                <a:latin typeface="Consolas" panose="020B0609020204030204" pitchFamily="49" charset="0"/>
              </a:rPr>
              <a:t>] = </a:t>
            </a:r>
            <a:r>
              <a:rPr lang="en-US" b="0" dirty="0" err="1">
                <a:solidFill>
                  <a:srgbClr val="DCDCAA"/>
                </a:solidFill>
                <a:effectLst/>
                <a:latin typeface="Consolas" panose="020B0609020204030204" pitchFamily="49" charset="0"/>
              </a:rPr>
              <a:t>useState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6A9955"/>
                </a:solidFill>
                <a:effectLst/>
                <a:latin typeface="Consolas" panose="020B0609020204030204" pitchFamily="49" charset="0"/>
              </a:rPr>
              <a:t>//Event handlers have to be local functions INSIDE the function that generates the event (i.e. a class method)</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function</a:t>
            </a: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handleClick</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DCDCAA"/>
                </a:solidFill>
                <a:effectLst/>
                <a:latin typeface="Consolas" panose="020B0609020204030204" pitchFamily="49" charset="0"/>
              </a:rPr>
              <a:t>alert</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'Ouch, you clicked me!'</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err="1">
                <a:solidFill>
                  <a:srgbClr val="DCDCAA"/>
                </a:solidFill>
                <a:effectLst/>
                <a:latin typeface="Consolas" panose="020B0609020204030204" pitchFamily="49" charset="0"/>
              </a:rPr>
              <a:t>setColour</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'green'</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    </a:t>
            </a:r>
            <a:r>
              <a:rPr lang="en-US" b="0" dirty="0">
                <a:solidFill>
                  <a:srgbClr val="569CD6"/>
                </a:solidFill>
                <a:effectLst/>
                <a:latin typeface="Consolas" panose="020B0609020204030204" pitchFamily="49" charset="0"/>
              </a:rPr>
              <a:t>let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text</a:t>
            </a:r>
            <a:r>
              <a:rPr lang="en-US" b="0" dirty="0">
                <a:solidFill>
                  <a:srgbClr val="D4D4D4"/>
                </a:solidFill>
                <a:effectLst/>
                <a:latin typeface="Consolas" panose="020B0609020204030204" pitchFamily="49" charset="0"/>
              </a:rPr>
              <a:t> = </a:t>
            </a:r>
            <a:r>
              <a:rPr lang="en-US" b="0" dirty="0">
                <a:solidFill>
                  <a:srgbClr val="CE9178"/>
                </a:solidFill>
                <a:effectLst/>
                <a:latin typeface="Consolas" panose="020B0609020204030204" pitchFamily="49" charset="0"/>
              </a:rPr>
              <a:t>'This is another thing'</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if</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props</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menuSelection</a:t>
            </a:r>
            <a:r>
              <a:rPr lang="en-US" b="0" dirty="0">
                <a:solidFill>
                  <a:srgbClr val="D4D4D4"/>
                </a:solidFill>
                <a:effectLst/>
                <a:latin typeface="Consolas" panose="020B0609020204030204" pitchFamily="49" charset="0"/>
              </a:rPr>
              <a:t> != </a:t>
            </a:r>
            <a:r>
              <a:rPr lang="en-US" b="0" dirty="0">
                <a:solidFill>
                  <a:srgbClr val="CE9178"/>
                </a:solidFill>
                <a:effectLst/>
                <a:latin typeface="Consolas" panose="020B0609020204030204" pitchFamily="49" charset="0"/>
              </a:rPr>
              <a:t>''</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text</a:t>
            </a:r>
            <a:r>
              <a:rPr lang="en-US" b="0" dirty="0">
                <a:solidFill>
                  <a:srgbClr val="D4D4D4"/>
                </a:solidFill>
                <a:effectLst/>
                <a:latin typeface="Consolas" panose="020B0609020204030204" pitchFamily="49" charset="0"/>
              </a:rPr>
              <a:t> = </a:t>
            </a:r>
            <a:r>
              <a:rPr lang="en-US" b="0" dirty="0" err="1">
                <a:solidFill>
                  <a:srgbClr val="9CDCFE"/>
                </a:solidFill>
                <a:effectLst/>
                <a:latin typeface="Consolas" panose="020B0609020204030204" pitchFamily="49" charset="0"/>
              </a:rPr>
              <a:t>props</a:t>
            </a:r>
            <a:r>
              <a:rPr lang="en-US" b="0" dirty="0" err="1">
                <a:solidFill>
                  <a:srgbClr val="D4D4D4"/>
                </a:solidFill>
                <a:effectLst/>
                <a:latin typeface="Consolas" panose="020B0609020204030204" pitchFamily="49" charset="0"/>
              </a:rPr>
              <a:t>.</a:t>
            </a:r>
            <a:r>
              <a:rPr lang="en-US" b="0" dirty="0" err="1">
                <a:solidFill>
                  <a:srgbClr val="9CDCFE"/>
                </a:solidFill>
                <a:effectLst/>
                <a:latin typeface="Consolas" panose="020B0609020204030204" pitchFamily="49" charset="0"/>
              </a:rPr>
              <a:t>menuSelection</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C586C0"/>
                </a:solidFill>
                <a:effectLst/>
                <a:latin typeface="Consolas" panose="020B0609020204030204" pitchFamily="49" charset="0"/>
              </a:rPr>
              <a:t>return</a:t>
            </a:r>
            <a:r>
              <a:rPr lang="en-US" b="0" dirty="0">
                <a:solidFill>
                  <a:srgbClr val="D4D4D4"/>
                </a:solidFill>
                <a:effectLst/>
                <a:latin typeface="Consolas" panose="020B0609020204030204" pitchFamily="49" charset="0"/>
              </a:rPr>
              <a:t>(</a:t>
            </a: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className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"flex-container"</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style</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a:solidFill>
                  <a:srgbClr val="D4D4D4"/>
                </a:solidFill>
                <a:effectLst/>
                <a:latin typeface="Consolas" panose="020B0609020204030204" pitchFamily="49" charset="0"/>
              </a:rPr>
              <a:t>{</a:t>
            </a:r>
            <a:r>
              <a:rPr lang="en-US" b="0" dirty="0">
                <a:solidFill>
                  <a:srgbClr val="9CDCFE"/>
                </a:solidFill>
                <a:effectLst/>
                <a:latin typeface="Consolas" panose="020B0609020204030204" pitchFamily="49" charset="0"/>
              </a:rPr>
              <a:t>color:</a:t>
            </a:r>
            <a:r>
              <a:rPr lang="en-US" b="0" dirty="0">
                <a:solidFill>
                  <a:srgbClr val="D4D4D4"/>
                </a:solidFill>
                <a:effectLst/>
                <a:latin typeface="Consolas" panose="020B0609020204030204" pitchFamily="49" charset="0"/>
              </a:rPr>
              <a:t> </a:t>
            </a:r>
            <a:r>
              <a:rPr lang="en-US" b="0" dirty="0" err="1">
                <a:solidFill>
                  <a:srgbClr val="4FC1FF"/>
                </a:solidFill>
                <a:effectLst/>
                <a:latin typeface="Consolas" panose="020B0609020204030204" pitchFamily="49" charset="0"/>
              </a:rPr>
              <a:t>colour</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className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'col1'</a:t>
            </a:r>
            <a:r>
              <a:rPr lang="en-US" b="0" dirty="0">
                <a:solidFill>
                  <a:srgbClr val="808080"/>
                </a:solidFill>
                <a:effectLst/>
                <a:latin typeface="Consolas" panose="020B0609020204030204" pitchFamily="49" charset="0"/>
              </a:rPr>
              <a:t>&gt;</a:t>
            </a:r>
            <a:r>
              <a:rPr lang="en-US" b="0" dirty="0">
                <a:solidFill>
                  <a:srgbClr val="D4D4D4"/>
                </a:solidFill>
                <a:effectLst/>
                <a:latin typeface="Consolas" panose="020B0609020204030204" pitchFamily="49" charset="0"/>
              </a:rPr>
              <a:t>Here's one thing</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input</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className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'col2'</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type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'text'</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a:solidFill>
                  <a:srgbClr val="9CDCFE"/>
                </a:solidFill>
                <a:effectLst/>
                <a:latin typeface="Consolas" panose="020B0609020204030204" pitchFamily="49" charset="0"/>
              </a:rPr>
              <a:t>text</a:t>
            </a:r>
            <a:r>
              <a:rPr lang="en-US" b="0" dirty="0">
                <a:solidFill>
                  <a:srgbClr val="569CD6"/>
                </a:solidFill>
                <a:effectLst/>
                <a:latin typeface="Consolas" panose="020B0609020204030204" pitchFamily="49" charset="0"/>
              </a:rPr>
              <a:t>}</a:t>
            </a:r>
            <a:r>
              <a:rPr lang="en-US" b="0" dirty="0">
                <a:solidFill>
                  <a:srgbClr val="808080"/>
                </a:solidFill>
                <a:effectLst/>
                <a:latin typeface="Consolas" panose="020B0609020204030204" pitchFamily="49" charset="0"/>
              </a:rPr>
              <a:t>&gt;&lt;/</a:t>
            </a:r>
            <a:r>
              <a:rPr lang="en-US" b="0" dirty="0">
                <a:solidFill>
                  <a:srgbClr val="569CD6"/>
                </a:solidFill>
                <a:effectLst/>
                <a:latin typeface="Consolas" panose="020B0609020204030204" pitchFamily="49" charset="0"/>
              </a:rPr>
              <a:t>input</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input</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className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'col3'</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type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'button'</a:t>
            </a:r>
            <a:r>
              <a:rPr lang="en-US" b="0" dirty="0">
                <a:solidFill>
                  <a:srgbClr val="D4D4D4"/>
                </a:solidFill>
                <a:effectLst/>
                <a:latin typeface="Consolas" panose="020B0609020204030204" pitchFamily="49" charset="0"/>
              </a:rPr>
              <a:t> </a:t>
            </a:r>
            <a:r>
              <a:rPr lang="en-US" b="0" dirty="0">
                <a:solidFill>
                  <a:srgbClr val="9CDCFE"/>
                </a:solidFill>
                <a:effectLst/>
                <a:latin typeface="Consolas" panose="020B0609020204030204" pitchFamily="49" charset="0"/>
              </a:rPr>
              <a:t>value</a:t>
            </a:r>
            <a:r>
              <a:rPr lang="en-US" b="0" dirty="0">
                <a:solidFill>
                  <a:srgbClr val="D4D4D4"/>
                </a:solidFill>
                <a:effectLst/>
                <a:latin typeface="Consolas" panose="020B0609020204030204" pitchFamily="49" charset="0"/>
              </a:rPr>
              <a:t>=</a:t>
            </a:r>
            <a:r>
              <a:rPr lang="en-US" b="0" dirty="0">
                <a:solidFill>
                  <a:srgbClr val="CE9178"/>
                </a:solidFill>
                <a:effectLst/>
                <a:latin typeface="Consolas" panose="020B0609020204030204" pitchFamily="49" charset="0"/>
              </a:rPr>
              <a:t>'Click me'</a:t>
            </a:r>
            <a:r>
              <a:rPr lang="en-US" b="0" dirty="0">
                <a:solidFill>
                  <a:srgbClr val="D4D4D4"/>
                </a:solidFill>
                <a:effectLst/>
                <a:latin typeface="Consolas" panose="020B0609020204030204" pitchFamily="49" charset="0"/>
              </a:rPr>
              <a:t> </a:t>
            </a:r>
            <a:r>
              <a:rPr lang="en-US" b="0" dirty="0" err="1">
                <a:solidFill>
                  <a:srgbClr val="9CDCFE"/>
                </a:solidFill>
                <a:effectLst/>
                <a:latin typeface="Consolas" panose="020B0609020204030204" pitchFamily="49" charset="0"/>
              </a:rPr>
              <a:t>onClick</a:t>
            </a:r>
            <a:r>
              <a:rPr lang="en-US" b="0" dirty="0">
                <a:solidFill>
                  <a:srgbClr val="D4D4D4"/>
                </a:solidFill>
                <a:effectLst/>
                <a:latin typeface="Consolas" panose="020B0609020204030204" pitchFamily="49" charset="0"/>
              </a:rPr>
              <a:t>=</a:t>
            </a:r>
            <a:r>
              <a:rPr lang="en-US" b="0" dirty="0">
                <a:solidFill>
                  <a:srgbClr val="569CD6"/>
                </a:solidFill>
                <a:effectLst/>
                <a:latin typeface="Consolas" panose="020B0609020204030204" pitchFamily="49" charset="0"/>
              </a:rPr>
              <a:t>{</a:t>
            </a:r>
            <a:r>
              <a:rPr lang="en-US" b="0" dirty="0" err="1">
                <a:solidFill>
                  <a:srgbClr val="DCDCAA"/>
                </a:solidFill>
                <a:effectLst/>
                <a:latin typeface="Consolas" panose="020B0609020204030204" pitchFamily="49" charset="0"/>
              </a:rPr>
              <a:t>handleClick</a:t>
            </a:r>
            <a:r>
              <a:rPr lang="en-US" b="0" dirty="0">
                <a:solidFill>
                  <a:srgbClr val="569CD6"/>
                </a:solidFill>
                <a:effectLst/>
                <a:latin typeface="Consolas" panose="020B0609020204030204" pitchFamily="49" charset="0"/>
              </a:rPr>
              <a:t>}</a:t>
            </a:r>
            <a:r>
              <a:rPr lang="en-US" b="0" dirty="0">
                <a:solidFill>
                  <a:srgbClr val="808080"/>
                </a:solidFill>
                <a:effectLst/>
                <a:latin typeface="Consolas" panose="020B0609020204030204" pitchFamily="49" charset="0"/>
              </a:rPr>
              <a:t>&gt;&lt;/</a:t>
            </a:r>
            <a:r>
              <a:rPr lang="en-US" b="0" dirty="0">
                <a:solidFill>
                  <a:srgbClr val="569CD6"/>
                </a:solidFill>
                <a:effectLst/>
                <a:latin typeface="Consolas" panose="020B0609020204030204" pitchFamily="49" charset="0"/>
              </a:rPr>
              <a:t>input</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r>
              <a:rPr lang="en-US" b="0" dirty="0">
                <a:solidFill>
                  <a:srgbClr val="808080"/>
                </a:solidFill>
                <a:effectLst/>
                <a:latin typeface="Consolas" panose="020B0609020204030204" pitchFamily="49" charset="0"/>
              </a:rPr>
              <a:t>&lt;/</a:t>
            </a:r>
            <a:r>
              <a:rPr lang="en-US" b="0" dirty="0">
                <a:solidFill>
                  <a:srgbClr val="569CD6"/>
                </a:solidFill>
                <a:effectLst/>
                <a:latin typeface="Consolas" panose="020B0609020204030204" pitchFamily="49" charset="0"/>
              </a:rPr>
              <a:t>div</a:t>
            </a:r>
            <a:r>
              <a:rPr lang="en-US" b="0" dirty="0">
                <a:solidFill>
                  <a:srgbClr val="808080"/>
                </a:solidFill>
                <a:effectLst/>
                <a:latin typeface="Consolas" panose="020B0609020204030204" pitchFamily="49" charset="0"/>
              </a:rPr>
              <a:t>&gt;</a:t>
            </a:r>
            <a:endParaRPr lang="en-US" b="0" dirty="0">
              <a:solidFill>
                <a:srgbClr val="D4D4D4"/>
              </a:solidFill>
              <a:effectLst/>
              <a:latin typeface="Consolas" panose="020B0609020204030204" pitchFamily="49" charset="0"/>
            </a:endParaRPr>
          </a:p>
          <a:p>
            <a:pPr>
              <a:spcBef>
                <a:spcPts val="0"/>
              </a:spcBef>
            </a:pPr>
            <a:r>
              <a:rPr lang="en-US" b="0" dirty="0">
                <a:solidFill>
                  <a:srgbClr val="D4D4D4"/>
                </a:solidFill>
                <a:effectLst/>
                <a:latin typeface="Consolas" panose="020B0609020204030204" pitchFamily="49" charset="0"/>
              </a:rPr>
              <a:t>    )</a:t>
            </a:r>
          </a:p>
          <a:p>
            <a:pPr>
              <a:spcBef>
                <a:spcPts val="0"/>
              </a:spcBef>
            </a:pPr>
            <a:r>
              <a:rPr lang="en-US" b="0" dirty="0">
                <a:solidFill>
                  <a:srgbClr val="D4D4D4"/>
                </a:solidFill>
                <a:effectLst/>
                <a:latin typeface="Consolas" panose="020B0609020204030204" pitchFamily="49" charset="0"/>
              </a:rPr>
              <a:t>}</a:t>
            </a:r>
          </a:p>
          <a:p>
            <a:pPr>
              <a:spcBef>
                <a:spcPts val="0"/>
              </a:spcBef>
            </a:pPr>
            <a:endParaRPr lang="en-US" dirty="0"/>
          </a:p>
        </p:txBody>
      </p:sp>
    </p:spTree>
    <p:extLst>
      <p:ext uri="{BB962C8B-B14F-4D97-AF65-F5344CB8AC3E}">
        <p14:creationId xmlns:p14="http://schemas.microsoft.com/office/powerpoint/2010/main" val="199289150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FFA0C52-EE30-49F9-A72C-C1A0F3288A17}"/>
              </a:ext>
            </a:extLst>
          </p:cNvPr>
          <p:cNvSpPr>
            <a:spLocks noGrp="1"/>
          </p:cNvSpPr>
          <p:nvPr>
            <p:ph type="title"/>
          </p:nvPr>
        </p:nvSpPr>
        <p:spPr/>
        <p:txBody>
          <a:bodyPr/>
          <a:lstStyle/>
          <a:p>
            <a:r>
              <a:rPr lang="en-US" dirty="0"/>
              <a:t>Under The Hood</a:t>
            </a:r>
          </a:p>
        </p:txBody>
      </p:sp>
      <p:sp>
        <p:nvSpPr>
          <p:cNvPr id="3" name="Content Placeholder 2">
            <a:extLst>
              <a:ext uri="{FF2B5EF4-FFF2-40B4-BE49-F238E27FC236}">
                <a16:creationId xmlns:a16="http://schemas.microsoft.com/office/drawing/2014/main" id="{30839184-30E2-4693-8112-1649734D0553}"/>
              </a:ext>
            </a:extLst>
          </p:cNvPr>
          <p:cNvSpPr>
            <a:spLocks noGrp="1"/>
          </p:cNvSpPr>
          <p:nvPr>
            <p:ph sz="half" idx="1"/>
          </p:nvPr>
        </p:nvSpPr>
        <p:spPr/>
        <p:txBody>
          <a:bodyPr>
            <a:normAutofit/>
          </a:bodyPr>
          <a:lstStyle/>
          <a:p>
            <a:r>
              <a:rPr lang="en-US" sz="1050" b="0" dirty="0">
                <a:solidFill>
                  <a:srgbClr val="800000"/>
                </a:solidFill>
                <a:effectLst/>
                <a:latin typeface="Consolas" panose="020B0609020204030204" pitchFamily="49" charset="0"/>
              </a:rPr>
              <a:t>&lt;div</a:t>
            </a:r>
            <a:r>
              <a:rPr lang="en-US" sz="1050" b="0" dirty="0">
                <a:solidFill>
                  <a:srgbClr val="FF0000"/>
                </a:solidFill>
                <a:effectLst/>
                <a:latin typeface="Consolas" panose="020B0609020204030204" pitchFamily="49" charset="0"/>
              </a:rPr>
              <a:t> </a:t>
            </a:r>
            <a:r>
              <a:rPr lang="en-US" sz="1050" b="0" dirty="0" err="1">
                <a:solidFill>
                  <a:srgbClr val="FF0000"/>
                </a:solidFill>
                <a:effectLst/>
                <a:latin typeface="Consolas" panose="020B0609020204030204" pitchFamily="49" charset="0"/>
              </a:rPr>
              <a:t>className</a:t>
            </a:r>
            <a:r>
              <a:rPr lang="en-US" sz="1050" b="0" dirty="0">
                <a:solidFill>
                  <a:srgbClr val="000000"/>
                </a:solidFill>
                <a:effectLst/>
                <a:latin typeface="Consolas" panose="020B0609020204030204" pitchFamily="49" charset="0"/>
              </a:rPr>
              <a:t>=</a:t>
            </a:r>
            <a:r>
              <a:rPr lang="en-US" sz="1050" b="0" dirty="0">
                <a:solidFill>
                  <a:srgbClr val="0000FF"/>
                </a:solidFill>
                <a:effectLst/>
                <a:latin typeface="Consolas" panose="020B0609020204030204" pitchFamily="49" charset="0"/>
              </a:rPr>
              <a:t>"shopping-list"</a:t>
            </a:r>
            <a:r>
              <a:rPr lang="en-US" sz="1050" b="0" dirty="0">
                <a:solidFill>
                  <a:srgbClr val="800000"/>
                </a:solidFill>
                <a:effectLst/>
                <a:latin typeface="Consolas" panose="020B0609020204030204" pitchFamily="49" charset="0"/>
              </a:rPr>
              <a:t>&gt;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&lt;h1&gt;</a:t>
            </a:r>
            <a:r>
              <a:rPr lang="en-US" sz="1050" b="0" dirty="0">
                <a:solidFill>
                  <a:srgbClr val="000000"/>
                </a:solidFill>
                <a:effectLst/>
                <a:latin typeface="Consolas" panose="020B0609020204030204" pitchFamily="49" charset="0"/>
              </a:rPr>
              <a:t>Shopping List for {this.props.name}</a:t>
            </a:r>
            <a:r>
              <a:rPr lang="en-US" sz="1050" b="0" dirty="0">
                <a:solidFill>
                  <a:srgbClr val="800000"/>
                </a:solidFill>
                <a:effectLst/>
                <a:latin typeface="Consolas" panose="020B0609020204030204" pitchFamily="49" charset="0"/>
              </a:rPr>
              <a:t>&lt;/h1&gt;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&lt;ul&gt;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&lt;li&gt;</a:t>
            </a:r>
            <a:r>
              <a:rPr lang="en-US" sz="1050" b="0" dirty="0">
                <a:solidFill>
                  <a:srgbClr val="000000"/>
                </a:solidFill>
                <a:effectLst/>
                <a:latin typeface="Consolas" panose="020B0609020204030204" pitchFamily="49" charset="0"/>
              </a:rPr>
              <a:t>Instagram</a:t>
            </a:r>
            <a:r>
              <a:rPr lang="en-US" sz="1050" b="0" dirty="0">
                <a:solidFill>
                  <a:srgbClr val="800000"/>
                </a:solidFill>
                <a:effectLst/>
                <a:latin typeface="Consolas" panose="020B0609020204030204" pitchFamily="49" charset="0"/>
              </a:rPr>
              <a:t>&lt;/li&gt;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&lt;li&gt;</a:t>
            </a:r>
            <a:r>
              <a:rPr lang="en-US" sz="1050" b="0" dirty="0">
                <a:solidFill>
                  <a:srgbClr val="000000"/>
                </a:solidFill>
                <a:effectLst/>
                <a:latin typeface="Consolas" panose="020B0609020204030204" pitchFamily="49" charset="0"/>
              </a:rPr>
              <a:t>WhatsApp</a:t>
            </a:r>
            <a:r>
              <a:rPr lang="en-US" sz="1050" b="0" dirty="0">
                <a:solidFill>
                  <a:srgbClr val="800000"/>
                </a:solidFill>
                <a:effectLst/>
                <a:latin typeface="Consolas" panose="020B0609020204030204" pitchFamily="49" charset="0"/>
              </a:rPr>
              <a:t>&lt;/li&gt;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&lt;li&gt;</a:t>
            </a:r>
            <a:r>
              <a:rPr lang="en-US" sz="1050" b="0" dirty="0">
                <a:solidFill>
                  <a:srgbClr val="000000"/>
                </a:solidFill>
                <a:effectLst/>
                <a:latin typeface="Consolas" panose="020B0609020204030204" pitchFamily="49" charset="0"/>
              </a:rPr>
              <a:t>Oculus</a:t>
            </a:r>
            <a:r>
              <a:rPr lang="en-US" sz="1050" b="0" dirty="0">
                <a:solidFill>
                  <a:srgbClr val="800000"/>
                </a:solidFill>
                <a:effectLst/>
                <a:latin typeface="Consolas" panose="020B0609020204030204" pitchFamily="49" charset="0"/>
              </a:rPr>
              <a:t>&lt;/li&gt;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&lt;/ul&gt;</a:t>
            </a:r>
            <a:endParaRPr lang="en-US" sz="1050" b="0" dirty="0">
              <a:solidFill>
                <a:srgbClr val="000000"/>
              </a:solidFill>
              <a:effectLst/>
              <a:latin typeface="Consolas" panose="020B0609020204030204" pitchFamily="49" charset="0"/>
            </a:endParaRPr>
          </a:p>
          <a:p>
            <a:r>
              <a:rPr lang="en-US" sz="1050" b="0" dirty="0">
                <a:solidFill>
                  <a:srgbClr val="800000"/>
                </a:solidFill>
                <a:effectLst/>
                <a:latin typeface="Consolas" panose="020B0609020204030204" pitchFamily="49" charset="0"/>
              </a:rPr>
              <a:t>&lt;/div&gt;</a:t>
            </a:r>
            <a:endParaRPr lang="en-US" sz="1050" b="0" dirty="0">
              <a:solidFill>
                <a:srgbClr val="000000"/>
              </a:solidFill>
              <a:effectLst/>
              <a:latin typeface="Consolas" panose="020B0609020204030204" pitchFamily="49" charset="0"/>
            </a:endParaRPr>
          </a:p>
        </p:txBody>
      </p:sp>
      <p:sp>
        <p:nvSpPr>
          <p:cNvPr id="4" name="Content Placeholder 3">
            <a:extLst>
              <a:ext uri="{FF2B5EF4-FFF2-40B4-BE49-F238E27FC236}">
                <a16:creationId xmlns:a16="http://schemas.microsoft.com/office/drawing/2014/main" id="{B271FF13-F8C7-4E92-BE89-2BAB874C65AC}"/>
              </a:ext>
            </a:extLst>
          </p:cNvPr>
          <p:cNvSpPr>
            <a:spLocks noGrp="1"/>
          </p:cNvSpPr>
          <p:nvPr>
            <p:ph sz="half" idx="2"/>
          </p:nvPr>
        </p:nvSpPr>
        <p:spPr>
          <a:xfrm>
            <a:off x="4526279" y="1384301"/>
            <a:ext cx="3840481" cy="3017520"/>
          </a:xfrm>
        </p:spPr>
        <p:txBody>
          <a:bodyPr>
            <a:normAutofit/>
          </a:bodyPr>
          <a:lstStyle/>
          <a:p>
            <a:r>
              <a:rPr lang="en-US" sz="1050" b="0" dirty="0">
                <a:solidFill>
                  <a:srgbClr val="AF00DB"/>
                </a:solidFill>
                <a:effectLst/>
                <a:latin typeface="Consolas" panose="020B0609020204030204" pitchFamily="49" charset="0"/>
              </a:rPr>
              <a:t>return</a:t>
            </a:r>
            <a:r>
              <a:rPr lang="en-US" sz="1050" b="0" dirty="0">
                <a:solidFill>
                  <a:srgbClr val="000000"/>
                </a:solidFill>
                <a:effectLst/>
                <a:latin typeface="Consolas" panose="020B0609020204030204" pitchFamily="49" charset="0"/>
              </a:rPr>
              <a:t> </a:t>
            </a:r>
            <a:r>
              <a:rPr lang="en-US" sz="1050" b="0" dirty="0" err="1">
                <a:solidFill>
                  <a:srgbClr val="267F99"/>
                </a:solidFill>
                <a:effectLst/>
                <a:latin typeface="Consolas" panose="020B0609020204030204" pitchFamily="49" charset="0"/>
              </a:rPr>
              <a:t>React</a:t>
            </a:r>
            <a:r>
              <a:rPr lang="en-US" sz="1050" b="0" dirty="0" err="1">
                <a:solidFill>
                  <a:srgbClr val="000000"/>
                </a:solidFill>
                <a:effectLst/>
                <a:latin typeface="Consolas" panose="020B0609020204030204" pitchFamily="49" charset="0"/>
              </a:rPr>
              <a:t>.</a:t>
            </a:r>
            <a:r>
              <a:rPr lang="en-US" sz="1050" b="0" dirty="0" err="1">
                <a:solidFill>
                  <a:srgbClr val="795E26"/>
                </a:solidFill>
                <a:effectLst/>
                <a:latin typeface="Consolas" panose="020B0609020204030204" pitchFamily="49" charset="0"/>
              </a:rPr>
              <a:t>createElement</a:t>
            </a:r>
            <a:r>
              <a:rPr lang="en-US" sz="1050" b="0" dirty="0">
                <a:solidFill>
                  <a:srgbClr val="000000"/>
                </a:solidFill>
                <a:effectLst/>
                <a:latin typeface="Consolas" panose="020B0609020204030204" pitchFamily="49" charset="0"/>
              </a:rPr>
              <a:t>(</a:t>
            </a:r>
            <a:r>
              <a:rPr lang="en-US" sz="1050" b="0" dirty="0">
                <a:solidFill>
                  <a:srgbClr val="A31515"/>
                </a:solidFill>
                <a:effectLst/>
                <a:latin typeface="Consolas" panose="020B0609020204030204" pitchFamily="49" charset="0"/>
              </a:rPr>
              <a:t>'div’,</a:t>
            </a:r>
            <a:r>
              <a:rPr lang="en-US" sz="1050" b="0" dirty="0">
                <a:solidFill>
                  <a:srgbClr val="CD3131"/>
                </a:solidFill>
                <a:effectLst/>
                <a:latin typeface="Consolas" panose="020B0609020204030204" pitchFamily="49" charset="0"/>
              </a:rPr>
              <a:t> </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err="1">
                <a:solidFill>
                  <a:srgbClr val="001080"/>
                </a:solidFill>
                <a:effectLst/>
                <a:latin typeface="Consolas" panose="020B0609020204030204" pitchFamily="49" charset="0"/>
              </a:rPr>
              <a:t>className</a:t>
            </a:r>
            <a:r>
              <a:rPr lang="en-US" sz="1050" b="0" dirty="0">
                <a:solidFill>
                  <a:srgbClr val="001080"/>
                </a:solidFill>
                <a:effectLst/>
                <a:latin typeface="Consolas" panose="020B0609020204030204" pitchFamily="49" charset="0"/>
              </a:rPr>
              <a:t>:</a:t>
            </a:r>
            <a:r>
              <a:rPr lang="en-US" sz="1050" b="0" dirty="0">
                <a:solidFill>
                  <a:srgbClr val="000000"/>
                </a:solidFill>
                <a:effectLst/>
                <a:latin typeface="Consolas" panose="020B0609020204030204" pitchFamily="49" charset="0"/>
              </a:rPr>
              <a:t> </a:t>
            </a:r>
            <a:r>
              <a:rPr lang="en-US" sz="1050" b="0" dirty="0">
                <a:solidFill>
                  <a:srgbClr val="A31515"/>
                </a:solidFill>
                <a:effectLst/>
                <a:latin typeface="Consolas" panose="020B0609020204030204" pitchFamily="49" charset="0"/>
              </a:rPr>
              <a:t>'shopping-list'</a:t>
            </a:r>
            <a:r>
              <a:rPr lang="en-US" sz="1050" b="0" dirty="0">
                <a:solidFill>
                  <a:srgbClr val="000000"/>
                </a:solidFill>
                <a:effectLst/>
                <a:latin typeface="Consolas" panose="020B0609020204030204" pitchFamily="49" charset="0"/>
              </a:rPr>
              <a:t>},</a:t>
            </a:r>
          </a:p>
          <a:p>
            <a:r>
              <a:rPr lang="en-US" sz="1050" b="0" dirty="0">
                <a:solidFill>
                  <a:srgbClr val="000000"/>
                </a:solidFill>
                <a:effectLst/>
                <a:latin typeface="Consolas" panose="020B0609020204030204" pitchFamily="49" charset="0"/>
              </a:rPr>
              <a:t>  </a:t>
            </a:r>
            <a:r>
              <a:rPr lang="en-US" sz="1050" b="0" dirty="0" err="1">
                <a:solidFill>
                  <a:srgbClr val="267F99"/>
                </a:solidFill>
                <a:effectLst/>
                <a:latin typeface="Consolas" panose="020B0609020204030204" pitchFamily="49" charset="0"/>
              </a:rPr>
              <a:t>React</a:t>
            </a:r>
            <a:r>
              <a:rPr lang="en-US" sz="1050" b="0" dirty="0" err="1">
                <a:solidFill>
                  <a:srgbClr val="000000"/>
                </a:solidFill>
                <a:effectLst/>
                <a:latin typeface="Consolas" panose="020B0609020204030204" pitchFamily="49" charset="0"/>
              </a:rPr>
              <a:t>.</a:t>
            </a:r>
            <a:r>
              <a:rPr lang="en-US" sz="1050" b="0" dirty="0" err="1">
                <a:solidFill>
                  <a:srgbClr val="795E26"/>
                </a:solidFill>
                <a:effectLst/>
                <a:latin typeface="Consolas" panose="020B0609020204030204" pitchFamily="49" charset="0"/>
              </a:rPr>
              <a:t>createElement</a:t>
            </a:r>
            <a:r>
              <a:rPr lang="en-US" sz="1050" b="0" dirty="0">
                <a:solidFill>
                  <a:srgbClr val="000000"/>
                </a:solidFill>
                <a:effectLst/>
                <a:latin typeface="Consolas" panose="020B0609020204030204" pitchFamily="49" charset="0"/>
              </a:rPr>
              <a:t>(</a:t>
            </a:r>
            <a:r>
              <a:rPr lang="en-US" sz="1050" b="0" dirty="0">
                <a:solidFill>
                  <a:srgbClr val="A31515"/>
                </a:solidFill>
                <a:effectLst/>
                <a:latin typeface="Consolas" panose="020B0609020204030204" pitchFamily="49" charset="0"/>
              </a:rPr>
              <a:t>'h1'</a:t>
            </a:r>
            <a:r>
              <a:rPr lang="en-US" sz="1050" b="0" dirty="0">
                <a:solidFill>
                  <a:srgbClr val="000000"/>
                </a:solidFill>
                <a:effectLst/>
                <a:latin typeface="Consolas" panose="020B0609020204030204" pitchFamily="49" charset="0"/>
              </a:rPr>
              <a:t>, </a:t>
            </a:r>
            <a:r>
              <a:rPr lang="en-US" sz="1050" b="0" dirty="0">
                <a:solidFill>
                  <a:srgbClr val="008000"/>
                </a:solidFill>
                <a:effectLst/>
                <a:latin typeface="Consolas" panose="020B0609020204030204" pitchFamily="49" charset="0"/>
              </a:rPr>
              <a:t>/* ... h1 children ... */</a:t>
            </a:r>
            <a:r>
              <a:rPr lang="en-US" sz="1050" b="0" dirty="0">
                <a:solidFill>
                  <a:srgbClr val="000000"/>
                </a:solidFill>
                <a:effectLst/>
                <a:latin typeface="Consolas" panose="020B0609020204030204" pitchFamily="49" charset="0"/>
              </a:rPr>
              <a:t>),</a:t>
            </a:r>
          </a:p>
          <a:p>
            <a:r>
              <a:rPr lang="en-US" sz="1050" b="0" dirty="0">
                <a:solidFill>
                  <a:srgbClr val="000000"/>
                </a:solidFill>
                <a:effectLst/>
                <a:latin typeface="Consolas" panose="020B0609020204030204" pitchFamily="49" charset="0"/>
              </a:rPr>
              <a:t>  </a:t>
            </a:r>
            <a:r>
              <a:rPr lang="en-US" sz="1050" b="0" dirty="0" err="1">
                <a:solidFill>
                  <a:srgbClr val="267F99"/>
                </a:solidFill>
                <a:effectLst/>
                <a:latin typeface="Consolas" panose="020B0609020204030204" pitchFamily="49" charset="0"/>
              </a:rPr>
              <a:t>React</a:t>
            </a:r>
            <a:r>
              <a:rPr lang="en-US" sz="1050" b="0" dirty="0" err="1">
                <a:solidFill>
                  <a:srgbClr val="000000"/>
                </a:solidFill>
                <a:effectLst/>
                <a:latin typeface="Consolas" panose="020B0609020204030204" pitchFamily="49" charset="0"/>
              </a:rPr>
              <a:t>.</a:t>
            </a:r>
            <a:r>
              <a:rPr lang="en-US" sz="1050" b="0" dirty="0" err="1">
                <a:solidFill>
                  <a:srgbClr val="795E26"/>
                </a:solidFill>
                <a:effectLst/>
                <a:latin typeface="Consolas" panose="020B0609020204030204" pitchFamily="49" charset="0"/>
              </a:rPr>
              <a:t>createElement</a:t>
            </a:r>
            <a:r>
              <a:rPr lang="en-US" sz="1050" b="0" dirty="0">
                <a:solidFill>
                  <a:srgbClr val="000000"/>
                </a:solidFill>
                <a:effectLst/>
                <a:latin typeface="Consolas" panose="020B0609020204030204" pitchFamily="49" charset="0"/>
              </a:rPr>
              <a:t>(</a:t>
            </a:r>
            <a:r>
              <a:rPr lang="en-US" sz="1050" b="0" dirty="0">
                <a:solidFill>
                  <a:srgbClr val="A31515"/>
                </a:solidFill>
                <a:effectLst/>
                <a:latin typeface="Consolas" panose="020B0609020204030204" pitchFamily="49" charset="0"/>
              </a:rPr>
              <a:t>'ul'</a:t>
            </a:r>
            <a:r>
              <a:rPr lang="en-US" sz="1050" b="0" dirty="0">
                <a:solidFill>
                  <a:srgbClr val="000000"/>
                </a:solidFill>
                <a:effectLst/>
                <a:latin typeface="Consolas" panose="020B0609020204030204" pitchFamily="49" charset="0"/>
              </a:rPr>
              <a:t>, </a:t>
            </a:r>
            <a:r>
              <a:rPr lang="en-US" sz="1050" b="0" dirty="0">
                <a:solidFill>
                  <a:srgbClr val="008000"/>
                </a:solidFill>
                <a:effectLst/>
                <a:latin typeface="Consolas" panose="020B0609020204030204" pitchFamily="49" charset="0"/>
              </a:rPr>
              <a:t>/* ... ul children ... */</a:t>
            </a:r>
            <a:r>
              <a:rPr lang="en-US" sz="1050" b="0" dirty="0">
                <a:solidFill>
                  <a:srgbClr val="000000"/>
                </a:solidFill>
                <a:effectLst/>
                <a:latin typeface="Consolas" panose="020B0609020204030204" pitchFamily="49" charset="0"/>
              </a:rPr>
              <a:t>)</a:t>
            </a:r>
          </a:p>
          <a:p>
            <a:r>
              <a:rPr lang="en-US" sz="1050" b="0" dirty="0">
                <a:solidFill>
                  <a:srgbClr val="000000"/>
                </a:solidFill>
                <a:effectLst/>
                <a:latin typeface="Consolas" panose="020B0609020204030204" pitchFamily="49" charset="0"/>
              </a:rPr>
              <a:t>);</a:t>
            </a:r>
          </a:p>
          <a:p>
            <a:br>
              <a:rPr lang="en-US" sz="1000" b="0" dirty="0">
                <a:solidFill>
                  <a:srgbClr val="D4D4D4"/>
                </a:solidFill>
                <a:effectLst/>
                <a:latin typeface="Consolas" panose="020B0609020204030204" pitchFamily="49" charset="0"/>
              </a:rPr>
            </a:br>
            <a:endParaRPr lang="en-US" sz="1000" b="0" dirty="0">
              <a:solidFill>
                <a:srgbClr val="D4D4D4"/>
              </a:solidFill>
              <a:effectLst/>
              <a:latin typeface="Consolas" panose="020B0609020204030204" pitchFamily="49" charset="0"/>
            </a:endParaRPr>
          </a:p>
          <a:p>
            <a:endParaRPr lang="en-US" sz="900" b="0" dirty="0">
              <a:solidFill>
                <a:srgbClr val="D4D4D4"/>
              </a:solidFill>
              <a:effectLst/>
              <a:latin typeface="Consolas" panose="020B0609020204030204" pitchFamily="49" charset="0"/>
            </a:endParaRPr>
          </a:p>
        </p:txBody>
      </p:sp>
      <p:sp>
        <p:nvSpPr>
          <p:cNvPr id="7" name="TextBox 6">
            <a:extLst>
              <a:ext uri="{FF2B5EF4-FFF2-40B4-BE49-F238E27FC236}">
                <a16:creationId xmlns:a16="http://schemas.microsoft.com/office/drawing/2014/main" id="{BE5C32E9-86DF-4DE4-A5C2-A6C803F6E686}"/>
              </a:ext>
            </a:extLst>
          </p:cNvPr>
          <p:cNvSpPr txBox="1"/>
          <p:nvPr/>
        </p:nvSpPr>
        <p:spPr>
          <a:xfrm>
            <a:off x="643689" y="3923071"/>
            <a:ext cx="7723071" cy="369332"/>
          </a:xfrm>
          <a:prstGeom prst="rect">
            <a:avLst/>
          </a:prstGeom>
          <a:noFill/>
        </p:spPr>
        <p:txBody>
          <a:bodyPr wrap="square" rtlCol="0">
            <a:spAutoFit/>
          </a:bodyPr>
          <a:lstStyle/>
          <a:p>
            <a:r>
              <a:rPr lang="en-US" dirty="0"/>
              <a:t>React generates code from the JSX that you write</a:t>
            </a:r>
          </a:p>
        </p:txBody>
      </p:sp>
    </p:spTree>
    <p:extLst>
      <p:ext uri="{BB962C8B-B14F-4D97-AF65-F5344CB8AC3E}">
        <p14:creationId xmlns:p14="http://schemas.microsoft.com/office/powerpoint/2010/main" val="377439654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1A26-22AA-429B-9EEA-72318A4F8017}"/>
              </a:ext>
            </a:extLst>
          </p:cNvPr>
          <p:cNvSpPr>
            <a:spLocks noGrp="1"/>
          </p:cNvSpPr>
          <p:nvPr>
            <p:ph type="title"/>
          </p:nvPr>
        </p:nvSpPr>
        <p:spPr/>
        <p:txBody>
          <a:bodyPr/>
          <a:lstStyle/>
          <a:p>
            <a:r>
              <a:rPr lang="en-US" dirty="0"/>
              <a:t>Anatomy of a React app</a:t>
            </a:r>
          </a:p>
        </p:txBody>
      </p:sp>
      <p:sp>
        <p:nvSpPr>
          <p:cNvPr id="4" name="Content Placeholder 3">
            <a:extLst>
              <a:ext uri="{FF2B5EF4-FFF2-40B4-BE49-F238E27FC236}">
                <a16:creationId xmlns:a16="http://schemas.microsoft.com/office/drawing/2014/main" id="{6689673E-BB4D-43D8-BC98-A022E9B9A798}"/>
              </a:ext>
            </a:extLst>
          </p:cNvPr>
          <p:cNvSpPr>
            <a:spLocks noGrp="1"/>
          </p:cNvSpPr>
          <p:nvPr>
            <p:ph sz="half" idx="1"/>
          </p:nvPr>
        </p:nvSpPr>
        <p:spPr>
          <a:xfrm>
            <a:off x="253776" y="1384301"/>
            <a:ext cx="4272503" cy="3017520"/>
          </a:xfrm>
        </p:spPr>
        <p:txBody>
          <a:bodyPr>
            <a:normAutofit fontScale="85000" lnSpcReduction="10000"/>
          </a:bodyPr>
          <a:lstStyle/>
          <a:p>
            <a:pPr>
              <a:spcBef>
                <a:spcPts val="200"/>
              </a:spcBef>
            </a:pPr>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React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'react'</a:t>
            </a:r>
            <a:r>
              <a:rPr lang="en-US" b="0" dirty="0">
                <a:solidFill>
                  <a:srgbClr val="000000"/>
                </a:solidFill>
                <a:effectLst/>
                <a:latin typeface="Consolas" panose="020B0609020204030204" pitchFamily="49" charset="0"/>
              </a:rPr>
              <a:t>;</a:t>
            </a:r>
          </a:p>
          <a:p>
            <a:pPr>
              <a:spcBef>
                <a:spcPts val="200"/>
              </a:spcBef>
            </a:pPr>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ReactDOM</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'react-</a:t>
            </a:r>
            <a:r>
              <a:rPr lang="en-US" b="0" dirty="0" err="1">
                <a:solidFill>
                  <a:srgbClr val="A31515"/>
                </a:solidFill>
                <a:effectLst/>
                <a:latin typeface="Consolas" panose="020B0609020204030204" pitchFamily="49" charset="0"/>
              </a:rPr>
              <a:t>dom</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pPr>
              <a:spcBef>
                <a:spcPts val="200"/>
              </a:spcBef>
            </a:pPr>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'./index.css'</a:t>
            </a:r>
            <a:r>
              <a:rPr lang="en-US" b="0" dirty="0">
                <a:solidFill>
                  <a:srgbClr val="000000"/>
                </a:solidFill>
                <a:effectLst/>
                <a:latin typeface="Consolas" panose="020B0609020204030204" pitchFamily="49" charset="0"/>
              </a:rPr>
              <a:t>;</a:t>
            </a:r>
          </a:p>
          <a:p>
            <a:pPr>
              <a:spcBef>
                <a:spcPts val="200"/>
              </a:spcBef>
            </a:pPr>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App</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'./App'</a:t>
            </a:r>
            <a:r>
              <a:rPr lang="en-US" b="0" dirty="0">
                <a:solidFill>
                  <a:srgbClr val="000000"/>
                </a:solidFill>
                <a:effectLst/>
                <a:latin typeface="Consolas" panose="020B0609020204030204" pitchFamily="49" charset="0"/>
              </a:rPr>
              <a:t>;</a:t>
            </a:r>
          </a:p>
          <a:p>
            <a:pPr>
              <a:spcBef>
                <a:spcPts val="200"/>
              </a:spcBef>
            </a:pPr>
            <a:r>
              <a:rPr lang="en-US" b="0" dirty="0">
                <a:solidFill>
                  <a:srgbClr val="AF00DB"/>
                </a:solidFill>
                <a:effectLst/>
                <a:latin typeface="Consolas" panose="020B0609020204030204" pitchFamily="49" charset="0"/>
              </a:rPr>
              <a:t>import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as</a:t>
            </a: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serviceWorker</a:t>
            </a: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from</a:t>
            </a:r>
            <a:r>
              <a:rPr lang="en-US" b="0" dirty="0">
                <a:solidFill>
                  <a:srgbClr val="000000"/>
                </a:solidFill>
                <a:effectLst/>
                <a:latin typeface="Consolas" panose="020B0609020204030204" pitchFamily="49" charset="0"/>
              </a:rPr>
              <a:t> </a:t>
            </a:r>
            <a:r>
              <a:rPr lang="en-US" b="0" dirty="0">
                <a:solidFill>
                  <a:srgbClr val="A31515"/>
                </a:solidFill>
                <a:effectLst/>
                <a:latin typeface="Consolas" panose="020B0609020204030204" pitchFamily="49" charset="0"/>
              </a:rPr>
              <a:t>'./</a:t>
            </a:r>
            <a:r>
              <a:rPr lang="en-US" b="0" dirty="0" err="1">
                <a:solidFill>
                  <a:srgbClr val="A31515"/>
                </a:solidFill>
                <a:effectLst/>
                <a:latin typeface="Consolas" panose="020B0609020204030204" pitchFamily="49" charset="0"/>
              </a:rPr>
              <a:t>serviceWorker</a:t>
            </a:r>
            <a:r>
              <a:rPr lang="en-US" b="0" dirty="0">
                <a:solidFill>
                  <a:srgbClr val="A31515"/>
                </a:solidFill>
                <a:effectLst/>
                <a:latin typeface="Consolas" panose="020B0609020204030204" pitchFamily="49" charset="0"/>
              </a:rPr>
              <a:t>'</a:t>
            </a:r>
            <a:r>
              <a:rPr lang="en-US" b="0" dirty="0">
                <a:solidFill>
                  <a:srgbClr val="000000"/>
                </a:solidFill>
                <a:effectLst/>
                <a:latin typeface="Consolas" panose="020B0609020204030204" pitchFamily="49" charset="0"/>
              </a:rPr>
              <a:t>;</a:t>
            </a:r>
          </a:p>
          <a:p>
            <a:pPr>
              <a:spcBef>
                <a:spcPts val="200"/>
              </a:spcBef>
            </a:pPr>
            <a:br>
              <a:rPr lang="en-US" b="0" dirty="0">
                <a:solidFill>
                  <a:srgbClr val="000000"/>
                </a:solidFill>
                <a:effectLst/>
                <a:latin typeface="Consolas" panose="020B0609020204030204" pitchFamily="49" charset="0"/>
              </a:rPr>
            </a:br>
            <a:r>
              <a:rPr lang="en-US" b="0" dirty="0" err="1">
                <a:solidFill>
                  <a:srgbClr val="001080"/>
                </a:solidFill>
                <a:effectLst/>
                <a:latin typeface="Consolas" panose="020B0609020204030204" pitchFamily="49" charset="0"/>
              </a:rPr>
              <a:t>ReactDOM</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render</a:t>
            </a:r>
            <a:r>
              <a:rPr lang="en-US" b="0" dirty="0">
                <a:solidFill>
                  <a:srgbClr val="000000"/>
                </a:solidFill>
                <a:effectLst/>
                <a:latin typeface="Consolas" panose="020B0609020204030204" pitchFamily="49" charset="0"/>
              </a:rPr>
              <a:t>(</a:t>
            </a: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a:solidFill>
                  <a:srgbClr val="267F99"/>
                </a:solidFill>
                <a:effectLst/>
                <a:latin typeface="Consolas" panose="020B0609020204030204" pitchFamily="49" charset="0"/>
              </a:rPr>
              <a:t>App</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a:t>
            </a:r>
          </a:p>
          <a:p>
            <a:pPr>
              <a:spcBef>
                <a:spcPts val="200"/>
              </a:spcBef>
            </a:pPr>
            <a:r>
              <a:rPr lang="en-US" b="0" dirty="0">
                <a:solidFill>
                  <a:srgbClr val="000000"/>
                </a:solidFill>
                <a:effectLst/>
                <a:latin typeface="Consolas" panose="020B0609020204030204" pitchFamily="49" charset="0"/>
              </a:rPr>
              <a:t>  </a:t>
            </a:r>
            <a:r>
              <a:rPr lang="en-US" b="0" dirty="0" err="1">
                <a:solidFill>
                  <a:srgbClr val="001080"/>
                </a:solidFill>
                <a:effectLst/>
                <a:latin typeface="Consolas" panose="020B0609020204030204" pitchFamily="49" charset="0"/>
              </a:rPr>
              <a:t>document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getElementById</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'root'</a:t>
            </a:r>
            <a:r>
              <a:rPr lang="en-US" b="0" dirty="0">
                <a:solidFill>
                  <a:srgbClr val="000000"/>
                </a:solidFill>
                <a:effectLst/>
                <a:latin typeface="Consolas" panose="020B0609020204030204" pitchFamily="49" charset="0"/>
              </a:rPr>
              <a:t>)</a:t>
            </a:r>
          </a:p>
          <a:p>
            <a:pPr>
              <a:spcBef>
                <a:spcPts val="200"/>
              </a:spcBef>
            </a:pPr>
            <a:r>
              <a:rPr lang="en-US" b="0" dirty="0">
                <a:solidFill>
                  <a:srgbClr val="000000"/>
                </a:solidFill>
                <a:effectLst/>
                <a:latin typeface="Consolas" panose="020B0609020204030204" pitchFamily="49" charset="0"/>
              </a:rPr>
              <a:t>);</a:t>
            </a:r>
          </a:p>
        </p:txBody>
      </p:sp>
      <p:sp>
        <p:nvSpPr>
          <p:cNvPr id="5" name="Content Placeholder 4">
            <a:extLst>
              <a:ext uri="{FF2B5EF4-FFF2-40B4-BE49-F238E27FC236}">
                <a16:creationId xmlns:a16="http://schemas.microsoft.com/office/drawing/2014/main" id="{E08E6C29-DC62-4C92-8801-B0FA0C56C545}"/>
              </a:ext>
            </a:extLst>
          </p:cNvPr>
          <p:cNvSpPr>
            <a:spLocks noGrp="1"/>
          </p:cNvSpPr>
          <p:nvPr>
            <p:ph sz="half" idx="2"/>
          </p:nvPr>
        </p:nvSpPr>
        <p:spPr/>
        <p:txBody>
          <a:bodyPr>
            <a:normAutofit fontScale="85000" lnSpcReduction="10000"/>
          </a:bodyPr>
          <a:lstStyle/>
          <a:p>
            <a:r>
              <a:rPr lang="en-US" dirty="0"/>
              <a:t>If index.js is the file first loaded (is used to generate index.html)</a:t>
            </a:r>
          </a:p>
          <a:p>
            <a:pPr marL="398463" indent="-285750">
              <a:buFont typeface="Arial" panose="020B0604020202020204" pitchFamily="34" charset="0"/>
              <a:buChar char="•"/>
            </a:pPr>
            <a:r>
              <a:rPr lang="en-US" dirty="0"/>
              <a:t>Index.js will render the component called </a:t>
            </a:r>
            <a:r>
              <a:rPr lang="en-US" dirty="0">
                <a:solidFill>
                  <a:srgbClr val="267F99"/>
                </a:solidFill>
                <a:latin typeface="Consolas" panose="020B0609020204030204" pitchFamily="49" charset="0"/>
              </a:rPr>
              <a:t>App</a:t>
            </a:r>
          </a:p>
          <a:p>
            <a:pPr marL="398463" indent="-285750">
              <a:buFont typeface="Arial" panose="020B0604020202020204" pitchFamily="34" charset="0"/>
              <a:buChar char="•"/>
            </a:pPr>
            <a:r>
              <a:rPr lang="en-US" dirty="0"/>
              <a:t>If you replace App with any other component, those will be rendered</a:t>
            </a:r>
          </a:p>
          <a:p>
            <a:pPr marL="398463" indent="-285750">
              <a:buFont typeface="Arial" panose="020B0604020202020204" pitchFamily="34" charset="0"/>
              <a:buChar char="•"/>
            </a:pPr>
            <a:r>
              <a:rPr lang="en-US" dirty="0"/>
              <a:t>Uppercase tags are assumed to be React JSX</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MyTextArea</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MyForm</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a:solidFill>
                  <a:srgbClr val="267F99"/>
                </a:solidFill>
                <a:effectLst/>
                <a:latin typeface="Consolas" panose="020B0609020204030204" pitchFamily="49" charset="0"/>
              </a:rPr>
              <a:t>Pictures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a:t>
            </a:r>
          </a:p>
          <a:p>
            <a:pPr marL="112713" indent="0">
              <a:buNone/>
            </a:pPr>
            <a:endParaRPr lang="en-US" dirty="0"/>
          </a:p>
        </p:txBody>
      </p:sp>
    </p:spTree>
    <p:extLst>
      <p:ext uri="{BB962C8B-B14F-4D97-AF65-F5344CB8AC3E}">
        <p14:creationId xmlns:p14="http://schemas.microsoft.com/office/powerpoint/2010/main" val="21897486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1A26-22AA-429B-9EEA-72318A4F8017}"/>
              </a:ext>
            </a:extLst>
          </p:cNvPr>
          <p:cNvSpPr>
            <a:spLocks noGrp="1"/>
          </p:cNvSpPr>
          <p:nvPr>
            <p:ph type="title"/>
          </p:nvPr>
        </p:nvSpPr>
        <p:spPr/>
        <p:txBody>
          <a:bodyPr/>
          <a:lstStyle/>
          <a:p>
            <a:r>
              <a:rPr lang="en-US" dirty="0"/>
              <a:t>Anatomy of a React app</a:t>
            </a:r>
          </a:p>
        </p:txBody>
      </p:sp>
      <p:sp>
        <p:nvSpPr>
          <p:cNvPr id="4" name="Content Placeholder 3">
            <a:extLst>
              <a:ext uri="{FF2B5EF4-FFF2-40B4-BE49-F238E27FC236}">
                <a16:creationId xmlns:a16="http://schemas.microsoft.com/office/drawing/2014/main" id="{6689673E-BB4D-43D8-BC98-A022E9B9A798}"/>
              </a:ext>
            </a:extLst>
          </p:cNvPr>
          <p:cNvSpPr>
            <a:spLocks noGrp="1"/>
          </p:cNvSpPr>
          <p:nvPr>
            <p:ph sz="half" idx="1"/>
          </p:nvPr>
        </p:nvSpPr>
        <p:spPr>
          <a:xfrm>
            <a:off x="822959" y="1384301"/>
            <a:ext cx="3193150" cy="3017520"/>
          </a:xfrm>
        </p:spPr>
        <p:txBody>
          <a:bodyPr>
            <a:normAutofit/>
          </a:bodyPr>
          <a:lstStyle/>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MyTextArea</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MyForm</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a:solidFill>
                  <a:srgbClr val="267F99"/>
                </a:solidFill>
                <a:effectLst/>
                <a:latin typeface="Consolas" panose="020B0609020204030204" pitchFamily="49" charset="0"/>
              </a:rPr>
              <a:t>Pictures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a:t>
            </a:r>
          </a:p>
          <a:p>
            <a:endParaRPr lang="en-US" dirty="0">
              <a:solidFill>
                <a:srgbClr val="000000"/>
              </a:solidFill>
              <a:latin typeface="Consolas" panose="020B0609020204030204" pitchFamily="49" charset="0"/>
            </a:endParaRPr>
          </a:p>
          <a:p>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
        <p:nvSpPr>
          <p:cNvPr id="5" name="Content Placeholder 4">
            <a:extLst>
              <a:ext uri="{FF2B5EF4-FFF2-40B4-BE49-F238E27FC236}">
                <a16:creationId xmlns:a16="http://schemas.microsoft.com/office/drawing/2014/main" id="{E08E6C29-DC62-4C92-8801-B0FA0C56C545}"/>
              </a:ext>
            </a:extLst>
          </p:cNvPr>
          <p:cNvSpPr>
            <a:spLocks noGrp="1"/>
          </p:cNvSpPr>
          <p:nvPr>
            <p:ph sz="half" idx="2"/>
          </p:nvPr>
        </p:nvSpPr>
        <p:spPr>
          <a:xfrm>
            <a:off x="3516613" y="1384301"/>
            <a:ext cx="5405835" cy="3017520"/>
          </a:xfrm>
        </p:spPr>
        <p:txBody>
          <a:bodyPr>
            <a:normAutofit/>
          </a:bodyPr>
          <a:lstStyle/>
          <a:p>
            <a:pPr>
              <a:spcBef>
                <a:spcPts val="100"/>
              </a:spcBef>
            </a:pP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MyTextArea</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extends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React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Component</a:t>
            </a: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render</a:t>
            </a: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&lt;div&gt;</a:t>
            </a:r>
            <a:endParaRPr lang="en-US" b="0" dirty="0">
              <a:solidFill>
                <a:srgbClr val="000000"/>
              </a:solidFill>
              <a:effectLst/>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&lt;div&gt;</a:t>
            </a:r>
            <a:r>
              <a:rPr lang="en-US" b="0" dirty="0">
                <a:solidFill>
                  <a:srgbClr val="000000"/>
                </a:solidFill>
                <a:effectLst/>
                <a:latin typeface="Consolas" panose="020B0609020204030204" pitchFamily="49" charset="0"/>
              </a:rPr>
              <a:t>SWEN-344 React Assignment</a:t>
            </a:r>
            <a:r>
              <a:rPr lang="en-US" b="0" dirty="0">
                <a:solidFill>
                  <a:srgbClr val="800000"/>
                </a:solidFill>
                <a:effectLst/>
                <a:latin typeface="Consolas" panose="020B0609020204030204" pitchFamily="49" charset="0"/>
              </a:rPr>
              <a:t>&lt;/div&gt;</a:t>
            </a:r>
            <a:endParaRPr lang="en-US" b="0" dirty="0">
              <a:solidFill>
                <a:srgbClr val="000000"/>
              </a:solidFill>
              <a:effectLst/>
              <a:latin typeface="Consolas" panose="020B0609020204030204" pitchFamily="49" charset="0"/>
            </a:endParaRPr>
          </a:p>
          <a:p>
            <a:pPr>
              <a:spcBef>
                <a:spcPts val="100"/>
              </a:spcBef>
            </a:pPr>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textarea</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This is my </a:t>
            </a:r>
            <a:r>
              <a:rPr lang="en-US" b="0" dirty="0" err="1">
                <a:solidFill>
                  <a:srgbClr val="000000"/>
                </a:solidFill>
                <a:effectLst/>
                <a:latin typeface="Consolas" panose="020B0609020204030204" pitchFamily="49" charset="0"/>
              </a:rPr>
              <a:t>textarea</a:t>
            </a:r>
            <a:r>
              <a:rPr lang="en-US" b="0" dirty="0">
                <a:solidFill>
                  <a:srgbClr val="800000"/>
                </a:solidFill>
                <a:effectLst/>
                <a:latin typeface="Consolas" panose="020B0609020204030204" pitchFamily="49" charset="0"/>
              </a:rPr>
              <a:t>&lt;/</a:t>
            </a:r>
            <a:r>
              <a:rPr lang="en-US" b="0" dirty="0" err="1">
                <a:solidFill>
                  <a:srgbClr val="800000"/>
                </a:solidFill>
                <a:effectLst/>
                <a:latin typeface="Consolas" panose="020B0609020204030204" pitchFamily="49" charset="0"/>
              </a:rPr>
              <a:t>textarea</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&lt;/div&gt;</a:t>
            </a:r>
            <a:endParaRPr lang="en-US" b="0" dirty="0">
              <a:solidFill>
                <a:srgbClr val="000000"/>
              </a:solidFill>
              <a:effectLst/>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a:t>
            </a:r>
          </a:p>
          <a:p>
            <a:pPr marL="112713" indent="0">
              <a:spcBef>
                <a:spcPts val="100"/>
              </a:spcBef>
              <a:buNone/>
            </a:pPr>
            <a:endParaRPr lang="en-US" dirty="0"/>
          </a:p>
        </p:txBody>
      </p:sp>
    </p:spTree>
    <p:extLst>
      <p:ext uri="{BB962C8B-B14F-4D97-AF65-F5344CB8AC3E}">
        <p14:creationId xmlns:p14="http://schemas.microsoft.com/office/powerpoint/2010/main" val="90311304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B91A26-22AA-429B-9EEA-72318A4F8017}"/>
              </a:ext>
            </a:extLst>
          </p:cNvPr>
          <p:cNvSpPr>
            <a:spLocks noGrp="1"/>
          </p:cNvSpPr>
          <p:nvPr>
            <p:ph type="title"/>
          </p:nvPr>
        </p:nvSpPr>
        <p:spPr/>
        <p:txBody>
          <a:bodyPr/>
          <a:lstStyle/>
          <a:p>
            <a:r>
              <a:rPr lang="en-US" dirty="0"/>
              <a:t>Anatomy of a React app</a:t>
            </a:r>
          </a:p>
        </p:txBody>
      </p:sp>
      <p:sp>
        <p:nvSpPr>
          <p:cNvPr id="4" name="Content Placeholder 3">
            <a:extLst>
              <a:ext uri="{FF2B5EF4-FFF2-40B4-BE49-F238E27FC236}">
                <a16:creationId xmlns:a16="http://schemas.microsoft.com/office/drawing/2014/main" id="{6689673E-BB4D-43D8-BC98-A022E9B9A798}"/>
              </a:ext>
            </a:extLst>
          </p:cNvPr>
          <p:cNvSpPr>
            <a:spLocks noGrp="1"/>
          </p:cNvSpPr>
          <p:nvPr>
            <p:ph idx="1"/>
          </p:nvPr>
        </p:nvSpPr>
        <p:spPr/>
        <p:txBody>
          <a:bodyPr>
            <a:normAutofit/>
          </a:bodyPr>
          <a:lstStyle/>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MyTextArea</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MyForm</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a:solidFill>
                  <a:srgbClr val="267F99"/>
                </a:solidFill>
                <a:effectLst/>
                <a:latin typeface="Consolas" panose="020B0609020204030204" pitchFamily="49" charset="0"/>
              </a:rPr>
              <a:t>Pictures</a:t>
            </a: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React.StrictMode</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a:t>
            </a:r>
          </a:p>
          <a:p>
            <a:endParaRPr lang="en-US" dirty="0">
              <a:solidFill>
                <a:srgbClr val="000000"/>
              </a:solidFill>
              <a:latin typeface="Consolas" panose="020B0609020204030204" pitchFamily="49" charset="0"/>
            </a:endParaRPr>
          </a:p>
          <a:p>
            <a:endParaRPr lang="en-US" b="0" dirty="0">
              <a:solidFill>
                <a:srgbClr val="000000"/>
              </a:solidFill>
              <a:effectLst/>
              <a:latin typeface="Consolas" panose="020B0609020204030204" pitchFamily="49" charset="0"/>
            </a:endParaRPr>
          </a:p>
          <a:p>
            <a:endParaRPr lang="en-US" b="0" dirty="0">
              <a:solidFill>
                <a:srgbClr val="000000"/>
              </a:solidFill>
              <a:effectLst/>
              <a:latin typeface="Consolas" panose="020B0609020204030204" pitchFamily="49" charset="0"/>
            </a:endParaRPr>
          </a:p>
        </p:txBody>
      </p:sp>
      <p:sp>
        <p:nvSpPr>
          <p:cNvPr id="3" name="Right Brace 2">
            <a:extLst>
              <a:ext uri="{FF2B5EF4-FFF2-40B4-BE49-F238E27FC236}">
                <a16:creationId xmlns:a16="http://schemas.microsoft.com/office/drawing/2014/main" id="{B0F41C4D-FC41-4695-8CD2-5085F674F359}"/>
              </a:ext>
            </a:extLst>
          </p:cNvPr>
          <p:cNvSpPr/>
          <p:nvPr/>
        </p:nvSpPr>
        <p:spPr>
          <a:xfrm>
            <a:off x="4157096" y="1522657"/>
            <a:ext cx="382678" cy="1619334"/>
          </a:xfrm>
          <a:prstGeom prst="rightBrace">
            <a:avLst/>
          </a:prstGeom>
        </p:spPr>
        <p:style>
          <a:lnRef idx="3">
            <a:schemeClr val="accent2"/>
          </a:lnRef>
          <a:fillRef idx="0">
            <a:schemeClr val="accent2"/>
          </a:fillRef>
          <a:effectRef idx="2">
            <a:schemeClr val="accent2"/>
          </a:effectRef>
          <a:fontRef idx="minor">
            <a:schemeClr val="tx1"/>
          </a:fontRef>
        </p:style>
        <p:txBody>
          <a:bodyPr rtlCol="0" anchor="ctr"/>
          <a:lstStyle/>
          <a:p>
            <a:pPr algn="ctr"/>
            <a:endParaRPr lang="en-US"/>
          </a:p>
        </p:txBody>
      </p:sp>
      <p:sp>
        <p:nvSpPr>
          <p:cNvPr id="6" name="TextBox 5">
            <a:extLst>
              <a:ext uri="{FF2B5EF4-FFF2-40B4-BE49-F238E27FC236}">
                <a16:creationId xmlns:a16="http://schemas.microsoft.com/office/drawing/2014/main" id="{290741C7-0F16-4454-8872-A440AEC16290}"/>
              </a:ext>
            </a:extLst>
          </p:cNvPr>
          <p:cNvSpPr txBox="1"/>
          <p:nvPr/>
        </p:nvSpPr>
        <p:spPr>
          <a:xfrm>
            <a:off x="4870087" y="1593660"/>
            <a:ext cx="3277741" cy="3277820"/>
          </a:xfrm>
          <a:prstGeom prst="rect">
            <a:avLst/>
          </a:prstGeom>
          <a:noFill/>
        </p:spPr>
        <p:txBody>
          <a:bodyPr wrap="square" rtlCol="0">
            <a:spAutoFit/>
          </a:bodyPr>
          <a:lstStyle/>
          <a:p>
            <a:r>
              <a:rPr lang="en-US" dirty="0"/>
              <a:t>The idea with React, is to create components for each control (or group of controls) and place them in separate .</a:t>
            </a:r>
            <a:r>
              <a:rPr lang="en-US" dirty="0" err="1"/>
              <a:t>js</a:t>
            </a:r>
            <a:r>
              <a:rPr lang="en-US" dirty="0"/>
              <a:t> files so they can render independently</a:t>
            </a:r>
          </a:p>
          <a:p>
            <a:r>
              <a:rPr lang="en-US"/>
              <a:t>Here, </a:t>
            </a:r>
            <a:r>
              <a:rPr lang="en-US" dirty="0"/>
              <a:t>you would have 3 files:</a:t>
            </a:r>
          </a:p>
          <a:p>
            <a:pPr marL="285750" indent="-285750">
              <a:buFontTx/>
              <a:buChar char="-"/>
            </a:pPr>
            <a:r>
              <a:rPr lang="en-US" sz="1500" dirty="0">
                <a:solidFill>
                  <a:srgbClr val="267F99"/>
                </a:solidFill>
                <a:latin typeface="Consolas" panose="020B0609020204030204" pitchFamily="49" charset="0"/>
              </a:rPr>
              <a:t>MyTextArea.js</a:t>
            </a:r>
          </a:p>
          <a:p>
            <a:pPr marL="285750" indent="-285750">
              <a:buFontTx/>
              <a:buChar char="-"/>
            </a:pPr>
            <a:r>
              <a:rPr lang="en-US" sz="1500" dirty="0">
                <a:solidFill>
                  <a:srgbClr val="267F99"/>
                </a:solidFill>
                <a:latin typeface="Consolas" panose="020B0609020204030204" pitchFamily="49" charset="0"/>
              </a:rPr>
              <a:t>MyForm.js</a:t>
            </a:r>
          </a:p>
          <a:p>
            <a:pPr marL="285750" indent="-285750">
              <a:buFontTx/>
              <a:buChar char="-"/>
            </a:pPr>
            <a:r>
              <a:rPr lang="en-US" sz="1500" dirty="0">
                <a:solidFill>
                  <a:srgbClr val="267F99"/>
                </a:solidFill>
                <a:latin typeface="Consolas" panose="020B0609020204030204" pitchFamily="49" charset="0"/>
              </a:rPr>
              <a:t>Pictures.js</a:t>
            </a:r>
          </a:p>
          <a:p>
            <a:r>
              <a:rPr lang="en-US" dirty="0"/>
              <a:t>Each with their own </a:t>
            </a:r>
            <a:r>
              <a:rPr lang="en-US" sz="1500" dirty="0">
                <a:solidFill>
                  <a:srgbClr val="267F99"/>
                </a:solidFill>
                <a:latin typeface="Consolas" panose="020B0609020204030204" pitchFamily="49" charset="0"/>
              </a:rPr>
              <a:t>‘render’ </a:t>
            </a:r>
            <a:r>
              <a:rPr lang="en-US" dirty="0"/>
              <a:t>code</a:t>
            </a:r>
          </a:p>
          <a:p>
            <a:endParaRPr lang="en-US" dirty="0"/>
          </a:p>
        </p:txBody>
      </p:sp>
    </p:spTree>
    <p:extLst>
      <p:ext uri="{BB962C8B-B14F-4D97-AF65-F5344CB8AC3E}">
        <p14:creationId xmlns:p14="http://schemas.microsoft.com/office/powerpoint/2010/main" val="162038455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57F246F-069D-4519-A01D-1ED5359F73D7}"/>
              </a:ext>
            </a:extLst>
          </p:cNvPr>
          <p:cNvSpPr>
            <a:spLocks noGrp="1"/>
          </p:cNvSpPr>
          <p:nvPr>
            <p:ph type="title"/>
          </p:nvPr>
        </p:nvSpPr>
        <p:spPr/>
        <p:txBody>
          <a:bodyPr/>
          <a:lstStyle/>
          <a:p>
            <a:r>
              <a:rPr lang="en-US" dirty="0"/>
              <a:t>From html to React</a:t>
            </a:r>
          </a:p>
        </p:txBody>
      </p:sp>
      <p:sp>
        <p:nvSpPr>
          <p:cNvPr id="3" name="Content Placeholder 2">
            <a:extLst>
              <a:ext uri="{FF2B5EF4-FFF2-40B4-BE49-F238E27FC236}">
                <a16:creationId xmlns:a16="http://schemas.microsoft.com/office/drawing/2014/main" id="{75FB3B85-E2C7-43E8-AE72-31EC4CD59951}"/>
              </a:ext>
            </a:extLst>
          </p:cNvPr>
          <p:cNvSpPr>
            <a:spLocks noGrp="1"/>
          </p:cNvSpPr>
          <p:nvPr>
            <p:ph idx="1"/>
          </p:nvPr>
        </p:nvSpPr>
        <p:spPr>
          <a:xfrm>
            <a:off x="822960" y="1384301"/>
            <a:ext cx="7543800" cy="552139"/>
          </a:xfrm>
        </p:spPr>
        <p:txBody>
          <a:bodyPr/>
          <a:lstStyle/>
          <a:p>
            <a:r>
              <a:rPr lang="en-US" dirty="0"/>
              <a:t>One way to think of this is to take each major section of your html, and create a class with a render function, and move the html inside the render function</a:t>
            </a:r>
          </a:p>
        </p:txBody>
      </p:sp>
      <p:sp>
        <p:nvSpPr>
          <p:cNvPr id="4" name="TextBox 3">
            <a:extLst>
              <a:ext uri="{FF2B5EF4-FFF2-40B4-BE49-F238E27FC236}">
                <a16:creationId xmlns:a16="http://schemas.microsoft.com/office/drawing/2014/main" id="{091A339C-9891-44BF-AACA-FB0A226DBE62}"/>
              </a:ext>
            </a:extLst>
          </p:cNvPr>
          <p:cNvSpPr txBox="1"/>
          <p:nvPr/>
        </p:nvSpPr>
        <p:spPr>
          <a:xfrm>
            <a:off x="141439" y="1953068"/>
            <a:ext cx="4384842" cy="1041311"/>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t>&lt;body&gt;</a:t>
            </a:r>
          </a:p>
          <a:p>
            <a:endParaRPr lang="en-US" sz="1200" dirty="0"/>
          </a:p>
          <a:p>
            <a:pPr>
              <a:spcBef>
                <a:spcPts val="100"/>
              </a:spcBef>
            </a:pP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&lt;div&gt;</a:t>
            </a:r>
            <a:r>
              <a:rPr lang="en-US" sz="1200" b="0" dirty="0">
                <a:solidFill>
                  <a:srgbClr val="000000"/>
                </a:solidFill>
                <a:effectLst/>
                <a:latin typeface="Consolas" panose="020B0609020204030204" pitchFamily="49" charset="0"/>
              </a:rPr>
              <a:t>SWEN-344 React Assignment</a:t>
            </a:r>
            <a:r>
              <a:rPr lang="en-US" sz="1200" b="0" dirty="0">
                <a:solidFill>
                  <a:srgbClr val="800000"/>
                </a:solidFill>
                <a:effectLst/>
                <a:latin typeface="Consolas" panose="020B0609020204030204" pitchFamily="49" charset="0"/>
              </a:rPr>
              <a:t>&lt;/div&gt;</a:t>
            </a:r>
            <a:br>
              <a:rPr lang="en-US" sz="1200" b="0" dirty="0">
                <a:solidFill>
                  <a:srgbClr val="000000"/>
                </a:solidFill>
                <a:effectLst/>
                <a:latin typeface="Consolas" panose="020B0609020204030204" pitchFamily="49" charset="0"/>
              </a:rPr>
            </a:b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a:t>
            </a:r>
            <a:r>
              <a:rPr lang="en-US" sz="1200" b="0" dirty="0" err="1">
                <a:solidFill>
                  <a:srgbClr val="8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&gt;</a:t>
            </a:r>
            <a:r>
              <a:rPr lang="en-US" sz="1200" b="0" dirty="0">
                <a:solidFill>
                  <a:srgbClr val="000000"/>
                </a:solidFill>
                <a:effectLst/>
                <a:latin typeface="Consolas" panose="020B0609020204030204" pitchFamily="49" charset="0"/>
              </a:rPr>
              <a:t>This is my </a:t>
            </a:r>
            <a:r>
              <a:rPr lang="en-US" sz="1200" b="0" dirty="0" err="1">
                <a:solidFill>
                  <a:srgbClr val="0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&lt;/</a:t>
            </a:r>
            <a:r>
              <a:rPr lang="en-US" sz="1200" b="0" dirty="0" err="1">
                <a:solidFill>
                  <a:srgbClr val="8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&gt;</a:t>
            </a:r>
            <a:endParaRPr lang="en-US" sz="1200" b="0" dirty="0">
              <a:solidFill>
                <a:srgbClr val="000000"/>
              </a:solidFill>
              <a:effectLst/>
              <a:latin typeface="Consolas" panose="020B0609020204030204" pitchFamily="49" charset="0"/>
            </a:endParaRPr>
          </a:p>
          <a:p>
            <a:pPr>
              <a:spcBef>
                <a:spcPts val="100"/>
              </a:spcBef>
            </a:pPr>
            <a:r>
              <a:rPr lang="en-US" sz="1200" b="0" dirty="0">
                <a:solidFill>
                  <a:srgbClr val="000000"/>
                </a:solidFill>
                <a:effectLst/>
                <a:latin typeface="Consolas" panose="020B0609020204030204" pitchFamily="49" charset="0"/>
              </a:rPr>
              <a:t> </a:t>
            </a:r>
            <a:r>
              <a:rPr lang="en-US" sz="1200" dirty="0"/>
              <a:t>&lt;/body&gt;</a:t>
            </a:r>
          </a:p>
        </p:txBody>
      </p:sp>
      <p:sp>
        <p:nvSpPr>
          <p:cNvPr id="5" name="TextBox 4">
            <a:extLst>
              <a:ext uri="{FF2B5EF4-FFF2-40B4-BE49-F238E27FC236}">
                <a16:creationId xmlns:a16="http://schemas.microsoft.com/office/drawing/2014/main" id="{9E93C5A8-F7B5-4FC8-80DF-9C6882BC273A}"/>
              </a:ext>
            </a:extLst>
          </p:cNvPr>
          <p:cNvSpPr txBox="1"/>
          <p:nvPr/>
        </p:nvSpPr>
        <p:spPr>
          <a:xfrm>
            <a:off x="5101388" y="1904329"/>
            <a:ext cx="3901173" cy="2162130"/>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dirty="0"/>
              <a:t>class </a:t>
            </a:r>
            <a:r>
              <a:rPr lang="en-US" sz="1200" dirty="0" err="1"/>
              <a:t>MyHeading</a:t>
            </a:r>
            <a:r>
              <a:rPr lang="en-US" sz="1200" dirty="0"/>
              <a:t> extends Component</a:t>
            </a:r>
          </a:p>
          <a:p>
            <a:r>
              <a:rPr lang="en-US" sz="1200" dirty="0"/>
              <a:t>{</a:t>
            </a:r>
          </a:p>
          <a:p>
            <a:r>
              <a:rPr lang="en-US" sz="1200" dirty="0"/>
              <a:t>   render() { </a:t>
            </a:r>
          </a:p>
          <a:p>
            <a:r>
              <a:rPr lang="en-US" sz="1200" dirty="0"/>
              <a:t>        return (</a:t>
            </a:r>
          </a:p>
          <a:p>
            <a:r>
              <a:rPr lang="en-US" sz="1200" b="0" dirty="0">
                <a:solidFill>
                  <a:srgbClr val="800000"/>
                </a:solidFill>
                <a:effectLst/>
                <a:latin typeface="Consolas" panose="020B0609020204030204" pitchFamily="49" charset="0"/>
              </a:rPr>
              <a:t>&lt;div&gt;</a:t>
            </a:r>
            <a:endParaRPr lang="en-US" sz="1200" dirty="0"/>
          </a:p>
          <a:p>
            <a:pPr>
              <a:spcBef>
                <a:spcPts val="100"/>
              </a:spcBef>
            </a:pP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&lt;div&gt;</a:t>
            </a:r>
            <a:r>
              <a:rPr lang="en-US" sz="1200" b="0" dirty="0">
                <a:solidFill>
                  <a:srgbClr val="000000"/>
                </a:solidFill>
                <a:effectLst/>
                <a:latin typeface="Consolas" panose="020B0609020204030204" pitchFamily="49" charset="0"/>
              </a:rPr>
              <a:t>SWEN-344 React Assignment</a:t>
            </a:r>
            <a:r>
              <a:rPr lang="en-US" sz="1200" b="0" dirty="0">
                <a:solidFill>
                  <a:srgbClr val="800000"/>
                </a:solidFill>
                <a:effectLst/>
                <a:latin typeface="Consolas" panose="020B0609020204030204" pitchFamily="49" charset="0"/>
              </a:rPr>
              <a:t>&lt;/div&gt;</a:t>
            </a:r>
            <a:br>
              <a:rPr lang="en-US" sz="1200" b="0" dirty="0">
                <a:solidFill>
                  <a:srgbClr val="000000"/>
                </a:solidFill>
                <a:effectLst/>
                <a:latin typeface="Consolas" panose="020B0609020204030204" pitchFamily="49" charset="0"/>
              </a:rPr>
            </a:b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a:t>
            </a:r>
            <a:r>
              <a:rPr lang="en-US" sz="1200" b="0" dirty="0" err="1">
                <a:solidFill>
                  <a:srgbClr val="8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&gt;</a:t>
            </a:r>
            <a:r>
              <a:rPr lang="en-US" sz="1200" b="0" dirty="0">
                <a:solidFill>
                  <a:srgbClr val="000000"/>
                </a:solidFill>
                <a:effectLst/>
                <a:latin typeface="Consolas" panose="020B0609020204030204" pitchFamily="49" charset="0"/>
              </a:rPr>
              <a:t>This is my </a:t>
            </a:r>
            <a:r>
              <a:rPr lang="en-US" sz="1200" b="0" dirty="0" err="1">
                <a:solidFill>
                  <a:srgbClr val="0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&lt;/</a:t>
            </a:r>
            <a:r>
              <a:rPr lang="en-US" sz="1200" b="0" dirty="0" err="1">
                <a:solidFill>
                  <a:srgbClr val="800000"/>
                </a:solidFill>
                <a:effectLst/>
                <a:latin typeface="Consolas" panose="020B0609020204030204" pitchFamily="49" charset="0"/>
              </a:rPr>
              <a:t>textarea</a:t>
            </a:r>
            <a:r>
              <a:rPr lang="en-US" sz="1200" b="0" dirty="0">
                <a:solidFill>
                  <a:srgbClr val="800000"/>
                </a:solidFill>
                <a:effectLst/>
                <a:latin typeface="Consolas" panose="020B0609020204030204" pitchFamily="49" charset="0"/>
              </a:rPr>
              <a:t>&gt;</a:t>
            </a:r>
            <a:endParaRPr lang="en-US" sz="1200" b="0" dirty="0">
              <a:solidFill>
                <a:srgbClr val="000000"/>
              </a:solidFill>
              <a:effectLst/>
              <a:latin typeface="Consolas" panose="020B0609020204030204" pitchFamily="49" charset="0"/>
            </a:endParaRPr>
          </a:p>
          <a:p>
            <a:pPr>
              <a:spcBef>
                <a:spcPts val="100"/>
              </a:spcBef>
            </a:pP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&lt;/div&gt;</a:t>
            </a:r>
          </a:p>
          <a:p>
            <a:pPr>
              <a:spcBef>
                <a:spcPts val="100"/>
              </a:spcBef>
            </a:pPr>
            <a:r>
              <a:rPr lang="en-US" sz="1200" dirty="0">
                <a:solidFill>
                  <a:srgbClr val="800000"/>
                </a:solidFill>
                <a:latin typeface="Consolas" panose="020B0609020204030204" pitchFamily="49" charset="0"/>
              </a:rPr>
              <a:t>	);</a:t>
            </a:r>
            <a:endParaRPr lang="en-US" sz="1200" b="0" dirty="0">
              <a:solidFill>
                <a:srgbClr val="000000"/>
              </a:solidFill>
              <a:effectLst/>
              <a:latin typeface="Consolas" panose="020B0609020204030204" pitchFamily="49" charset="0"/>
            </a:endParaRPr>
          </a:p>
          <a:p>
            <a:r>
              <a:rPr lang="en-US" sz="1200" dirty="0"/>
              <a:t>   }</a:t>
            </a:r>
          </a:p>
          <a:p>
            <a:r>
              <a:rPr lang="en-US" sz="1200" dirty="0"/>
              <a:t>}</a:t>
            </a:r>
          </a:p>
        </p:txBody>
      </p:sp>
      <p:sp>
        <p:nvSpPr>
          <p:cNvPr id="6" name="Arrow: Notched Right 5">
            <a:extLst>
              <a:ext uri="{FF2B5EF4-FFF2-40B4-BE49-F238E27FC236}">
                <a16:creationId xmlns:a16="http://schemas.microsoft.com/office/drawing/2014/main" id="{11A0CF70-EF62-4BD8-A8D8-C3EAC72CF292}"/>
              </a:ext>
            </a:extLst>
          </p:cNvPr>
          <p:cNvSpPr/>
          <p:nvPr/>
        </p:nvSpPr>
        <p:spPr>
          <a:xfrm>
            <a:off x="4629351" y="2505207"/>
            <a:ext cx="368967" cy="251326"/>
          </a:xfrm>
          <a:prstGeom prst="notched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TextBox 6">
            <a:extLst>
              <a:ext uri="{FF2B5EF4-FFF2-40B4-BE49-F238E27FC236}">
                <a16:creationId xmlns:a16="http://schemas.microsoft.com/office/drawing/2014/main" id="{462ADE18-47C0-4B55-AB47-7892A96B8ECD}"/>
              </a:ext>
            </a:extLst>
          </p:cNvPr>
          <p:cNvSpPr txBox="1"/>
          <p:nvPr/>
        </p:nvSpPr>
        <p:spPr>
          <a:xfrm>
            <a:off x="2518611" y="3747812"/>
            <a:ext cx="2479707" cy="101566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US" sz="1200" b="0" dirty="0">
                <a:effectLst/>
                <a:latin typeface="Consolas" panose="020B0609020204030204" pitchFamily="49" charset="0"/>
              </a:rPr>
              <a:t>//In App.js</a:t>
            </a:r>
          </a:p>
          <a:p>
            <a:r>
              <a:rPr lang="en-US" sz="1200" b="0" dirty="0">
                <a:effectLst/>
                <a:latin typeface="Consolas" panose="020B0609020204030204" pitchFamily="49" charset="0"/>
              </a:rPr>
              <a:t>function App() {</a:t>
            </a:r>
          </a:p>
          <a:p>
            <a:r>
              <a:rPr lang="en-US" sz="1200" b="0" dirty="0">
                <a:effectLst/>
                <a:latin typeface="Consolas" panose="020B0609020204030204" pitchFamily="49" charset="0"/>
              </a:rPr>
              <a:t>  return (</a:t>
            </a:r>
          </a:p>
          <a:p>
            <a:r>
              <a:rPr lang="en-US" sz="1200" b="0" dirty="0">
                <a:effectLst/>
                <a:latin typeface="Consolas" panose="020B0609020204030204" pitchFamily="49" charset="0"/>
              </a:rPr>
              <a:t>      &lt;</a:t>
            </a:r>
            <a:r>
              <a:rPr lang="en-US" sz="1200" b="0" dirty="0" err="1">
                <a:effectLst/>
                <a:latin typeface="Consolas" panose="020B0609020204030204" pitchFamily="49" charset="0"/>
              </a:rPr>
              <a:t>MyHeading</a:t>
            </a:r>
            <a:r>
              <a:rPr lang="en-US" sz="1200" b="0" dirty="0">
                <a:effectLst/>
                <a:latin typeface="Consolas" panose="020B0609020204030204" pitchFamily="49" charset="0"/>
              </a:rPr>
              <a:t> /&gt;</a:t>
            </a:r>
          </a:p>
          <a:p>
            <a:r>
              <a:rPr lang="en-US" sz="1200" b="0" dirty="0">
                <a:effectLst/>
                <a:latin typeface="Consolas" panose="020B0609020204030204" pitchFamily="49" charset="0"/>
              </a:rPr>
              <a:t>  );}</a:t>
            </a:r>
          </a:p>
        </p:txBody>
      </p:sp>
    </p:spTree>
    <p:extLst>
      <p:ext uri="{BB962C8B-B14F-4D97-AF65-F5344CB8AC3E}">
        <p14:creationId xmlns:p14="http://schemas.microsoft.com/office/powerpoint/2010/main" val="1759966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 calcmode="lin" valueType="num">
                                      <p:cBhvr additive="base">
                                        <p:cTn id="7" dur="500" fill="hold"/>
                                        <p:tgtEl>
                                          <p:spTgt spid="7"/>
                                        </p:tgtEl>
                                        <p:attrNameLst>
                                          <p:attrName>ppt_x</p:attrName>
                                        </p:attrNameLst>
                                      </p:cBhvr>
                                      <p:tavLst>
                                        <p:tav tm="0">
                                          <p:val>
                                            <p:strVal val="#ppt_x"/>
                                          </p:val>
                                        </p:tav>
                                        <p:tav tm="100000">
                                          <p:val>
                                            <p:strVal val="#ppt_x"/>
                                          </p:val>
                                        </p:tav>
                                      </p:tavLst>
                                    </p:anim>
                                    <p:anim calcmode="lin" valueType="num">
                                      <p:cBhvr additive="base">
                                        <p:cTn id="8" dur="500" fill="hold"/>
                                        <p:tgtEl>
                                          <p:spTgt spid="7"/>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078D1E8-CB45-4689-B0B6-1B226BD350FA}"/>
              </a:ext>
            </a:extLst>
          </p:cNvPr>
          <p:cNvSpPr>
            <a:spLocks noGrp="1"/>
          </p:cNvSpPr>
          <p:nvPr>
            <p:ph type="title"/>
          </p:nvPr>
        </p:nvSpPr>
        <p:spPr/>
        <p:txBody>
          <a:bodyPr/>
          <a:lstStyle/>
          <a:p>
            <a:r>
              <a:rPr lang="en-US" dirty="0" err="1"/>
              <a:t>Javascript</a:t>
            </a:r>
            <a:r>
              <a:rPr lang="en-US" dirty="0"/>
              <a:t>?</a:t>
            </a:r>
          </a:p>
        </p:txBody>
      </p:sp>
      <p:sp>
        <p:nvSpPr>
          <p:cNvPr id="3" name="Content Placeholder 2">
            <a:extLst>
              <a:ext uri="{FF2B5EF4-FFF2-40B4-BE49-F238E27FC236}">
                <a16:creationId xmlns:a16="http://schemas.microsoft.com/office/drawing/2014/main" id="{538D05D9-BD04-47B3-B24C-7B40381C5DC5}"/>
              </a:ext>
            </a:extLst>
          </p:cNvPr>
          <p:cNvSpPr>
            <a:spLocks noGrp="1"/>
          </p:cNvSpPr>
          <p:nvPr>
            <p:ph idx="1"/>
          </p:nvPr>
        </p:nvSpPr>
        <p:spPr/>
        <p:txBody>
          <a:bodyPr>
            <a:normAutofit fontScale="92500" lnSpcReduction="20000"/>
          </a:bodyPr>
          <a:lstStyle/>
          <a:p>
            <a:r>
              <a:rPr lang="en-US" dirty="0"/>
              <a:t>End state: Convert to JSX events and arrow functions as event handlers</a:t>
            </a:r>
          </a:p>
          <a:p>
            <a:r>
              <a:rPr lang="en-US" dirty="0"/>
              <a:t>Step 1: (Just Starting out): You can add your old .</a:t>
            </a:r>
            <a:r>
              <a:rPr lang="en-US" dirty="0" err="1"/>
              <a:t>js</a:t>
            </a:r>
            <a:r>
              <a:rPr lang="en-US" dirty="0"/>
              <a:t> file in public/index.html, and call methods using:</a:t>
            </a:r>
          </a:p>
          <a:p>
            <a:r>
              <a:rPr lang="en-US" dirty="0" err="1"/>
              <a:t>onClick</a:t>
            </a:r>
            <a:r>
              <a:rPr lang="en-US" dirty="0"/>
              <a:t>={</a:t>
            </a:r>
            <a:r>
              <a:rPr lang="en-US" dirty="0" err="1"/>
              <a:t>window.functionName</a:t>
            </a:r>
            <a:r>
              <a:rPr lang="en-US" dirty="0"/>
              <a:t>} or </a:t>
            </a:r>
            <a:r>
              <a:rPr lang="en-US" dirty="0" err="1"/>
              <a:t>onClick</a:t>
            </a:r>
            <a:r>
              <a:rPr lang="en-US" dirty="0"/>
              <a:t> = {() =&gt; </a:t>
            </a:r>
            <a:r>
              <a:rPr lang="en-US" dirty="0" err="1"/>
              <a:t>window.functionName</a:t>
            </a:r>
            <a:r>
              <a:rPr lang="en-US" dirty="0"/>
              <a:t>(“param string”)}</a:t>
            </a:r>
          </a:p>
          <a:p>
            <a:endParaRPr lang="en-US" dirty="0"/>
          </a:p>
          <a:p>
            <a:r>
              <a:rPr lang="en-US" dirty="0"/>
              <a:t>Step 2: (For Client-2): Convert to JSX events</a:t>
            </a:r>
          </a:p>
          <a:p>
            <a:r>
              <a:rPr lang="en-US" b="0" dirty="0" err="1">
                <a:solidFill>
                  <a:srgbClr val="6A9955"/>
                </a:solidFill>
                <a:effectLst/>
                <a:latin typeface="Consolas" panose="020B0609020204030204" pitchFamily="49" charset="0"/>
              </a:rPr>
              <a:t>doButtonFunction</a:t>
            </a:r>
            <a:r>
              <a:rPr lang="en-US" b="0" dirty="0">
                <a:solidFill>
                  <a:srgbClr val="6A9955"/>
                </a:solidFill>
                <a:effectLst/>
                <a:latin typeface="Consolas" panose="020B0609020204030204" pitchFamily="49" charset="0"/>
              </a:rPr>
              <a:t> =() =&gt; {</a:t>
            </a:r>
          </a:p>
          <a:p>
            <a:r>
              <a:rPr lang="en-US" b="0" dirty="0">
                <a:solidFill>
                  <a:srgbClr val="6A9955"/>
                </a:solidFill>
                <a:effectLst/>
                <a:latin typeface="Consolas" panose="020B0609020204030204" pitchFamily="49" charset="0"/>
              </a:rPr>
              <a:t>//some code here.  This is a member fn. in the component class</a:t>
            </a:r>
          </a:p>
          <a:p>
            <a:r>
              <a:rPr lang="en-US" b="0" dirty="0">
                <a:solidFill>
                  <a:srgbClr val="6A9955"/>
                </a:solidFill>
                <a:effectLst/>
                <a:latin typeface="Consolas" panose="020B0609020204030204" pitchFamily="49" charset="0"/>
              </a:rPr>
              <a:t>}</a:t>
            </a:r>
          </a:p>
          <a:p>
            <a:r>
              <a:rPr lang="en-US" b="0" dirty="0">
                <a:solidFill>
                  <a:srgbClr val="6A9955"/>
                </a:solidFill>
                <a:effectLst/>
                <a:latin typeface="Consolas" panose="020B0609020204030204" pitchFamily="49" charset="0"/>
              </a:rPr>
              <a:t>…</a:t>
            </a:r>
          </a:p>
          <a:p>
            <a:r>
              <a:rPr lang="en-US" b="0" dirty="0">
                <a:solidFill>
                  <a:srgbClr val="6A9955"/>
                </a:solidFill>
                <a:effectLst/>
                <a:latin typeface="Consolas" panose="020B0609020204030204" pitchFamily="49" charset="0"/>
              </a:rPr>
              <a:t>&lt;button type="button" </a:t>
            </a:r>
            <a:r>
              <a:rPr lang="en-US" b="0" dirty="0" err="1">
                <a:solidFill>
                  <a:srgbClr val="6A9955"/>
                </a:solidFill>
                <a:effectLst/>
                <a:latin typeface="Consolas" panose="020B0609020204030204" pitchFamily="49" charset="0"/>
              </a:rPr>
              <a:t>className</a:t>
            </a:r>
            <a:r>
              <a:rPr lang="en-US" b="0" dirty="0">
                <a:solidFill>
                  <a:srgbClr val="6A9955"/>
                </a:solidFill>
                <a:effectLst/>
                <a:latin typeface="Consolas" panose="020B0609020204030204" pitchFamily="49" charset="0"/>
              </a:rPr>
              <a:t>="action“ </a:t>
            </a:r>
            <a:r>
              <a:rPr lang="en-US" b="0" dirty="0" err="1">
                <a:solidFill>
                  <a:srgbClr val="6A9955"/>
                </a:solidFill>
                <a:effectLst/>
                <a:latin typeface="Consolas" panose="020B0609020204030204" pitchFamily="49" charset="0"/>
              </a:rPr>
              <a:t>onClick</a:t>
            </a:r>
            <a:r>
              <a:rPr lang="en-US" b="0" dirty="0">
                <a:solidFill>
                  <a:srgbClr val="6A9955"/>
                </a:solidFill>
                <a:effectLst/>
                <a:latin typeface="Consolas" panose="020B0609020204030204" pitchFamily="49" charset="0"/>
              </a:rPr>
              <a:t>={</a:t>
            </a:r>
            <a:r>
              <a:rPr lang="en-US" b="0" dirty="0" err="1">
                <a:solidFill>
                  <a:srgbClr val="6A9955"/>
                </a:solidFill>
                <a:effectLst/>
                <a:latin typeface="Consolas" panose="020B0609020204030204" pitchFamily="49" charset="0"/>
              </a:rPr>
              <a:t>this.doButtonFn</a:t>
            </a:r>
            <a:r>
              <a:rPr lang="en-US" b="0" dirty="0">
                <a:solidFill>
                  <a:srgbClr val="6A9955"/>
                </a:solidFill>
                <a:effectLst/>
                <a:latin typeface="Consolas" panose="020B0609020204030204" pitchFamily="49" charset="0"/>
              </a:rPr>
              <a:t>}&gt;+&lt;/button&gt;</a:t>
            </a:r>
            <a:endParaRPr lang="en-US" b="0" dirty="0">
              <a:solidFill>
                <a:srgbClr val="D4D4D4"/>
              </a:solidFill>
              <a:effectLst/>
              <a:latin typeface="Consolas" panose="020B0609020204030204" pitchFamily="49" charset="0"/>
            </a:endParaRPr>
          </a:p>
        </p:txBody>
      </p:sp>
    </p:spTree>
    <p:extLst>
      <p:ext uri="{BB962C8B-B14F-4D97-AF65-F5344CB8AC3E}">
        <p14:creationId xmlns:p14="http://schemas.microsoft.com/office/powerpoint/2010/main" val="314696757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Issues with DOM Manipulation</a:t>
            </a:r>
            <a:endParaRPr/>
          </a:p>
        </p:txBody>
      </p:sp>
      <p:sp>
        <p:nvSpPr>
          <p:cNvPr id="61" name="Google Shape;61;p14"/>
          <p:cNvSpPr txBox="1">
            <a:spLocks noGrp="1"/>
          </p:cNvSpPr>
          <p:nvPr>
            <p:ph type="body" idx="1"/>
          </p:nvPr>
        </p:nvSpPr>
        <p:spPr>
          <a:xfrm>
            <a:off x="311700" y="1347429"/>
            <a:ext cx="8520600" cy="3351046"/>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DOM manipulation via JQuery or other vanilla JS does not scale well</a:t>
            </a:r>
            <a:endParaRPr sz="1800" dirty="0"/>
          </a:p>
          <a:p>
            <a:pPr marL="914400" lvl="1" indent="-317500" algn="l" rtl="0">
              <a:spcBef>
                <a:spcPts val="0"/>
              </a:spcBef>
              <a:spcAft>
                <a:spcPts val="0"/>
              </a:spcAft>
              <a:buSzPts val="1400"/>
              <a:buChar char="○"/>
            </a:pPr>
            <a:r>
              <a:rPr lang="en" sz="1600" dirty="0"/>
              <a:t>No enforced class structure</a:t>
            </a:r>
            <a:endParaRPr sz="1600" dirty="0"/>
          </a:p>
          <a:p>
            <a:pPr marL="914400" lvl="1" indent="-317500" algn="l" rtl="0">
              <a:spcBef>
                <a:spcPts val="0"/>
              </a:spcBef>
              <a:spcAft>
                <a:spcPts val="0"/>
              </a:spcAft>
              <a:buSzPts val="1400"/>
              <a:buChar char="○"/>
            </a:pPr>
            <a:r>
              <a:rPr lang="en" sz="1600" dirty="0"/>
              <a:t>Event handling is entirely up to you</a:t>
            </a:r>
            <a:endParaRPr sz="1600" dirty="0"/>
          </a:p>
          <a:p>
            <a:pPr marL="914400" lvl="1" indent="-317500" algn="l" rtl="0">
              <a:spcBef>
                <a:spcPts val="0"/>
              </a:spcBef>
              <a:spcAft>
                <a:spcPts val="0"/>
              </a:spcAft>
              <a:buSzPts val="1400"/>
              <a:buChar char="○"/>
            </a:pPr>
            <a:r>
              <a:rPr lang="en" sz="1600" dirty="0"/>
              <a:t>Updating UI is entirely up to you</a:t>
            </a:r>
            <a:endParaRPr sz="1600" dirty="0"/>
          </a:p>
          <a:p>
            <a:pPr marL="914400" lvl="1" indent="-317500" algn="l" rtl="0">
              <a:spcBef>
                <a:spcPts val="0"/>
              </a:spcBef>
              <a:spcAft>
                <a:spcPts val="0"/>
              </a:spcAft>
              <a:buSzPts val="1400"/>
              <a:buChar char="○"/>
            </a:pPr>
            <a:r>
              <a:rPr lang="en" sz="1600" dirty="0"/>
              <a:t>Leads to complex event handling routines</a:t>
            </a:r>
            <a:endParaRPr sz="1600" dirty="0"/>
          </a:p>
          <a:p>
            <a:pPr marL="914400" lvl="1" indent="-317500" algn="l" rtl="0">
              <a:spcBef>
                <a:spcPts val="0"/>
              </a:spcBef>
              <a:spcAft>
                <a:spcPts val="0"/>
              </a:spcAft>
              <a:buSzPts val="1400"/>
              <a:buChar char="○"/>
            </a:pPr>
            <a:r>
              <a:rPr lang="en" sz="1600" dirty="0"/>
              <a:t>Single-Page Applications are difficult with this approach</a:t>
            </a:r>
            <a:endParaRPr sz="1600" dirty="0"/>
          </a:p>
          <a:p>
            <a:pPr marL="914400" lvl="1" indent="-317500" algn="l" rtl="0">
              <a:spcBef>
                <a:spcPts val="0"/>
              </a:spcBef>
              <a:spcAft>
                <a:spcPts val="0"/>
              </a:spcAft>
              <a:buSzPts val="1400"/>
              <a:buChar char="○"/>
            </a:pPr>
            <a:r>
              <a:rPr lang="en" sz="1600" dirty="0"/>
              <a:t>No clean syntax for putting DOM definitions inside JS</a:t>
            </a:r>
            <a:endParaRPr sz="1600" dirty="0"/>
          </a:p>
          <a:p>
            <a:pPr marL="457200" lvl="0" indent="-342900" algn="l" rtl="0">
              <a:spcBef>
                <a:spcPts val="0"/>
              </a:spcBef>
              <a:spcAft>
                <a:spcPts val="0"/>
              </a:spcAft>
              <a:buSzPts val="1800"/>
              <a:buChar char="●"/>
            </a:pPr>
            <a:r>
              <a:rPr lang="en" sz="1800" dirty="0"/>
              <a:t>Response: SPA frameworks</a:t>
            </a:r>
            <a:endParaRPr sz="1800" dirty="0"/>
          </a:p>
          <a:p>
            <a:pPr marL="914400" lvl="1" indent="-317500" algn="l" rtl="0">
              <a:spcBef>
                <a:spcPts val="0"/>
              </a:spcBef>
              <a:spcAft>
                <a:spcPts val="0"/>
              </a:spcAft>
              <a:buSzPts val="1400"/>
              <a:buChar char="○"/>
            </a:pPr>
            <a:r>
              <a:rPr lang="en" sz="1600" dirty="0"/>
              <a:t>e.g. React.js, Angular.js, Vue.js, Ember.js</a:t>
            </a:r>
            <a:endParaRPr sz="1600" dirty="0"/>
          </a:p>
          <a:p>
            <a:pPr marL="914400" lvl="1" indent="-317500" algn="l" rtl="0">
              <a:spcBef>
                <a:spcPts val="0"/>
              </a:spcBef>
              <a:spcAft>
                <a:spcPts val="0"/>
              </a:spcAft>
              <a:buSzPts val="1400"/>
              <a:buChar char="○"/>
            </a:pPr>
            <a:r>
              <a:rPr lang="en" sz="1600" dirty="0"/>
              <a:t>Define everything as components</a:t>
            </a:r>
            <a:endParaRPr sz="1600" dirty="0"/>
          </a:p>
          <a:p>
            <a:pPr marL="914400" lvl="1" indent="-317500" algn="l" rtl="0">
              <a:spcBef>
                <a:spcPts val="0"/>
              </a:spcBef>
              <a:spcAft>
                <a:spcPts val="0"/>
              </a:spcAft>
              <a:buSzPts val="1400"/>
              <a:buChar char="○"/>
            </a:pPr>
            <a:r>
              <a:rPr lang="en" sz="1600" dirty="0"/>
              <a:t>Define connections between them</a:t>
            </a:r>
            <a:endParaRPr sz="1600" dirty="0"/>
          </a:p>
          <a:p>
            <a:pPr marL="914400" lvl="1" indent="-317500" algn="l" rtl="0">
              <a:spcBef>
                <a:spcPts val="0"/>
              </a:spcBef>
              <a:spcAft>
                <a:spcPts val="0"/>
              </a:spcAft>
              <a:buSzPts val="1400"/>
              <a:buChar char="○"/>
            </a:pPr>
            <a:r>
              <a:rPr lang="en" sz="1600" dirty="0"/>
              <a:t>Auto-update everything</a:t>
            </a:r>
            <a:endParaRPr sz="1600" dirty="0"/>
          </a:p>
          <a:p>
            <a:pPr marL="914400" lvl="1" indent="-317500" algn="l" rtl="0">
              <a:spcBef>
                <a:spcPts val="0"/>
              </a:spcBef>
              <a:spcAft>
                <a:spcPts val="0"/>
              </a:spcAft>
              <a:buSzPts val="1400"/>
              <a:buChar char="○"/>
            </a:pPr>
            <a:r>
              <a:rPr lang="en" sz="1600" dirty="0"/>
              <a:t>Hardly ever refresh the (full) page</a:t>
            </a:r>
            <a:endParaRPr sz="1600" dirty="0"/>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State &amp; Properties</a:t>
            </a:r>
            <a:endParaRPr/>
          </a:p>
        </p:txBody>
      </p:sp>
      <p:sp>
        <p:nvSpPr>
          <p:cNvPr id="73" name="Google Shape;73;p16"/>
          <p:cNvSpPr txBox="1">
            <a:spLocks noGrp="1"/>
          </p:cNvSpPr>
          <p:nvPr>
            <p:ph type="body" idx="1"/>
          </p:nvPr>
        </p:nvSpPr>
        <p:spPr>
          <a:xfrm>
            <a:off x="311700" y="1329716"/>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State is read-write</a:t>
            </a:r>
            <a:endParaRPr sz="1800" dirty="0"/>
          </a:p>
          <a:p>
            <a:pPr marL="457200" lvl="0" indent="-342900" algn="l" rtl="0">
              <a:spcBef>
                <a:spcPts val="0"/>
              </a:spcBef>
              <a:spcAft>
                <a:spcPts val="0"/>
              </a:spcAft>
              <a:buSzPts val="1800"/>
              <a:buChar char="●"/>
            </a:pPr>
            <a:r>
              <a:rPr lang="en" sz="1800" dirty="0"/>
              <a:t>Properties is read-only</a:t>
            </a:r>
            <a:endParaRPr sz="1800" dirty="0"/>
          </a:p>
          <a:p>
            <a:pPr marL="457200" lvl="0" indent="-342900" algn="l" rtl="0">
              <a:spcBef>
                <a:spcPts val="0"/>
              </a:spcBef>
              <a:spcAft>
                <a:spcPts val="0"/>
              </a:spcAft>
              <a:buSzPts val="1800"/>
              <a:buChar char="●"/>
            </a:pPr>
            <a:r>
              <a:rPr lang="en" sz="1800" dirty="0"/>
              <a:t>Every part of the UI is represented </a:t>
            </a:r>
            <a:r>
              <a:rPr lang="en" sz="1800" i="1" dirty="0"/>
              <a:t>once</a:t>
            </a:r>
            <a:r>
              <a:rPr lang="en" sz="1800" dirty="0"/>
              <a:t> in state.</a:t>
            </a:r>
            <a:endParaRPr sz="1800" dirty="0"/>
          </a:p>
          <a:p>
            <a:pPr marL="914400" lvl="1" indent="-317500" algn="l" rtl="0">
              <a:spcBef>
                <a:spcPts val="0"/>
              </a:spcBef>
              <a:spcAft>
                <a:spcPts val="0"/>
              </a:spcAft>
              <a:buSzPts val="1400"/>
              <a:buChar char="○"/>
            </a:pPr>
            <a:r>
              <a:rPr lang="en" sz="1600" dirty="0"/>
              <a:t>For us, this generally means state is help by the top-level component</a:t>
            </a:r>
            <a:endParaRPr sz="1600" dirty="0"/>
          </a:p>
          <a:p>
            <a:pPr marL="914400" lvl="1" indent="-317500" algn="l" rtl="0">
              <a:spcBef>
                <a:spcPts val="0"/>
              </a:spcBef>
              <a:spcAft>
                <a:spcPts val="0"/>
              </a:spcAft>
              <a:buSzPts val="1400"/>
              <a:buChar char="○"/>
            </a:pPr>
            <a:r>
              <a:rPr lang="en" sz="1600" dirty="0"/>
              <a:t>But, for bigger projects having mutually-exclusive states separately improves maintainability</a:t>
            </a:r>
            <a:endParaRPr sz="1600" dirty="0"/>
          </a:p>
          <a:p>
            <a:pPr marL="457200" lvl="0" indent="-342900" algn="l" rtl="0">
              <a:spcBef>
                <a:spcPts val="0"/>
              </a:spcBef>
              <a:spcAft>
                <a:spcPts val="0"/>
              </a:spcAft>
              <a:buSzPts val="1800"/>
              <a:buChar char="●"/>
            </a:pPr>
            <a:r>
              <a:rPr lang="en" sz="1800" dirty="0"/>
              <a:t>State gets passed to props on child components</a:t>
            </a:r>
            <a:endParaRPr sz="1800" dirty="0"/>
          </a:p>
          <a:p>
            <a:pPr marL="914400" lvl="1" indent="-317500" algn="l" rtl="0">
              <a:spcBef>
                <a:spcPts val="0"/>
              </a:spcBef>
              <a:spcAft>
                <a:spcPts val="0"/>
              </a:spcAft>
              <a:buSzPts val="1400"/>
              <a:buChar char="○"/>
            </a:pPr>
            <a:r>
              <a:rPr lang="en" sz="1600" dirty="0"/>
              <a:t>Every component has a </a:t>
            </a:r>
            <a:r>
              <a:rPr lang="en" sz="1600" b="1" dirty="0">
                <a:latin typeface="Roboto Mono"/>
                <a:ea typeface="Roboto Mono"/>
                <a:cs typeface="Roboto Mono"/>
                <a:sym typeface="Roboto Mono"/>
              </a:rPr>
              <a:t>render()</a:t>
            </a:r>
            <a:endParaRPr sz="1600" dirty="0"/>
          </a:p>
          <a:p>
            <a:pPr marL="914400" lvl="1" indent="-317500" algn="l" rtl="0">
              <a:spcBef>
                <a:spcPts val="0"/>
              </a:spcBef>
              <a:spcAft>
                <a:spcPts val="0"/>
              </a:spcAft>
              <a:buSzPts val="1400"/>
              <a:buChar char="○"/>
            </a:pPr>
            <a:r>
              <a:rPr lang="en" sz="1600" dirty="0"/>
              <a:t>Usually: render based on properties</a:t>
            </a:r>
            <a:endParaRPr sz="1600" dirty="0"/>
          </a:p>
          <a:p>
            <a:pPr marL="457200" lvl="0" indent="-342900" algn="l" rtl="0">
              <a:spcBef>
                <a:spcPts val="0"/>
              </a:spcBef>
              <a:spcAft>
                <a:spcPts val="0"/>
              </a:spcAft>
              <a:buSzPts val="1800"/>
              <a:buChar char="●"/>
            </a:pPr>
            <a:r>
              <a:rPr lang="en" sz="1800" dirty="0"/>
              <a:t>Child components update whenever the state changes</a:t>
            </a:r>
            <a:endParaRPr sz="1800" dirty="0"/>
          </a:p>
          <a:p>
            <a:pPr marL="914400" lvl="1" indent="-317500" algn="l" rtl="0">
              <a:spcBef>
                <a:spcPts val="0"/>
              </a:spcBef>
              <a:spcAft>
                <a:spcPts val="0"/>
              </a:spcAft>
              <a:buSzPts val="1400"/>
              <a:buChar char="○"/>
            </a:pPr>
            <a:r>
              <a:rPr lang="en" sz="1600" dirty="0"/>
              <a:t>State changes trigger updates</a:t>
            </a:r>
            <a:endParaRPr sz="1600" dirty="0"/>
          </a:p>
          <a:p>
            <a:pPr marL="914400" lvl="1" indent="-317500" algn="l" rtl="0">
              <a:spcBef>
                <a:spcPts val="0"/>
              </a:spcBef>
              <a:spcAft>
                <a:spcPts val="0"/>
              </a:spcAft>
              <a:buSzPts val="1400"/>
              <a:buChar char="○"/>
            </a:pPr>
            <a:r>
              <a:rPr lang="en" sz="1600" dirty="0"/>
              <a:t>Updates are all handled by a react runtime in the background</a:t>
            </a:r>
            <a:endParaRPr sz="1600" dirty="0"/>
          </a:p>
          <a:p>
            <a:pPr marL="0" lvl="0" indent="0" algn="l" rtl="0">
              <a:spcBef>
                <a:spcPts val="1600"/>
              </a:spcBef>
              <a:spcAft>
                <a:spcPts val="1600"/>
              </a:spcAft>
              <a:buNone/>
            </a:pPr>
            <a:endParaRP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EB72-1379-42BA-8D1C-909E1DFADFD6}"/>
              </a:ext>
            </a:extLst>
          </p:cNvPr>
          <p:cNvSpPr>
            <a:spLocks noGrp="1"/>
          </p:cNvSpPr>
          <p:nvPr>
            <p:ph type="title"/>
          </p:nvPr>
        </p:nvSpPr>
        <p:spPr/>
        <p:txBody>
          <a:bodyPr/>
          <a:lstStyle/>
          <a:p>
            <a:r>
              <a:rPr lang="en-US" dirty="0"/>
              <a:t>State</a:t>
            </a:r>
          </a:p>
        </p:txBody>
      </p:sp>
      <p:sp>
        <p:nvSpPr>
          <p:cNvPr id="3" name="Text Placeholder 2">
            <a:extLst>
              <a:ext uri="{FF2B5EF4-FFF2-40B4-BE49-F238E27FC236}">
                <a16:creationId xmlns:a16="http://schemas.microsoft.com/office/drawing/2014/main" id="{398EE825-8DE6-433E-9994-90EB32614339}"/>
              </a:ext>
            </a:extLst>
          </p:cNvPr>
          <p:cNvSpPr>
            <a:spLocks noGrp="1"/>
          </p:cNvSpPr>
          <p:nvPr>
            <p:ph type="body" idx="1"/>
          </p:nvPr>
        </p:nvSpPr>
        <p:spPr>
          <a:xfrm>
            <a:off x="311700" y="1303757"/>
            <a:ext cx="8520600" cy="3265118"/>
          </a:xfrm>
        </p:spPr>
        <p:txBody>
          <a:bodyPr/>
          <a:lstStyle/>
          <a:p>
            <a:r>
              <a:rPr lang="en-US" sz="1800" dirty="0"/>
              <a:t>State is very important in React. The only way react knows to re-render components (e.g., your webpage) is that it detects a change in state. </a:t>
            </a:r>
          </a:p>
          <a:p>
            <a:pPr lvl="1">
              <a:spcBef>
                <a:spcPts val="0"/>
              </a:spcBef>
            </a:pPr>
            <a:r>
              <a:rPr lang="en-US" sz="1600" dirty="0"/>
              <a:t>The primary way it detects changes in state is by looking at the state attributes you have defined and detect when their value is different than it was in a previous state</a:t>
            </a:r>
          </a:p>
          <a:p>
            <a:pPr lvl="1">
              <a:spcBef>
                <a:spcPts val="0"/>
              </a:spcBef>
            </a:pPr>
            <a:r>
              <a:rPr lang="en-US" sz="1600" dirty="0"/>
              <a:t>This can only be done if it knows (i.e., stores) what the prior state was</a:t>
            </a:r>
          </a:p>
          <a:p>
            <a:pPr lvl="1">
              <a:spcBef>
                <a:spcPts val="0"/>
              </a:spcBef>
            </a:pPr>
            <a:r>
              <a:rPr lang="en-US" sz="1600" dirty="0"/>
              <a:t>React encourages the use of </a:t>
            </a:r>
            <a:r>
              <a:rPr lang="en-US" sz="1600" dirty="0" err="1">
                <a:latin typeface="Consolas" panose="020B0609020204030204" pitchFamily="49" charset="0"/>
              </a:rPr>
              <a:t>this.setState</a:t>
            </a:r>
            <a:r>
              <a:rPr lang="en-US" sz="1600" dirty="0">
                <a:latin typeface="Consolas" panose="020B0609020204030204" pitchFamily="49" charset="0"/>
              </a:rPr>
              <a:t>().</a:t>
            </a:r>
            <a:r>
              <a:rPr lang="en-US" sz="1600" dirty="0"/>
              <a:t>This tells react that the state will change and, thus, a re-render is required</a:t>
            </a:r>
          </a:p>
          <a:p>
            <a:r>
              <a:rPr lang="en-US" sz="1900" dirty="0"/>
              <a:t>State is private to components that it is defined in</a:t>
            </a:r>
          </a:p>
          <a:p>
            <a:pPr lvl="1">
              <a:spcBef>
                <a:spcPts val="0"/>
              </a:spcBef>
            </a:pPr>
            <a:r>
              <a:rPr lang="en-US" sz="1600" dirty="0"/>
              <a:t>Use props to pass information about state (future slide)</a:t>
            </a:r>
          </a:p>
          <a:p>
            <a:endParaRPr lang="en-US" sz="1750" dirty="0"/>
          </a:p>
          <a:p>
            <a:pPr marL="596900" lvl="1" indent="0">
              <a:spcBef>
                <a:spcPts val="0"/>
              </a:spcBef>
              <a:buNone/>
            </a:pPr>
            <a:endParaRPr lang="en-US" sz="1600" dirty="0"/>
          </a:p>
          <a:p>
            <a:pPr lvl="1">
              <a:spcBef>
                <a:spcPts val="0"/>
              </a:spcBef>
            </a:pPr>
            <a:endParaRPr lang="en-US" sz="1600" dirty="0"/>
          </a:p>
          <a:p>
            <a:pPr marL="914400" lvl="1" indent="-317500" algn="l" rtl="0">
              <a:spcBef>
                <a:spcPts val="0"/>
              </a:spcBef>
              <a:spcAft>
                <a:spcPts val="0"/>
              </a:spcAft>
              <a:buSzPts val="1400"/>
              <a:buChar char="○"/>
            </a:pPr>
            <a:endParaRPr lang="en-US" sz="1600" dirty="0"/>
          </a:p>
          <a:p>
            <a:endParaRPr lang="en-US" dirty="0"/>
          </a:p>
        </p:txBody>
      </p:sp>
    </p:spTree>
    <p:extLst>
      <p:ext uri="{BB962C8B-B14F-4D97-AF65-F5344CB8AC3E}">
        <p14:creationId xmlns:p14="http://schemas.microsoft.com/office/powerpoint/2010/main" val="2377803811"/>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6B8F705-BE92-405C-BCC1-B00A327A55F6}"/>
              </a:ext>
            </a:extLst>
          </p:cNvPr>
          <p:cNvSpPr>
            <a:spLocks noGrp="1"/>
          </p:cNvSpPr>
          <p:nvPr>
            <p:ph type="title"/>
          </p:nvPr>
        </p:nvSpPr>
        <p:spPr/>
        <p:txBody>
          <a:bodyPr/>
          <a:lstStyle/>
          <a:p>
            <a:r>
              <a:rPr lang="en-US" dirty="0"/>
              <a:t>Setting State</a:t>
            </a:r>
          </a:p>
        </p:txBody>
      </p:sp>
      <p:sp>
        <p:nvSpPr>
          <p:cNvPr id="3" name="Content Placeholder 2">
            <a:extLst>
              <a:ext uri="{FF2B5EF4-FFF2-40B4-BE49-F238E27FC236}">
                <a16:creationId xmlns:a16="http://schemas.microsoft.com/office/drawing/2014/main" id="{3F6757E0-8A1F-42AF-86CE-78E752CC8E25}"/>
              </a:ext>
            </a:extLst>
          </p:cNvPr>
          <p:cNvSpPr>
            <a:spLocks noGrp="1"/>
          </p:cNvSpPr>
          <p:nvPr>
            <p:ph sz="half" idx="1"/>
          </p:nvPr>
        </p:nvSpPr>
        <p:spPr/>
        <p:txBody>
          <a:bodyPr>
            <a:normAutofit fontScale="77500" lnSpcReduction="20000"/>
          </a:bodyPr>
          <a:lstStyle/>
          <a:p>
            <a:r>
              <a:rPr lang="en-US" sz="1600" b="0" dirty="0">
                <a:solidFill>
                  <a:srgbClr val="0000FF"/>
                </a:solidFill>
                <a:effectLst/>
                <a:latin typeface="Consolas" panose="020B0609020204030204" pitchFamily="49" charset="0"/>
              </a:rPr>
              <a:t>class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Board</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extends</a:t>
            </a:r>
            <a:r>
              <a:rPr lang="en-US" sz="1600" b="0" dirty="0">
                <a:solidFill>
                  <a:srgbClr val="000000"/>
                </a:solidFill>
                <a:effectLst/>
                <a:latin typeface="Consolas" panose="020B0609020204030204" pitchFamily="49" charset="0"/>
              </a:rPr>
              <a:t> </a:t>
            </a:r>
            <a:r>
              <a:rPr lang="en-US" sz="1600" b="0" dirty="0" err="1">
                <a:solidFill>
                  <a:srgbClr val="267F99"/>
                </a:solidFill>
                <a:effectLst/>
                <a:latin typeface="Consolas" panose="020B0609020204030204" pitchFamily="49" charset="0"/>
              </a:rPr>
              <a:t>React</a:t>
            </a:r>
            <a:r>
              <a:rPr lang="en-US" sz="1600" b="0" dirty="0" err="1">
                <a:solidFill>
                  <a:srgbClr val="000000"/>
                </a:solidFill>
                <a:effectLst/>
                <a:latin typeface="Consolas" panose="020B0609020204030204" pitchFamily="49" charset="0"/>
              </a:rPr>
              <a:t>.</a:t>
            </a:r>
            <a:r>
              <a:rPr lang="en-US" sz="1600" b="0" dirty="0" err="1">
                <a:solidFill>
                  <a:srgbClr val="267F99"/>
                </a:solidFill>
                <a:effectLst/>
                <a:latin typeface="Consolas" panose="020B0609020204030204" pitchFamily="49" charset="0"/>
              </a:rPr>
              <a:t>Component</a:t>
            </a:r>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constructor</a:t>
            </a:r>
            <a:r>
              <a:rPr lang="en-US" sz="1600" b="0" dirty="0">
                <a:solidFill>
                  <a:srgbClr val="000000"/>
                </a:solidFill>
                <a:effectLst/>
                <a:latin typeface="Consolas" panose="020B0609020204030204" pitchFamily="49" charset="0"/>
              </a:rPr>
              <a:t>(</a:t>
            </a:r>
            <a:r>
              <a:rPr lang="en-US" sz="1600" b="0" dirty="0">
                <a:solidFill>
                  <a:srgbClr val="001080"/>
                </a:solidFill>
                <a:effectLst/>
                <a:latin typeface="Consolas" panose="020B0609020204030204" pitchFamily="49" charset="0"/>
              </a:rPr>
              <a:t>props</a:t>
            </a:r>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super</a:t>
            </a:r>
            <a:r>
              <a:rPr lang="en-US" sz="1600" b="0" dirty="0">
                <a:solidFill>
                  <a:srgbClr val="000000"/>
                </a:solidFill>
                <a:effectLst/>
                <a:latin typeface="Consolas" panose="020B0609020204030204" pitchFamily="49" charset="0"/>
              </a:rPr>
              <a:t>(</a:t>
            </a:r>
            <a:r>
              <a:rPr lang="en-US" sz="1600" b="0" dirty="0">
                <a:solidFill>
                  <a:srgbClr val="001080"/>
                </a:solidFill>
                <a:effectLst/>
                <a:latin typeface="Consolas" panose="020B0609020204030204" pitchFamily="49" charset="0"/>
              </a:rPr>
              <a:t>props</a:t>
            </a:r>
            <a:r>
              <a:rPr lang="en-US" sz="1600" b="0" dirty="0">
                <a:solidFill>
                  <a:srgbClr val="000000"/>
                </a:solidFill>
                <a:effectLst/>
                <a:latin typeface="Consolas" panose="020B0609020204030204" pitchFamily="49" charset="0"/>
              </a:rPr>
              <a:t>);</a:t>
            </a:r>
          </a:p>
          <a:p>
            <a:r>
              <a:rPr lang="en-US" sz="1600" b="0" dirty="0">
                <a:solidFill>
                  <a:srgbClr val="000000"/>
                </a:solidFill>
                <a:effectLst/>
                <a:latin typeface="Consolas" panose="020B0609020204030204" pitchFamily="49" charset="0"/>
              </a:rPr>
              <a:t>          </a:t>
            </a:r>
            <a:r>
              <a:rPr lang="en-US" sz="1600" b="0" dirty="0" err="1">
                <a:solidFill>
                  <a:srgbClr val="0000FF"/>
                </a:solidFill>
                <a:effectLst/>
                <a:latin typeface="Consolas" panose="020B0609020204030204" pitchFamily="49" charset="0"/>
              </a:rPr>
              <a:t>this</a:t>
            </a:r>
            <a:r>
              <a:rPr lang="en-US" sz="1600" b="0" dirty="0" err="1">
                <a:solidFill>
                  <a:srgbClr val="000000"/>
                </a:solidFill>
                <a:effectLst/>
                <a:latin typeface="Consolas" panose="020B0609020204030204" pitchFamily="49" charset="0"/>
              </a:rPr>
              <a:t>.</a:t>
            </a:r>
            <a:r>
              <a:rPr lang="en-US" sz="1600" b="0" dirty="0" err="1">
                <a:solidFill>
                  <a:srgbClr val="001080"/>
                </a:solidFill>
                <a:effectLst/>
                <a:latin typeface="Consolas" panose="020B0609020204030204" pitchFamily="49" charset="0"/>
              </a:rPr>
              <a:t>state</a:t>
            </a:r>
            <a:r>
              <a:rPr lang="en-US" sz="1600" b="0" dirty="0">
                <a:solidFill>
                  <a:srgbClr val="000000"/>
                </a:solidFill>
                <a:effectLst/>
                <a:latin typeface="Consolas" panose="020B0609020204030204" pitchFamily="49" charset="0"/>
              </a:rPr>
              <a:t> = {</a:t>
            </a:r>
          </a:p>
          <a:p>
            <a:r>
              <a:rPr lang="en-US" sz="1600" b="0" dirty="0">
                <a:solidFill>
                  <a:srgbClr val="000000"/>
                </a:solidFill>
                <a:effectLst/>
                <a:latin typeface="Consolas" panose="020B0609020204030204" pitchFamily="49" charset="0"/>
              </a:rPr>
              <a:t>              </a:t>
            </a:r>
            <a:r>
              <a:rPr lang="en-US" sz="1600" b="0" dirty="0">
                <a:solidFill>
                  <a:srgbClr val="001080"/>
                </a:solidFill>
                <a:effectLst/>
                <a:latin typeface="Consolas" panose="020B0609020204030204" pitchFamily="49" charset="0"/>
              </a:rPr>
              <a:t>squares:</a:t>
            </a:r>
            <a:r>
              <a:rPr lang="en-US" sz="1600" b="0" dirty="0">
                <a:solidFill>
                  <a:srgbClr val="000000"/>
                </a:solidFill>
                <a:effectLst/>
                <a:latin typeface="Consolas" panose="020B0609020204030204" pitchFamily="49" charset="0"/>
              </a:rPr>
              <a:t> </a:t>
            </a:r>
            <a:r>
              <a:rPr lang="en-US" sz="1600" b="0" dirty="0">
                <a:solidFill>
                  <a:srgbClr val="267F99"/>
                </a:solidFill>
                <a:effectLst/>
                <a:latin typeface="Consolas" panose="020B0609020204030204" pitchFamily="49" charset="0"/>
              </a:rPr>
              <a:t>Array</a:t>
            </a:r>
            <a:r>
              <a:rPr lang="en-US" sz="1600" b="0" dirty="0">
                <a:solidFill>
                  <a:srgbClr val="000000"/>
                </a:solidFill>
                <a:effectLst/>
                <a:latin typeface="Consolas" panose="020B0609020204030204" pitchFamily="49" charset="0"/>
              </a:rPr>
              <a:t>(</a:t>
            </a:r>
            <a:r>
              <a:rPr lang="en-US" sz="1600" b="0" dirty="0">
                <a:solidFill>
                  <a:srgbClr val="098658"/>
                </a:solidFill>
                <a:effectLst/>
                <a:latin typeface="Consolas" panose="020B0609020204030204" pitchFamily="49" charset="0"/>
              </a:rPr>
              <a:t>9</a:t>
            </a:r>
            <a:r>
              <a:rPr lang="en-US" sz="1600" b="0" dirty="0">
                <a:solidFill>
                  <a:srgbClr val="000000"/>
                </a:solidFill>
                <a:effectLst/>
                <a:latin typeface="Consolas" panose="020B0609020204030204" pitchFamily="49" charset="0"/>
              </a:rPr>
              <a:t>).</a:t>
            </a:r>
            <a:r>
              <a:rPr lang="en-US" sz="1600" b="0" dirty="0">
                <a:solidFill>
                  <a:srgbClr val="795E26"/>
                </a:solidFill>
                <a:effectLst/>
                <a:latin typeface="Consolas" panose="020B0609020204030204" pitchFamily="49" charset="0"/>
              </a:rPr>
              <a:t>fill</a:t>
            </a:r>
            <a:r>
              <a:rPr lang="en-US" sz="1600" b="0" dirty="0">
                <a:solidFill>
                  <a:srgbClr val="000000"/>
                </a:solidFill>
                <a:effectLst/>
                <a:latin typeface="Consolas" panose="020B0609020204030204" pitchFamily="49" charset="0"/>
              </a:rPr>
              <a:t>(</a:t>
            </a:r>
            <a:r>
              <a:rPr lang="en-US" sz="1600" b="0" dirty="0">
                <a:solidFill>
                  <a:srgbClr val="0000FF"/>
                </a:solidFill>
                <a:effectLst/>
                <a:latin typeface="Consolas" panose="020B0609020204030204" pitchFamily="49" charset="0"/>
              </a:rPr>
              <a:t>null</a:t>
            </a:r>
            <a:r>
              <a:rPr lang="en-US" sz="1600" b="0" dirty="0">
                <a:solidFill>
                  <a:srgbClr val="000000"/>
                </a:solidFill>
                <a:effectLst/>
                <a:latin typeface="Consolas" panose="020B0609020204030204" pitchFamily="49" charset="0"/>
              </a:rPr>
              <a:t>),</a:t>
            </a:r>
          </a:p>
          <a:p>
            <a:r>
              <a:rPr lang="en-US" sz="1600" b="0" dirty="0">
                <a:solidFill>
                  <a:srgbClr val="000000"/>
                </a:solidFill>
                <a:effectLst/>
                <a:latin typeface="Consolas" panose="020B0609020204030204" pitchFamily="49" charset="0"/>
              </a:rPr>
              <a:t>              </a:t>
            </a:r>
            <a:r>
              <a:rPr lang="en-US" sz="1600" b="0" dirty="0" err="1">
                <a:solidFill>
                  <a:srgbClr val="001080"/>
                </a:solidFill>
                <a:effectLst/>
                <a:latin typeface="Consolas" panose="020B0609020204030204" pitchFamily="49" charset="0"/>
              </a:rPr>
              <a:t>xIsNext</a:t>
            </a:r>
            <a:r>
              <a:rPr lang="en-US" sz="1600" b="0" dirty="0">
                <a:solidFill>
                  <a:srgbClr val="001080"/>
                </a:solidFill>
                <a:effectLst/>
                <a:latin typeface="Consolas" panose="020B0609020204030204" pitchFamily="49" charset="0"/>
              </a:rPr>
              <a:t>:</a:t>
            </a:r>
            <a:r>
              <a:rPr lang="en-US" sz="1600" b="0" dirty="0">
                <a:solidFill>
                  <a:srgbClr val="000000"/>
                </a:solidFill>
                <a:effectLst/>
                <a:latin typeface="Consolas" panose="020B0609020204030204" pitchFamily="49" charset="0"/>
              </a:rPr>
              <a:t> </a:t>
            </a:r>
            <a:r>
              <a:rPr lang="en-US" sz="1600" b="0" dirty="0">
                <a:solidFill>
                  <a:srgbClr val="0000FF"/>
                </a:solidFill>
                <a:effectLst/>
                <a:latin typeface="Consolas" panose="020B0609020204030204" pitchFamily="49" charset="0"/>
              </a:rPr>
              <a:t>true</a:t>
            </a:r>
            <a:r>
              <a:rPr lang="en-US" sz="1600" b="0" dirty="0">
                <a:solidFill>
                  <a:srgbClr val="000000"/>
                </a:solidFill>
                <a:effectLst/>
                <a:latin typeface="Consolas" panose="020B0609020204030204" pitchFamily="49" charset="0"/>
              </a:rPr>
              <a:t>,</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a:t>
            </a:r>
          </a:p>
          <a:p>
            <a:r>
              <a:rPr lang="en-US" sz="1600" b="0" dirty="0">
                <a:solidFill>
                  <a:srgbClr val="000000"/>
                </a:solidFill>
                <a:effectLst/>
                <a:latin typeface="Consolas" panose="020B0609020204030204" pitchFamily="49" charset="0"/>
              </a:rPr>
              <a:t>  }  </a:t>
            </a:r>
          </a:p>
          <a:p>
            <a:r>
              <a:rPr lang="en-US" sz="1400" dirty="0"/>
              <a:t>Example of a class component with a state containing two attributes.</a:t>
            </a:r>
          </a:p>
        </p:txBody>
      </p:sp>
      <p:sp>
        <p:nvSpPr>
          <p:cNvPr id="4" name="Content Placeholder 3">
            <a:extLst>
              <a:ext uri="{FF2B5EF4-FFF2-40B4-BE49-F238E27FC236}">
                <a16:creationId xmlns:a16="http://schemas.microsoft.com/office/drawing/2014/main" id="{F5B1275B-95F4-4C63-A180-3A0404E2A8E6}"/>
              </a:ext>
            </a:extLst>
          </p:cNvPr>
          <p:cNvSpPr>
            <a:spLocks noGrp="1"/>
          </p:cNvSpPr>
          <p:nvPr>
            <p:ph sz="half" idx="2"/>
          </p:nvPr>
        </p:nvSpPr>
        <p:spPr/>
        <p:txBody>
          <a:bodyPr>
            <a:normAutofit fontScale="77500" lnSpcReduction="20000"/>
          </a:bodyPr>
          <a:lstStyle/>
          <a:p>
            <a:r>
              <a:rPr lang="en-US" dirty="0"/>
              <a:t>Board has two attributes in its </a:t>
            </a:r>
            <a:r>
              <a:rPr lang="en-US" b="1" dirty="0"/>
              <a:t>state</a:t>
            </a:r>
            <a:r>
              <a:rPr lang="en-US" dirty="0"/>
              <a:t>: </a:t>
            </a:r>
            <a:r>
              <a:rPr lang="en-US" i="1" dirty="0"/>
              <a:t>squares</a:t>
            </a:r>
            <a:r>
              <a:rPr lang="en-US" dirty="0"/>
              <a:t> and </a:t>
            </a:r>
            <a:r>
              <a:rPr lang="en-US" i="1" dirty="0" err="1"/>
              <a:t>xIsNext</a:t>
            </a:r>
            <a:r>
              <a:rPr lang="en-US" dirty="0"/>
              <a:t>. Whenever we change either of these, we should use </a:t>
            </a:r>
            <a:r>
              <a:rPr lang="en-US" dirty="0" err="1"/>
              <a:t>this.setState</a:t>
            </a:r>
            <a:r>
              <a:rPr lang="en-US" dirty="0"/>
              <a:t>(). For example:</a:t>
            </a:r>
          </a:p>
          <a:p>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a:t>
            </a:r>
            <a:r>
              <a:rPr lang="en-US" sz="1400" b="0" dirty="0" err="1">
                <a:solidFill>
                  <a:srgbClr val="795E26"/>
                </a:solidFill>
                <a:effectLst/>
                <a:latin typeface="Consolas" panose="020B0609020204030204" pitchFamily="49" charset="0"/>
              </a:rPr>
              <a:t>setState</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squares:</a:t>
            </a:r>
            <a:r>
              <a:rPr lang="en-US" sz="1400" b="0" dirty="0">
                <a:solidFill>
                  <a:srgbClr val="000000"/>
                </a:solidFill>
                <a:effectLst/>
                <a:latin typeface="Consolas" panose="020B0609020204030204" pitchFamily="49" charset="0"/>
              </a:rPr>
              <a:t> </a:t>
            </a:r>
            <a:r>
              <a:rPr lang="en-US" sz="1400" b="0" dirty="0">
                <a:solidFill>
                  <a:srgbClr val="001080"/>
                </a:solidFill>
                <a:effectLst/>
                <a:latin typeface="Consolas" panose="020B0609020204030204" pitchFamily="49" charset="0"/>
              </a:rPr>
              <a:t>array(9).fill(5)</a:t>
            </a:r>
            <a:r>
              <a:rPr lang="en-US" sz="1400" b="0" dirty="0">
                <a:solidFill>
                  <a:srgbClr val="000000"/>
                </a:solidFill>
                <a:effectLst/>
                <a:latin typeface="Consolas" panose="020B0609020204030204" pitchFamily="49" charset="0"/>
              </a:rPr>
              <a:t>,</a:t>
            </a:r>
          </a:p>
          <a:p>
            <a:r>
              <a:rPr lang="en-US" sz="1400" b="0" dirty="0">
                <a:solidFill>
                  <a:srgbClr val="000000"/>
                </a:solidFill>
                <a:effectLst/>
                <a:latin typeface="Consolas" panose="020B0609020204030204" pitchFamily="49" charset="0"/>
              </a:rPr>
              <a:t>              </a:t>
            </a:r>
            <a:r>
              <a:rPr lang="en-US" sz="1400" b="0" dirty="0" err="1">
                <a:solidFill>
                  <a:srgbClr val="001080"/>
                </a:solidFill>
                <a:effectLst/>
                <a:latin typeface="Consolas" panose="020B0609020204030204" pitchFamily="49" charset="0"/>
              </a:rPr>
              <a:t>xIsNext</a:t>
            </a:r>
            <a:r>
              <a:rPr lang="en-US" sz="1400" b="0" dirty="0">
                <a:solidFill>
                  <a:srgbClr val="001080"/>
                </a:solidFill>
                <a:effectLst/>
                <a:latin typeface="Consolas" panose="020B0609020204030204" pitchFamily="49" charset="0"/>
              </a:rPr>
              <a:t>:</a:t>
            </a:r>
            <a:r>
              <a:rPr lang="en-US" sz="1400" b="0" dirty="0">
                <a:solidFill>
                  <a:srgbClr val="000000"/>
                </a:solidFill>
                <a:effectLst/>
                <a:latin typeface="Consolas" panose="020B0609020204030204" pitchFamily="49" charset="0"/>
              </a:rPr>
              <a:t> !</a:t>
            </a:r>
            <a:r>
              <a:rPr lang="en-US" sz="1400" b="0" dirty="0" err="1">
                <a:solidFill>
                  <a:srgbClr val="0000FF"/>
                </a:solidFill>
                <a:effectLst/>
                <a:latin typeface="Consolas" panose="020B0609020204030204" pitchFamily="49" charset="0"/>
              </a:rPr>
              <a:t>this</a:t>
            </a:r>
            <a:r>
              <a:rPr lang="en-US" sz="1400" b="0" dirty="0" err="1">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state</a:t>
            </a:r>
            <a:r>
              <a:rPr lang="en-US" sz="1400" b="0" dirty="0" err="1">
                <a:solidFill>
                  <a:srgbClr val="000000"/>
                </a:solidFill>
                <a:effectLst/>
                <a:latin typeface="Consolas" panose="020B0609020204030204" pitchFamily="49" charset="0"/>
              </a:rPr>
              <a:t>.</a:t>
            </a:r>
            <a:r>
              <a:rPr lang="en-US" sz="1400" b="0" dirty="0" err="1">
                <a:solidFill>
                  <a:srgbClr val="001080"/>
                </a:solidFill>
                <a:effectLst/>
                <a:latin typeface="Consolas" panose="020B0609020204030204" pitchFamily="49" charset="0"/>
              </a:rPr>
              <a:t>xIsNext</a:t>
            </a:r>
            <a:r>
              <a:rPr lang="en-US" sz="1400" b="0" dirty="0">
                <a:solidFill>
                  <a:srgbClr val="000000"/>
                </a:solidFill>
                <a:effectLst/>
                <a:latin typeface="Consolas" panose="020B0609020204030204" pitchFamily="49" charset="0"/>
              </a:rPr>
              <a:t>, </a:t>
            </a:r>
          </a:p>
          <a:p>
            <a:r>
              <a:rPr lang="en-US" sz="1400" b="0" dirty="0">
                <a:solidFill>
                  <a:srgbClr val="000000"/>
                </a:solidFill>
                <a:effectLst/>
                <a:latin typeface="Consolas" panose="020B0609020204030204" pitchFamily="49" charset="0"/>
              </a:rPr>
              <a:t>          })</a:t>
            </a:r>
          </a:p>
          <a:p>
            <a:r>
              <a:rPr lang="en-US" dirty="0"/>
              <a:t>This will inform react that the state is being modified so that it will re-render after we have finished modifying the state.</a:t>
            </a:r>
          </a:p>
        </p:txBody>
      </p:sp>
    </p:spTree>
    <p:extLst>
      <p:ext uri="{BB962C8B-B14F-4D97-AF65-F5344CB8AC3E}">
        <p14:creationId xmlns:p14="http://schemas.microsoft.com/office/powerpoint/2010/main" val="387286136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C836F60-56DC-4CD1-9468-7EEED33618AE}"/>
              </a:ext>
            </a:extLst>
          </p:cNvPr>
          <p:cNvSpPr>
            <a:spLocks noGrp="1"/>
          </p:cNvSpPr>
          <p:nvPr>
            <p:ph type="title"/>
          </p:nvPr>
        </p:nvSpPr>
        <p:spPr/>
        <p:txBody>
          <a:bodyPr/>
          <a:lstStyle/>
          <a:p>
            <a:r>
              <a:rPr lang="en-US" dirty="0"/>
              <a:t>Properties</a:t>
            </a:r>
          </a:p>
        </p:txBody>
      </p:sp>
      <p:sp>
        <p:nvSpPr>
          <p:cNvPr id="3" name="Content Placeholder 2">
            <a:extLst>
              <a:ext uri="{FF2B5EF4-FFF2-40B4-BE49-F238E27FC236}">
                <a16:creationId xmlns:a16="http://schemas.microsoft.com/office/drawing/2014/main" id="{3F08CBC5-C24A-4DCC-B37E-BCAB68E30F2A}"/>
              </a:ext>
            </a:extLst>
          </p:cNvPr>
          <p:cNvSpPr>
            <a:spLocks noGrp="1"/>
          </p:cNvSpPr>
          <p:nvPr>
            <p:ph sz="half" idx="1"/>
          </p:nvPr>
        </p:nvSpPr>
        <p:spPr>
          <a:xfrm>
            <a:off x="5126567" y="1465581"/>
            <a:ext cx="3924299" cy="3017520"/>
          </a:xfrm>
        </p:spPr>
        <p:txBody>
          <a:bodyPr>
            <a:normAutofit fontScale="92500" lnSpcReduction="10000"/>
          </a:bodyPr>
          <a:lstStyle/>
          <a:p>
            <a:pPr>
              <a:spcBef>
                <a:spcPts val="200"/>
              </a:spcBef>
            </a:pP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Square</a:t>
            </a:r>
            <a:r>
              <a:rPr lang="en-US" b="0" dirty="0">
                <a:solidFill>
                  <a:srgbClr val="000000"/>
                </a:solidFill>
                <a:effectLst/>
                <a:latin typeface="Consolas" panose="020B0609020204030204" pitchFamily="49" charset="0"/>
              </a:rPr>
              <a:t>(</a:t>
            </a:r>
            <a:r>
              <a:rPr lang="en-US" b="0" dirty="0">
                <a:solidFill>
                  <a:srgbClr val="001080"/>
                </a:solidFill>
                <a:effectLst/>
                <a:latin typeface="Consolas" panose="020B0609020204030204" pitchFamily="49" charset="0"/>
              </a:rPr>
              <a:t>props</a:t>
            </a:r>
            <a:r>
              <a:rPr lang="en-US" b="0" dirty="0">
                <a:solidFill>
                  <a:srgbClr val="000000"/>
                </a:solidFill>
                <a:effectLst/>
                <a:latin typeface="Consolas" panose="020B0609020204030204" pitchFamily="49" charset="0"/>
              </a:rPr>
              <a:t>) {</a:t>
            </a:r>
          </a:p>
          <a:p>
            <a:pPr>
              <a:spcBef>
                <a:spcPts val="200"/>
              </a:spcBef>
            </a:pP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className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"square"</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onClick</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1080"/>
                </a:solidFill>
                <a:effectLst/>
                <a:latin typeface="Consolas" panose="020B0609020204030204" pitchFamily="49" charset="0"/>
              </a:rPr>
              <a:t>props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onClick</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a:t>
            </a:r>
            <a:r>
              <a:rPr lang="en-US" b="0" dirty="0" err="1">
                <a:solidFill>
                  <a:srgbClr val="001080"/>
                </a:solidFill>
                <a:effectLst/>
                <a:latin typeface="Consolas" panose="020B0609020204030204" pitchFamily="49" charset="0"/>
              </a:rPr>
              <a:t>props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value</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&lt;/button&gt;</a:t>
            </a:r>
            <a:endParaRPr lang="en-US" b="0" dirty="0">
              <a:solidFill>
                <a:srgbClr val="000000"/>
              </a:solidFill>
              <a:effectLst/>
              <a:latin typeface="Consolas" panose="020B0609020204030204" pitchFamily="49" charset="0"/>
            </a:endParaRPr>
          </a:p>
          <a:p>
            <a:pPr>
              <a:spcBef>
                <a:spcPts val="200"/>
              </a:spcBef>
            </a:pPr>
            <a:r>
              <a:rPr lang="en-US" b="0" dirty="0">
                <a:solidFill>
                  <a:srgbClr val="000000"/>
                </a:solidFill>
                <a:effectLst/>
                <a:latin typeface="Consolas" panose="020B0609020204030204" pitchFamily="49" charset="0"/>
              </a:rPr>
              <a:t>      );</a:t>
            </a:r>
          </a:p>
          <a:p>
            <a:pPr>
              <a:spcBef>
                <a:spcPts val="200"/>
              </a:spcBef>
            </a:pPr>
            <a:r>
              <a:rPr lang="en-US" b="0" dirty="0">
                <a:solidFill>
                  <a:srgbClr val="000000"/>
                </a:solidFill>
                <a:effectLst/>
                <a:latin typeface="Consolas" panose="020B0609020204030204" pitchFamily="49" charset="0"/>
              </a:rPr>
              <a:t>  }</a:t>
            </a:r>
          </a:p>
          <a:p>
            <a:pPr>
              <a:spcBef>
                <a:spcPts val="200"/>
              </a:spcBef>
            </a:pPr>
            <a:r>
              <a:rPr lang="en-US" dirty="0"/>
              <a:t>Notice the ‘props’ parameter. We can access both onclick and value through ‘props’.</a:t>
            </a:r>
          </a:p>
        </p:txBody>
      </p:sp>
      <p:sp>
        <p:nvSpPr>
          <p:cNvPr id="4" name="Content Placeholder 3">
            <a:extLst>
              <a:ext uri="{FF2B5EF4-FFF2-40B4-BE49-F238E27FC236}">
                <a16:creationId xmlns:a16="http://schemas.microsoft.com/office/drawing/2014/main" id="{DCF4754B-0396-4250-B732-13BFF0029E44}"/>
              </a:ext>
            </a:extLst>
          </p:cNvPr>
          <p:cNvSpPr>
            <a:spLocks noGrp="1"/>
          </p:cNvSpPr>
          <p:nvPr>
            <p:ph sz="half" idx="2"/>
          </p:nvPr>
        </p:nvSpPr>
        <p:spPr>
          <a:xfrm>
            <a:off x="93133" y="1465581"/>
            <a:ext cx="4783667" cy="3017520"/>
          </a:xfrm>
        </p:spPr>
        <p:txBody>
          <a:bodyPr>
            <a:normAutofit fontScale="92500" lnSpcReduction="10000"/>
          </a:bodyPr>
          <a:lstStyle/>
          <a:p>
            <a:r>
              <a:rPr lang="en-US" dirty="0"/>
              <a:t>Properties is a way for a component to receive data (e.g., state data) from its parent.</a:t>
            </a:r>
          </a:p>
          <a:p>
            <a:endParaRPr lang="en-US" dirty="0"/>
          </a:p>
          <a:p>
            <a:pPr>
              <a:spcBef>
                <a:spcPts val="200"/>
              </a:spcBef>
            </a:pPr>
            <a:r>
              <a:rPr lang="en-US" sz="1300" b="0" dirty="0">
                <a:solidFill>
                  <a:srgbClr val="000000"/>
                </a:solidFill>
                <a:effectLst/>
                <a:latin typeface="Consolas" panose="020B0609020204030204" pitchFamily="49" charset="0"/>
              </a:rPr>
              <a:t>    </a:t>
            </a:r>
            <a:r>
              <a:rPr lang="en-US" sz="1300" b="0" dirty="0" err="1">
                <a:solidFill>
                  <a:srgbClr val="795E26"/>
                </a:solidFill>
                <a:effectLst/>
                <a:latin typeface="Consolas" panose="020B0609020204030204" pitchFamily="49" charset="0"/>
              </a:rPr>
              <a:t>renderSquare</a:t>
            </a:r>
            <a:r>
              <a:rPr lang="en-US" sz="1300" b="0" dirty="0">
                <a:solidFill>
                  <a:srgbClr val="000000"/>
                </a:solidFill>
                <a:effectLst/>
                <a:latin typeface="Consolas" panose="020B0609020204030204" pitchFamily="49" charset="0"/>
              </a:rPr>
              <a:t>(</a:t>
            </a:r>
            <a:r>
              <a:rPr lang="en-US" sz="1300" b="0" dirty="0" err="1">
                <a:solidFill>
                  <a:srgbClr val="001080"/>
                </a:solidFill>
                <a:effectLst/>
                <a:latin typeface="Consolas" panose="020B0609020204030204" pitchFamily="49" charset="0"/>
              </a:rPr>
              <a:t>i</a:t>
            </a:r>
            <a:r>
              <a:rPr lang="en-US" sz="1300" b="0" dirty="0">
                <a:solidFill>
                  <a:srgbClr val="000000"/>
                </a:solidFill>
                <a:effectLst/>
                <a:latin typeface="Consolas" panose="020B0609020204030204" pitchFamily="49" charset="0"/>
              </a:rPr>
              <a:t>) {</a:t>
            </a:r>
          </a:p>
          <a:p>
            <a:pPr>
              <a:spcBef>
                <a:spcPts val="200"/>
              </a:spcBef>
            </a:pPr>
            <a:r>
              <a:rPr lang="en-US" sz="1300" b="0" dirty="0">
                <a:solidFill>
                  <a:srgbClr val="000000"/>
                </a:solidFill>
                <a:effectLst/>
                <a:latin typeface="Consolas" panose="020B0609020204030204" pitchFamily="49" charset="0"/>
              </a:rPr>
              <a:t>          </a:t>
            </a:r>
            <a:r>
              <a:rPr lang="en-US" sz="1300" b="0" dirty="0">
                <a:solidFill>
                  <a:srgbClr val="AF00DB"/>
                </a:solidFill>
                <a:effectLst/>
                <a:latin typeface="Consolas" panose="020B0609020204030204" pitchFamily="49" charset="0"/>
              </a:rPr>
              <a:t>return</a:t>
            </a:r>
            <a:r>
              <a:rPr lang="en-US" sz="1300" b="0" dirty="0">
                <a:solidFill>
                  <a:srgbClr val="000000"/>
                </a:solidFill>
                <a:effectLst/>
                <a:latin typeface="Consolas" panose="020B0609020204030204" pitchFamily="49" charset="0"/>
              </a:rPr>
              <a:t> (</a:t>
            </a:r>
          </a:p>
          <a:p>
            <a:pPr>
              <a:spcBef>
                <a:spcPts val="200"/>
              </a:spcBef>
            </a:pPr>
            <a:r>
              <a:rPr lang="en-US" sz="1300" b="0" dirty="0">
                <a:solidFill>
                  <a:srgbClr val="000000"/>
                </a:solidFill>
                <a:effectLst/>
                <a:latin typeface="Consolas" panose="020B0609020204030204" pitchFamily="49" charset="0"/>
              </a:rPr>
              <a:t>              </a:t>
            </a:r>
            <a:r>
              <a:rPr lang="en-US" sz="1300" b="0" dirty="0">
                <a:solidFill>
                  <a:srgbClr val="800000"/>
                </a:solidFill>
                <a:effectLst/>
                <a:latin typeface="Consolas" panose="020B0609020204030204" pitchFamily="49" charset="0"/>
              </a:rPr>
              <a:t>&lt;</a:t>
            </a:r>
            <a:r>
              <a:rPr lang="en-US" sz="1300" b="0" dirty="0">
                <a:solidFill>
                  <a:srgbClr val="267F99"/>
                </a:solidFill>
                <a:effectLst/>
                <a:latin typeface="Consolas" panose="020B0609020204030204" pitchFamily="49" charset="0"/>
              </a:rPr>
              <a:t>Square</a:t>
            </a:r>
            <a:endParaRPr lang="en-US" sz="1300" b="0" dirty="0">
              <a:solidFill>
                <a:srgbClr val="000000"/>
              </a:solidFill>
              <a:effectLst/>
              <a:latin typeface="Consolas" panose="020B0609020204030204" pitchFamily="49" charset="0"/>
            </a:endParaRPr>
          </a:p>
          <a:p>
            <a:pPr>
              <a:spcBef>
                <a:spcPts val="200"/>
              </a:spcBef>
            </a:pPr>
            <a:r>
              <a:rPr lang="en-US" sz="1300" b="0" dirty="0">
                <a:solidFill>
                  <a:srgbClr val="000000"/>
                </a:solidFill>
                <a:effectLst/>
                <a:latin typeface="Consolas" panose="020B0609020204030204" pitchFamily="49" charset="0"/>
              </a:rPr>
              <a:t>                  </a:t>
            </a:r>
            <a:r>
              <a:rPr lang="en-US" sz="1300" b="0" dirty="0">
                <a:solidFill>
                  <a:srgbClr val="FF0000"/>
                </a:solidFill>
                <a:effectLst/>
                <a:latin typeface="Consolas" panose="020B0609020204030204" pitchFamily="49" charset="0"/>
              </a:rPr>
              <a:t>value</a:t>
            </a:r>
            <a:r>
              <a:rPr lang="en-US" sz="1300" b="0" dirty="0">
                <a:solidFill>
                  <a:srgbClr val="000000"/>
                </a:solidFill>
                <a:effectLst/>
                <a:latin typeface="Consolas" panose="020B0609020204030204" pitchFamily="49" charset="0"/>
              </a:rPr>
              <a:t>=</a:t>
            </a:r>
            <a:r>
              <a:rPr lang="en-US" sz="1300" b="0" dirty="0">
                <a:solidFill>
                  <a:srgbClr val="0000FF"/>
                </a:solidFill>
                <a:effectLst/>
                <a:latin typeface="Consolas" panose="020B0609020204030204" pitchFamily="49" charset="0"/>
              </a:rPr>
              <a:t>{</a:t>
            </a:r>
            <a:r>
              <a:rPr lang="en-US" sz="1300" b="0" dirty="0" err="1">
                <a:solidFill>
                  <a:srgbClr val="0000FF"/>
                </a:solidFill>
                <a:effectLst/>
                <a:latin typeface="Consolas" panose="020B0609020204030204" pitchFamily="49" charset="0"/>
              </a:rPr>
              <a:t>this</a:t>
            </a:r>
            <a:r>
              <a:rPr lang="en-US" sz="1300" b="0" dirty="0" err="1">
                <a:solidFill>
                  <a:srgbClr val="000000"/>
                </a:solidFill>
                <a:effectLst/>
                <a:latin typeface="Consolas" panose="020B0609020204030204" pitchFamily="49" charset="0"/>
              </a:rPr>
              <a:t>.</a:t>
            </a:r>
            <a:r>
              <a:rPr lang="en-US" sz="1300" b="0" dirty="0" err="1">
                <a:solidFill>
                  <a:srgbClr val="001080"/>
                </a:solidFill>
                <a:effectLst/>
                <a:latin typeface="Consolas" panose="020B0609020204030204" pitchFamily="49" charset="0"/>
              </a:rPr>
              <a:t>state</a:t>
            </a:r>
            <a:r>
              <a:rPr lang="en-US" sz="1300" b="0" dirty="0" err="1">
                <a:solidFill>
                  <a:srgbClr val="000000"/>
                </a:solidFill>
                <a:effectLst/>
                <a:latin typeface="Consolas" panose="020B0609020204030204" pitchFamily="49" charset="0"/>
              </a:rPr>
              <a:t>.</a:t>
            </a:r>
            <a:r>
              <a:rPr lang="en-US" sz="1300" b="0" dirty="0" err="1">
                <a:solidFill>
                  <a:srgbClr val="001080"/>
                </a:solidFill>
                <a:effectLst/>
                <a:latin typeface="Consolas" panose="020B0609020204030204" pitchFamily="49" charset="0"/>
              </a:rPr>
              <a:t>squares</a:t>
            </a:r>
            <a:r>
              <a:rPr lang="en-US" sz="1300" b="0" dirty="0">
                <a:solidFill>
                  <a:srgbClr val="000000"/>
                </a:solidFill>
                <a:effectLst/>
                <a:latin typeface="Consolas" panose="020B0609020204030204" pitchFamily="49" charset="0"/>
              </a:rPr>
              <a:t>[</a:t>
            </a:r>
            <a:r>
              <a:rPr lang="en-US" sz="1300" b="0" dirty="0" err="1">
                <a:solidFill>
                  <a:srgbClr val="001080"/>
                </a:solidFill>
                <a:effectLst/>
                <a:latin typeface="Consolas" panose="020B0609020204030204" pitchFamily="49" charset="0"/>
              </a:rPr>
              <a:t>i</a:t>
            </a:r>
            <a:r>
              <a:rPr lang="en-US" sz="1300" b="0" dirty="0">
                <a:solidFill>
                  <a:srgbClr val="000000"/>
                </a:solidFill>
                <a:effectLst/>
                <a:latin typeface="Consolas" panose="020B0609020204030204" pitchFamily="49" charset="0"/>
              </a:rPr>
              <a:t>]</a:t>
            </a:r>
            <a:r>
              <a:rPr lang="en-US" sz="1300" b="0" dirty="0">
                <a:solidFill>
                  <a:srgbClr val="0000FF"/>
                </a:solidFill>
                <a:effectLst/>
                <a:latin typeface="Consolas" panose="020B0609020204030204" pitchFamily="49" charset="0"/>
              </a:rPr>
              <a:t>}</a:t>
            </a:r>
            <a:endParaRPr lang="en-US" sz="1300" b="0" dirty="0">
              <a:solidFill>
                <a:srgbClr val="000000"/>
              </a:solidFill>
              <a:effectLst/>
              <a:latin typeface="Consolas" panose="020B0609020204030204" pitchFamily="49" charset="0"/>
            </a:endParaRPr>
          </a:p>
          <a:p>
            <a:pPr>
              <a:spcBef>
                <a:spcPts val="200"/>
              </a:spcBef>
            </a:pPr>
            <a:r>
              <a:rPr lang="en-US" sz="1300" b="0" dirty="0">
                <a:solidFill>
                  <a:srgbClr val="000000"/>
                </a:solidFill>
                <a:effectLst/>
                <a:latin typeface="Consolas" panose="020B0609020204030204" pitchFamily="49" charset="0"/>
              </a:rPr>
              <a:t>                  </a:t>
            </a:r>
            <a:r>
              <a:rPr lang="en-US" sz="1300" b="0" dirty="0" err="1">
                <a:solidFill>
                  <a:srgbClr val="FF0000"/>
                </a:solidFill>
                <a:effectLst/>
                <a:latin typeface="Consolas" panose="020B0609020204030204" pitchFamily="49" charset="0"/>
              </a:rPr>
              <a:t>onClick</a:t>
            </a:r>
            <a:r>
              <a:rPr lang="en-US" sz="1300" b="0" dirty="0">
                <a:solidFill>
                  <a:srgbClr val="000000"/>
                </a:solidFill>
                <a:effectLst/>
                <a:latin typeface="Consolas" panose="020B0609020204030204" pitchFamily="49" charset="0"/>
              </a:rPr>
              <a:t>=</a:t>
            </a:r>
            <a:r>
              <a:rPr lang="en-US" sz="1300" b="0" dirty="0">
                <a:solidFill>
                  <a:srgbClr val="0000FF"/>
                </a:solidFill>
                <a:effectLst/>
                <a:latin typeface="Consolas" panose="020B0609020204030204" pitchFamily="49" charset="0"/>
              </a:rPr>
              <a:t>{</a:t>
            </a:r>
            <a:r>
              <a:rPr lang="en-US" sz="1300" b="0" dirty="0">
                <a:solidFill>
                  <a:srgbClr val="000000"/>
                </a:solidFill>
                <a:effectLst/>
                <a:latin typeface="Consolas" panose="020B0609020204030204" pitchFamily="49" charset="0"/>
              </a:rPr>
              <a:t>() </a:t>
            </a:r>
            <a:r>
              <a:rPr lang="en-US" sz="1300" b="0" dirty="0">
                <a:solidFill>
                  <a:srgbClr val="0000FF"/>
                </a:solidFill>
                <a:effectLst/>
                <a:latin typeface="Consolas" panose="020B0609020204030204" pitchFamily="49" charset="0"/>
              </a:rPr>
              <a:t>=&gt;</a:t>
            </a:r>
            <a:r>
              <a:rPr lang="en-US" sz="1300" b="0" dirty="0">
                <a:solidFill>
                  <a:srgbClr val="000000"/>
                </a:solidFill>
                <a:effectLst/>
                <a:latin typeface="Consolas" panose="020B0609020204030204" pitchFamily="49" charset="0"/>
              </a:rPr>
              <a:t> </a:t>
            </a:r>
            <a:r>
              <a:rPr lang="en-US" sz="1300" b="0" dirty="0" err="1">
                <a:solidFill>
                  <a:srgbClr val="0000FF"/>
                </a:solidFill>
                <a:effectLst/>
                <a:latin typeface="Consolas" panose="020B0609020204030204" pitchFamily="49" charset="0"/>
              </a:rPr>
              <a:t>this</a:t>
            </a:r>
            <a:r>
              <a:rPr lang="en-US" sz="1300" b="0" dirty="0" err="1">
                <a:solidFill>
                  <a:srgbClr val="000000"/>
                </a:solidFill>
                <a:effectLst/>
                <a:latin typeface="Consolas" panose="020B0609020204030204" pitchFamily="49" charset="0"/>
              </a:rPr>
              <a:t>.</a:t>
            </a:r>
            <a:r>
              <a:rPr lang="en-US" sz="1300" b="0" dirty="0" err="1">
                <a:solidFill>
                  <a:srgbClr val="795E26"/>
                </a:solidFill>
                <a:effectLst/>
                <a:latin typeface="Consolas" panose="020B0609020204030204" pitchFamily="49" charset="0"/>
              </a:rPr>
              <a:t>handleClick</a:t>
            </a:r>
            <a:r>
              <a:rPr lang="en-US" sz="1300" b="0" dirty="0">
                <a:solidFill>
                  <a:srgbClr val="000000"/>
                </a:solidFill>
                <a:effectLst/>
                <a:latin typeface="Consolas" panose="020B0609020204030204" pitchFamily="49" charset="0"/>
              </a:rPr>
              <a:t>(</a:t>
            </a:r>
            <a:r>
              <a:rPr lang="en-US" sz="1300" b="0" dirty="0" err="1">
                <a:solidFill>
                  <a:srgbClr val="001080"/>
                </a:solidFill>
                <a:effectLst/>
                <a:latin typeface="Consolas" panose="020B0609020204030204" pitchFamily="49" charset="0"/>
              </a:rPr>
              <a:t>i</a:t>
            </a:r>
            <a:r>
              <a:rPr lang="en-US" sz="1300" b="0" dirty="0">
                <a:solidFill>
                  <a:srgbClr val="000000"/>
                </a:solidFill>
                <a:effectLst/>
                <a:latin typeface="Consolas" panose="020B0609020204030204" pitchFamily="49" charset="0"/>
              </a:rPr>
              <a:t>)</a:t>
            </a:r>
            <a:r>
              <a:rPr lang="en-US" sz="1300" b="0" dirty="0">
                <a:solidFill>
                  <a:srgbClr val="0000FF"/>
                </a:solidFill>
                <a:effectLst/>
                <a:latin typeface="Consolas" panose="020B0609020204030204" pitchFamily="49" charset="0"/>
              </a:rPr>
              <a:t>}</a:t>
            </a:r>
            <a:endParaRPr lang="en-US" sz="1300" b="0" dirty="0">
              <a:solidFill>
                <a:srgbClr val="000000"/>
              </a:solidFill>
              <a:effectLst/>
              <a:latin typeface="Consolas" panose="020B0609020204030204" pitchFamily="49" charset="0"/>
            </a:endParaRPr>
          </a:p>
          <a:p>
            <a:pPr>
              <a:spcBef>
                <a:spcPts val="200"/>
              </a:spcBef>
            </a:pPr>
            <a:r>
              <a:rPr lang="en-US" sz="1300" b="0" dirty="0">
                <a:solidFill>
                  <a:srgbClr val="000000"/>
                </a:solidFill>
                <a:effectLst/>
                <a:latin typeface="Consolas" panose="020B0609020204030204" pitchFamily="49" charset="0"/>
              </a:rPr>
              <a:t>              </a:t>
            </a:r>
            <a:r>
              <a:rPr lang="en-US" sz="1300" b="0" dirty="0">
                <a:solidFill>
                  <a:srgbClr val="800000"/>
                </a:solidFill>
                <a:effectLst/>
                <a:latin typeface="Consolas" panose="020B0609020204030204" pitchFamily="49" charset="0"/>
              </a:rPr>
              <a:t>/&gt;</a:t>
            </a:r>
            <a:endParaRPr lang="en-US" sz="1300" b="0" dirty="0">
              <a:solidFill>
                <a:srgbClr val="000000"/>
              </a:solidFill>
              <a:effectLst/>
              <a:latin typeface="Consolas" panose="020B0609020204030204" pitchFamily="49" charset="0"/>
            </a:endParaRPr>
          </a:p>
          <a:p>
            <a:pPr>
              <a:spcBef>
                <a:spcPts val="200"/>
              </a:spcBef>
            </a:pPr>
            <a:r>
              <a:rPr lang="en-US" sz="1300" b="0" dirty="0">
                <a:solidFill>
                  <a:srgbClr val="000000"/>
                </a:solidFill>
                <a:effectLst/>
                <a:latin typeface="Consolas" panose="020B0609020204030204" pitchFamily="49" charset="0"/>
              </a:rPr>
              <a:t>          )</a:t>
            </a:r>
          </a:p>
          <a:p>
            <a:pPr>
              <a:spcBef>
                <a:spcPts val="200"/>
              </a:spcBef>
            </a:pPr>
            <a:r>
              <a:rPr lang="en-US" sz="1300" b="0" dirty="0">
                <a:solidFill>
                  <a:srgbClr val="000000"/>
                </a:solidFill>
                <a:effectLst/>
                <a:latin typeface="Consolas" panose="020B0609020204030204" pitchFamily="49" charset="0"/>
              </a:rPr>
              <a:t>      }</a:t>
            </a:r>
          </a:p>
          <a:p>
            <a:r>
              <a:rPr lang="en-US" dirty="0"/>
              <a:t>Notice that square has two properties passed to it from its parent: value and </a:t>
            </a:r>
            <a:r>
              <a:rPr lang="en-US" dirty="0" err="1"/>
              <a:t>onClick</a:t>
            </a:r>
            <a:r>
              <a:rPr lang="en-US" dirty="0"/>
              <a:t>.</a:t>
            </a:r>
          </a:p>
        </p:txBody>
      </p:sp>
    </p:spTree>
    <p:extLst>
      <p:ext uri="{BB962C8B-B14F-4D97-AF65-F5344CB8AC3E}">
        <p14:creationId xmlns:p14="http://schemas.microsoft.com/office/powerpoint/2010/main" val="268975735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8BF815-A9EE-4494-90F5-CB547C4B4D40}"/>
              </a:ext>
            </a:extLst>
          </p:cNvPr>
          <p:cNvSpPr>
            <a:spLocks noGrp="1"/>
          </p:cNvSpPr>
          <p:nvPr>
            <p:ph type="title"/>
          </p:nvPr>
        </p:nvSpPr>
        <p:spPr/>
        <p:txBody>
          <a:bodyPr/>
          <a:lstStyle/>
          <a:p>
            <a:r>
              <a:rPr lang="en-US" dirty="0"/>
              <a:t>Events</a:t>
            </a:r>
          </a:p>
        </p:txBody>
      </p:sp>
      <p:sp>
        <p:nvSpPr>
          <p:cNvPr id="3" name="Content Placeholder 2">
            <a:extLst>
              <a:ext uri="{FF2B5EF4-FFF2-40B4-BE49-F238E27FC236}">
                <a16:creationId xmlns:a16="http://schemas.microsoft.com/office/drawing/2014/main" id="{88C00FDC-4F65-436D-A424-4543E68AF817}"/>
              </a:ext>
            </a:extLst>
          </p:cNvPr>
          <p:cNvSpPr>
            <a:spLocks noGrp="1"/>
          </p:cNvSpPr>
          <p:nvPr>
            <p:ph sz="half" idx="1"/>
          </p:nvPr>
        </p:nvSpPr>
        <p:spPr/>
        <p:txBody>
          <a:bodyPr>
            <a:normAutofit fontScale="92500" lnSpcReduction="10000"/>
          </a:bodyPr>
          <a:lstStyle/>
          <a:p>
            <a:r>
              <a:rPr lang="en-US" dirty="0"/>
              <a:t>React supports different types of events</a:t>
            </a:r>
          </a:p>
          <a:p>
            <a:r>
              <a:rPr lang="en-US" dirty="0">
                <a:hlinkClick r:id="rId2"/>
              </a:rPr>
              <a:t>https://reactjs.org/docs/events.html</a:t>
            </a:r>
            <a:endParaRPr lang="en-US" dirty="0"/>
          </a:p>
          <a:p>
            <a:r>
              <a:rPr lang="en-US" dirty="0" err="1"/>
              <a:t>onClick</a:t>
            </a:r>
            <a:r>
              <a:rPr lang="en-US" dirty="0"/>
              <a:t> </a:t>
            </a:r>
          </a:p>
          <a:p>
            <a:r>
              <a:rPr lang="en-US" dirty="0" err="1"/>
              <a:t>onContextMenu</a:t>
            </a:r>
            <a:r>
              <a:rPr lang="en-US" dirty="0"/>
              <a:t> </a:t>
            </a:r>
          </a:p>
          <a:p>
            <a:r>
              <a:rPr lang="en-US" dirty="0" err="1"/>
              <a:t>onDoubleClick</a:t>
            </a:r>
            <a:r>
              <a:rPr lang="en-US" dirty="0"/>
              <a:t> </a:t>
            </a:r>
          </a:p>
          <a:p>
            <a:pPr marL="0" indent="0">
              <a:buNone/>
            </a:pPr>
            <a:r>
              <a:rPr lang="en-US" dirty="0"/>
              <a:t>Event naming convention is: on[Event]</a:t>
            </a:r>
          </a:p>
          <a:p>
            <a:pPr marL="0" indent="0">
              <a:buNone/>
            </a:pPr>
            <a:r>
              <a:rPr lang="en-US" dirty="0"/>
              <a:t>NOTE: camelCase is required!</a:t>
            </a:r>
          </a:p>
          <a:p>
            <a:pPr marL="0" indent="0">
              <a:buNone/>
            </a:pPr>
            <a:r>
              <a:rPr lang="en-US" dirty="0"/>
              <a:t>Also for ‘</a:t>
            </a:r>
            <a:r>
              <a:rPr lang="en-US" dirty="0" err="1"/>
              <a:t>className</a:t>
            </a:r>
            <a:r>
              <a:rPr lang="en-US" dirty="0"/>
              <a:t>’</a:t>
            </a:r>
          </a:p>
        </p:txBody>
      </p:sp>
      <p:sp>
        <p:nvSpPr>
          <p:cNvPr id="4" name="Content Placeholder 3">
            <a:extLst>
              <a:ext uri="{FF2B5EF4-FFF2-40B4-BE49-F238E27FC236}">
                <a16:creationId xmlns:a16="http://schemas.microsoft.com/office/drawing/2014/main" id="{3057D17B-2832-4B13-8459-3F13620D973E}"/>
              </a:ext>
            </a:extLst>
          </p:cNvPr>
          <p:cNvSpPr>
            <a:spLocks noGrp="1"/>
          </p:cNvSpPr>
          <p:nvPr>
            <p:ph sz="half" idx="2"/>
          </p:nvPr>
        </p:nvSpPr>
        <p:spPr/>
        <p:txBody>
          <a:bodyPr>
            <a:normAutofit fontScale="92500" lnSpcReduction="10000"/>
          </a:bodyPr>
          <a:lstStyle/>
          <a:p>
            <a:r>
              <a:rPr lang="en-US" dirty="0"/>
              <a:t>You can set these as properties just like in HTML</a:t>
            </a:r>
          </a:p>
          <a:p>
            <a:r>
              <a:rPr lang="en-US" sz="1050" b="0" dirty="0" err="1">
                <a:solidFill>
                  <a:srgbClr val="795E26"/>
                </a:solidFill>
                <a:effectLst/>
                <a:latin typeface="Consolas" panose="020B0609020204030204" pitchFamily="49" charset="0"/>
              </a:rPr>
              <a:t>renderSquare</a:t>
            </a:r>
            <a:r>
              <a:rPr lang="en-US" sz="1050" b="0" dirty="0">
                <a:solidFill>
                  <a:srgbClr val="000000"/>
                </a:solidFill>
                <a:effectLst/>
                <a:latin typeface="Consolas" panose="020B0609020204030204" pitchFamily="49" charset="0"/>
              </a:rPr>
              <a:t>(</a:t>
            </a:r>
            <a:r>
              <a:rPr lang="en-US" sz="1050" b="0" dirty="0" err="1">
                <a:solidFill>
                  <a:srgbClr val="001080"/>
                </a:solidFill>
                <a:effectLst/>
                <a:latin typeface="Consolas" panose="020B0609020204030204" pitchFamily="49" charset="0"/>
              </a:rPr>
              <a:t>i</a:t>
            </a:r>
            <a:r>
              <a:rPr lang="en-US" sz="1050" b="0" dirty="0">
                <a:solidFill>
                  <a:srgbClr val="000000"/>
                </a:solidFill>
                <a:effectLst/>
                <a:latin typeface="Consolas" panose="020B0609020204030204" pitchFamily="49" charset="0"/>
              </a:rPr>
              <a:t>) {</a:t>
            </a:r>
          </a:p>
          <a:p>
            <a:r>
              <a:rPr lang="en-US" sz="1050" b="0" dirty="0">
                <a:solidFill>
                  <a:srgbClr val="000000"/>
                </a:solidFill>
                <a:effectLst/>
                <a:latin typeface="Consolas" panose="020B0609020204030204" pitchFamily="49" charset="0"/>
              </a:rPr>
              <a:t>   </a:t>
            </a:r>
            <a:r>
              <a:rPr lang="en-US" sz="1050" b="0" dirty="0">
                <a:solidFill>
                  <a:srgbClr val="AF00DB"/>
                </a:solidFill>
                <a:effectLst/>
                <a:latin typeface="Consolas" panose="020B0609020204030204" pitchFamily="49" charset="0"/>
              </a:rPr>
              <a:t>return</a:t>
            </a:r>
            <a:r>
              <a:rPr lang="en-US" sz="1050" b="0" dirty="0">
                <a:solidFill>
                  <a:srgbClr val="000000"/>
                </a:solidFill>
                <a:effectLst/>
                <a:latin typeface="Consolas" panose="020B0609020204030204" pitchFamily="49" charset="0"/>
              </a:rPr>
              <a:t> (</a:t>
            </a: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&lt;</a:t>
            </a:r>
            <a:r>
              <a:rPr lang="en-US" sz="1050" b="0" dirty="0">
                <a:solidFill>
                  <a:srgbClr val="267F99"/>
                </a:solidFill>
                <a:effectLst/>
                <a:latin typeface="Consolas" panose="020B0609020204030204" pitchFamily="49" charset="0"/>
              </a:rPr>
              <a:t>Square</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FF0000"/>
                </a:solidFill>
                <a:effectLst/>
                <a:latin typeface="Consolas" panose="020B0609020204030204" pitchFamily="49" charset="0"/>
              </a:rPr>
              <a:t>value</a:t>
            </a:r>
            <a:r>
              <a:rPr lang="en-US" sz="1050" b="0" dirty="0">
                <a:solidFill>
                  <a:srgbClr val="000000"/>
                </a:solidFill>
                <a:effectLst/>
                <a:latin typeface="Consolas" panose="020B0609020204030204" pitchFamily="49" charset="0"/>
              </a:rPr>
              <a:t>=</a:t>
            </a:r>
            <a:r>
              <a:rPr lang="en-US" sz="1050" b="0" dirty="0">
                <a:solidFill>
                  <a:srgbClr val="0000FF"/>
                </a:solidFill>
                <a:effectLst/>
                <a:latin typeface="Consolas" panose="020B0609020204030204" pitchFamily="49" charset="0"/>
              </a:rPr>
              <a:t>{</a:t>
            </a:r>
            <a:r>
              <a:rPr lang="en-US" sz="1050" b="0" dirty="0" err="1">
                <a:solidFill>
                  <a:srgbClr val="0000FF"/>
                </a:solidFill>
                <a:effectLst/>
                <a:latin typeface="Consolas" panose="020B0609020204030204" pitchFamily="49" charset="0"/>
              </a:rPr>
              <a:t>this</a:t>
            </a:r>
            <a:r>
              <a:rPr lang="en-US" sz="1050" b="0" dirty="0" err="1">
                <a:solidFill>
                  <a:srgbClr val="000000"/>
                </a:solidFill>
                <a:effectLst/>
                <a:latin typeface="Consolas" panose="020B0609020204030204" pitchFamily="49" charset="0"/>
              </a:rPr>
              <a:t>.</a:t>
            </a:r>
            <a:r>
              <a:rPr lang="en-US" sz="1050" b="0" dirty="0" err="1">
                <a:solidFill>
                  <a:srgbClr val="001080"/>
                </a:solidFill>
                <a:effectLst/>
                <a:latin typeface="Consolas" panose="020B0609020204030204" pitchFamily="49" charset="0"/>
              </a:rPr>
              <a:t>state</a:t>
            </a:r>
            <a:r>
              <a:rPr lang="en-US" sz="1050" b="0" dirty="0" err="1">
                <a:solidFill>
                  <a:srgbClr val="000000"/>
                </a:solidFill>
                <a:effectLst/>
                <a:latin typeface="Consolas" panose="020B0609020204030204" pitchFamily="49" charset="0"/>
              </a:rPr>
              <a:t>.</a:t>
            </a:r>
            <a:r>
              <a:rPr lang="en-US" sz="1050" b="0" dirty="0" err="1">
                <a:solidFill>
                  <a:srgbClr val="001080"/>
                </a:solidFill>
                <a:effectLst/>
                <a:latin typeface="Consolas" panose="020B0609020204030204" pitchFamily="49" charset="0"/>
              </a:rPr>
              <a:t>squares</a:t>
            </a:r>
            <a:r>
              <a:rPr lang="en-US" sz="1050" b="0" dirty="0">
                <a:solidFill>
                  <a:srgbClr val="000000"/>
                </a:solidFill>
                <a:effectLst/>
                <a:latin typeface="Consolas" panose="020B0609020204030204" pitchFamily="49" charset="0"/>
              </a:rPr>
              <a:t>[</a:t>
            </a:r>
            <a:r>
              <a:rPr lang="en-US" sz="1050" b="0" dirty="0" err="1">
                <a:solidFill>
                  <a:srgbClr val="001080"/>
                </a:solidFill>
                <a:effectLst/>
                <a:latin typeface="Consolas" panose="020B0609020204030204" pitchFamily="49" charset="0"/>
              </a:rPr>
              <a:t>i</a:t>
            </a:r>
            <a:r>
              <a:rPr lang="en-US" sz="1050" b="0" dirty="0">
                <a:solidFill>
                  <a:srgbClr val="000000"/>
                </a:solidFill>
                <a:effectLst/>
                <a:latin typeface="Consolas" panose="020B0609020204030204" pitchFamily="49" charset="0"/>
              </a:rPr>
              <a:t>]</a:t>
            </a:r>
            <a:r>
              <a:rPr lang="en-US" sz="1050" b="0" dirty="0">
                <a:solidFill>
                  <a:srgbClr val="0000FF"/>
                </a:solidFill>
                <a:effectLst/>
                <a:latin typeface="Consolas" panose="020B0609020204030204" pitchFamily="49" charset="0"/>
              </a:rPr>
              <a: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err="1">
                <a:solidFill>
                  <a:srgbClr val="FF0000"/>
                </a:solidFill>
                <a:effectLst/>
                <a:latin typeface="Consolas" panose="020B0609020204030204" pitchFamily="49" charset="0"/>
              </a:rPr>
              <a:t>onClick</a:t>
            </a:r>
            <a:r>
              <a:rPr lang="en-US" sz="1050" b="0" dirty="0">
                <a:solidFill>
                  <a:srgbClr val="000000"/>
                </a:solidFill>
                <a:effectLst/>
                <a:latin typeface="Consolas" panose="020B0609020204030204" pitchFamily="49" charset="0"/>
              </a:rPr>
              <a:t>=</a:t>
            </a:r>
            <a:r>
              <a:rPr lang="en-US" sz="1050" b="0" dirty="0">
                <a:solidFill>
                  <a:srgbClr val="0000FF"/>
                </a:solidFill>
                <a:effectLst/>
                <a:latin typeface="Consolas" panose="020B0609020204030204" pitchFamily="49" charset="0"/>
              </a:rPr>
              <a:t>{</a:t>
            </a:r>
            <a:r>
              <a:rPr lang="en-US" sz="1050" b="0" dirty="0">
                <a:solidFill>
                  <a:srgbClr val="000000"/>
                </a:solidFill>
                <a:effectLst/>
                <a:latin typeface="Consolas" panose="020B0609020204030204" pitchFamily="49" charset="0"/>
              </a:rPr>
              <a:t>() </a:t>
            </a:r>
            <a:r>
              <a:rPr lang="en-US" sz="1050" b="0" dirty="0">
                <a:solidFill>
                  <a:srgbClr val="0000FF"/>
                </a:solidFill>
                <a:effectLst/>
                <a:latin typeface="Consolas" panose="020B0609020204030204" pitchFamily="49" charset="0"/>
              </a:rPr>
              <a:t>=&gt;</a:t>
            </a:r>
            <a:r>
              <a:rPr lang="en-US" sz="1050" b="0" dirty="0">
                <a:solidFill>
                  <a:srgbClr val="000000"/>
                </a:solidFill>
                <a:effectLst/>
                <a:latin typeface="Consolas" panose="020B0609020204030204" pitchFamily="49" charset="0"/>
              </a:rPr>
              <a:t> </a:t>
            </a:r>
            <a:r>
              <a:rPr lang="en-US" sz="1050" b="0" dirty="0" err="1">
                <a:solidFill>
                  <a:srgbClr val="0000FF"/>
                </a:solidFill>
                <a:effectLst/>
                <a:latin typeface="Consolas" panose="020B0609020204030204" pitchFamily="49" charset="0"/>
              </a:rPr>
              <a:t>this</a:t>
            </a:r>
            <a:r>
              <a:rPr lang="en-US" sz="1050" b="0" dirty="0" err="1">
                <a:solidFill>
                  <a:srgbClr val="000000"/>
                </a:solidFill>
                <a:effectLst/>
                <a:latin typeface="Consolas" panose="020B0609020204030204" pitchFamily="49" charset="0"/>
              </a:rPr>
              <a:t>.</a:t>
            </a:r>
            <a:r>
              <a:rPr lang="en-US" sz="1050" b="0" dirty="0" err="1">
                <a:solidFill>
                  <a:srgbClr val="795E26"/>
                </a:solidFill>
                <a:effectLst/>
                <a:latin typeface="Consolas" panose="020B0609020204030204" pitchFamily="49" charset="0"/>
              </a:rPr>
              <a:t>handleClick</a:t>
            </a:r>
            <a:r>
              <a:rPr lang="en-US" sz="1050" b="0" dirty="0">
                <a:solidFill>
                  <a:srgbClr val="000000"/>
                </a:solidFill>
                <a:effectLst/>
                <a:latin typeface="Consolas" panose="020B0609020204030204" pitchFamily="49" charset="0"/>
              </a:rPr>
              <a:t>(</a:t>
            </a:r>
            <a:r>
              <a:rPr lang="en-US" sz="1050" b="0" dirty="0" err="1">
                <a:solidFill>
                  <a:srgbClr val="001080"/>
                </a:solidFill>
                <a:effectLst/>
                <a:latin typeface="Consolas" panose="020B0609020204030204" pitchFamily="49" charset="0"/>
              </a:rPr>
              <a:t>i</a:t>
            </a:r>
            <a:r>
              <a:rPr lang="en-US" sz="1050" b="0" dirty="0">
                <a:solidFill>
                  <a:srgbClr val="000000"/>
                </a:solidFill>
                <a:effectLst/>
                <a:latin typeface="Consolas" panose="020B0609020204030204" pitchFamily="49" charset="0"/>
              </a:rPr>
              <a:t>)</a:t>
            </a:r>
            <a:r>
              <a:rPr lang="en-US" sz="1050" b="0" dirty="0">
                <a:solidFill>
                  <a:srgbClr val="0000FF"/>
                </a:solidFill>
                <a:effectLst/>
                <a:latin typeface="Consolas" panose="020B0609020204030204" pitchFamily="49" charset="0"/>
              </a:rPr>
              <a: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r>
              <a:rPr lang="en-US" sz="1050" b="0" dirty="0">
                <a:solidFill>
                  <a:srgbClr val="800000"/>
                </a:solidFill>
                <a:effectLst/>
                <a:latin typeface="Consolas" panose="020B0609020204030204" pitchFamily="49" charset="0"/>
              </a:rPr>
              <a:t>/&gt;</a:t>
            </a:r>
            <a:endParaRPr lang="en-US" sz="1050" b="0" dirty="0">
              <a:solidFill>
                <a:srgbClr val="000000"/>
              </a:solidFill>
              <a:effectLst/>
              <a:latin typeface="Consolas" panose="020B0609020204030204" pitchFamily="49" charset="0"/>
            </a:endParaRPr>
          </a:p>
          <a:p>
            <a:r>
              <a:rPr lang="en-US" sz="1050" b="0" dirty="0">
                <a:solidFill>
                  <a:srgbClr val="000000"/>
                </a:solidFill>
                <a:effectLst/>
                <a:latin typeface="Consolas" panose="020B0609020204030204" pitchFamily="49" charset="0"/>
              </a:rPr>
              <a:t>   )</a:t>
            </a:r>
          </a:p>
          <a:p>
            <a:r>
              <a:rPr lang="en-US" sz="1050" b="0" dirty="0">
                <a:solidFill>
                  <a:srgbClr val="000000"/>
                </a:solidFill>
                <a:effectLst/>
                <a:latin typeface="Consolas" panose="020B0609020204030204" pitchFamily="49" charset="0"/>
              </a:rPr>
              <a:t>}</a:t>
            </a:r>
          </a:p>
          <a:p>
            <a:pPr marL="68580" marR="0" lvl="0" indent="-68580" algn="l" defTabSz="685800" rtl="0" eaLnBrk="1" fontAlgn="auto" latinLnBrk="0" hangingPunct="1">
              <a:lnSpc>
                <a:spcPct val="90000"/>
              </a:lnSpc>
              <a:spcBef>
                <a:spcPts val="900"/>
              </a:spcBef>
              <a:spcAft>
                <a:spcPts val="150"/>
              </a:spcAft>
              <a:buClr>
                <a:srgbClr val="E48312"/>
              </a:buClr>
              <a:buSzPct val="100000"/>
              <a:buFont typeface="Calibri" panose="020F0502020204030204" pitchFamily="34" charset="0"/>
              <a:buChar char=" "/>
              <a:tabLst/>
              <a:defRPr/>
            </a:pPr>
            <a:r>
              <a:rPr kumimoji="0" lang="en-US" sz="1000" b="0" i="0" u="none" strike="noStrike" kern="1200" cap="none" spc="0" normalizeH="0" baseline="0" noProof="0" dirty="0">
                <a:ln>
                  <a:noFill/>
                </a:ln>
                <a:solidFill>
                  <a:srgbClr val="D4D4D4"/>
                </a:solidFill>
                <a:effectLst/>
                <a:uLnTx/>
                <a:uFillTx/>
                <a:latin typeface="Consolas" panose="020B0609020204030204" pitchFamily="49" charset="0"/>
                <a:ea typeface="+mn-ea"/>
                <a:cs typeface="+mn-cs"/>
              </a:rPr>
              <a:t>        )</a:t>
            </a:r>
          </a:p>
          <a:p>
            <a:pPr marL="68580" marR="0" lvl="0" indent="-68580" algn="l" defTabSz="685800" rtl="0" eaLnBrk="1" fontAlgn="auto" latinLnBrk="0" hangingPunct="1">
              <a:lnSpc>
                <a:spcPct val="90000"/>
              </a:lnSpc>
              <a:spcBef>
                <a:spcPts val="900"/>
              </a:spcBef>
              <a:spcAft>
                <a:spcPts val="150"/>
              </a:spcAft>
              <a:buClr>
                <a:srgbClr val="E48312"/>
              </a:buClr>
              <a:buSzPct val="100000"/>
              <a:buFont typeface="Calibri" panose="020F0502020204030204" pitchFamily="34" charset="0"/>
              <a:buChar char=" "/>
              <a:tabLst/>
              <a:defRPr/>
            </a:pPr>
            <a:r>
              <a:rPr kumimoji="0" lang="en-US" sz="1000" b="0" i="0" u="none" strike="noStrike" kern="1200" cap="none" spc="0" normalizeH="0" baseline="0" noProof="0" dirty="0">
                <a:ln>
                  <a:noFill/>
                </a:ln>
                <a:solidFill>
                  <a:srgbClr val="D4D4D4"/>
                </a:solidFill>
                <a:effectLst/>
                <a:uLnTx/>
                <a:uFillTx/>
                <a:latin typeface="Consolas" panose="020B0609020204030204" pitchFamily="49" charset="0"/>
                <a:ea typeface="+mn-ea"/>
                <a:cs typeface="+mn-cs"/>
              </a:rPr>
              <a:t>    }</a:t>
            </a:r>
          </a:p>
          <a:p>
            <a:endParaRPr lang="en-US" dirty="0"/>
          </a:p>
        </p:txBody>
      </p:sp>
    </p:spTree>
    <p:extLst>
      <p:ext uri="{BB962C8B-B14F-4D97-AF65-F5344CB8AC3E}">
        <p14:creationId xmlns:p14="http://schemas.microsoft.com/office/powerpoint/2010/main" val="11337886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4BAEB72-1379-42BA-8D1C-909E1DFADFD6}"/>
              </a:ext>
            </a:extLst>
          </p:cNvPr>
          <p:cNvSpPr>
            <a:spLocks noGrp="1"/>
          </p:cNvSpPr>
          <p:nvPr>
            <p:ph type="title"/>
          </p:nvPr>
        </p:nvSpPr>
        <p:spPr/>
        <p:txBody>
          <a:bodyPr/>
          <a:lstStyle/>
          <a:p>
            <a:r>
              <a:rPr lang="en-US" dirty="0"/>
              <a:t>this</a:t>
            </a:r>
          </a:p>
        </p:txBody>
      </p:sp>
      <p:sp>
        <p:nvSpPr>
          <p:cNvPr id="3" name="Text Placeholder 2">
            <a:extLst>
              <a:ext uri="{FF2B5EF4-FFF2-40B4-BE49-F238E27FC236}">
                <a16:creationId xmlns:a16="http://schemas.microsoft.com/office/drawing/2014/main" id="{398EE825-8DE6-433E-9994-90EB32614339}"/>
              </a:ext>
            </a:extLst>
          </p:cNvPr>
          <p:cNvSpPr>
            <a:spLocks noGrp="1"/>
          </p:cNvSpPr>
          <p:nvPr>
            <p:ph type="body" idx="1"/>
          </p:nvPr>
        </p:nvSpPr>
        <p:spPr>
          <a:xfrm>
            <a:off x="311700" y="1303757"/>
            <a:ext cx="8520600" cy="3265118"/>
          </a:xfrm>
        </p:spPr>
        <p:txBody>
          <a:bodyPr/>
          <a:lstStyle/>
          <a:p>
            <a:r>
              <a:rPr lang="en-US" sz="1800" dirty="0"/>
              <a:t>Prefer arrow functions when setting up events in react. </a:t>
            </a:r>
            <a:endParaRPr lang="en-US" sz="1900" dirty="0"/>
          </a:p>
          <a:p>
            <a:pPr lvl="1">
              <a:spcBef>
                <a:spcPts val="0"/>
              </a:spcBef>
            </a:pPr>
            <a:r>
              <a:rPr lang="en-US" sz="1600" dirty="0"/>
              <a:t>It avoids known, squirrely semantics of how </a:t>
            </a:r>
            <a:r>
              <a:rPr lang="en-US" sz="1600" dirty="0" err="1"/>
              <a:t>javascript</a:t>
            </a:r>
            <a:r>
              <a:rPr lang="en-US" sz="1600" dirty="0"/>
              <a:t> deals with its `this` pointer.</a:t>
            </a:r>
          </a:p>
          <a:p>
            <a:r>
              <a:rPr lang="en-US" sz="1750" dirty="0"/>
              <a:t>The details boil down to how </a:t>
            </a:r>
            <a:r>
              <a:rPr lang="en-US" sz="1750" dirty="0" err="1"/>
              <a:t>javascript</a:t>
            </a:r>
            <a:r>
              <a:rPr lang="en-US" sz="1750" dirty="0"/>
              <a:t> determines the value of `this`. In short, the value of `this` is determined by the object on which `this` is called</a:t>
            </a:r>
          </a:p>
          <a:p>
            <a:pPr lvl="1">
              <a:spcBef>
                <a:spcPts val="0"/>
              </a:spcBef>
            </a:pPr>
            <a:r>
              <a:rPr lang="en-US" sz="1600" dirty="0"/>
              <a:t>If you do something like </a:t>
            </a:r>
            <a:r>
              <a:rPr lang="en-US" sz="1600" dirty="0" err="1"/>
              <a:t>obj.method</a:t>
            </a:r>
            <a:r>
              <a:rPr lang="en-US" sz="1600" dirty="0"/>
              <a:t>(), ‘this’ will be obj regardless of where method() was defined (remember, </a:t>
            </a:r>
            <a:r>
              <a:rPr lang="en-US" sz="1600" dirty="0" err="1"/>
              <a:t>javascript</a:t>
            </a:r>
            <a:r>
              <a:rPr lang="en-US" sz="1600" dirty="0"/>
              <a:t> allows you to add methods dynamically).</a:t>
            </a:r>
            <a:endParaRPr lang="en-US" sz="1800" dirty="0"/>
          </a:p>
          <a:p>
            <a:pPr lvl="1">
              <a:spcBef>
                <a:spcPts val="0"/>
              </a:spcBef>
            </a:pPr>
            <a:r>
              <a:rPr lang="en-US" sz="1600" dirty="0"/>
              <a:t>This is bad if `this` was referring to some other object we wanted to use `this` to access</a:t>
            </a:r>
            <a:endParaRPr lang="en-US" sz="1800" dirty="0"/>
          </a:p>
          <a:p>
            <a:r>
              <a:rPr lang="en-US" sz="1600" dirty="0"/>
              <a:t>Arrow functions are an exception– they inherit `this` from their parent scope when the function is originally defined, so even if you reassign method(), `this` will not change what it refers to</a:t>
            </a:r>
          </a:p>
          <a:p>
            <a:r>
              <a:rPr lang="en-US" sz="1800" dirty="0"/>
              <a:t>Some articles if you’re interested:</a:t>
            </a:r>
            <a:endParaRPr lang="en-US" sz="1900" dirty="0"/>
          </a:p>
          <a:p>
            <a:pPr lvl="1">
              <a:spcBef>
                <a:spcPts val="0"/>
              </a:spcBef>
            </a:pPr>
            <a:r>
              <a:rPr lang="en-US" sz="1750" dirty="0">
                <a:hlinkClick r:id="rId2"/>
              </a:rPr>
              <a:t>https://yehudakatz.com/2011/08/11/understanding-javascript-function-invocation-and-this/</a:t>
            </a:r>
            <a:endParaRPr lang="en-US" sz="1750" dirty="0"/>
          </a:p>
          <a:p>
            <a:pPr lvl="1">
              <a:spcBef>
                <a:spcPts val="0"/>
              </a:spcBef>
            </a:pPr>
            <a:r>
              <a:rPr lang="en-US" sz="1750" dirty="0">
                <a:hlinkClick r:id="rId3"/>
              </a:rPr>
              <a:t>https://frontarm.com/james-k-nelson/when-to-use-arrow-functions/</a:t>
            </a:r>
            <a:endParaRPr lang="en-US" sz="1750" dirty="0"/>
          </a:p>
          <a:p>
            <a:pPr marL="596900" lvl="1" indent="0">
              <a:spcBef>
                <a:spcPts val="0"/>
              </a:spcBef>
              <a:buNone/>
            </a:pPr>
            <a:endParaRPr lang="en-US" sz="1600" dirty="0"/>
          </a:p>
          <a:p>
            <a:pPr lvl="1">
              <a:spcBef>
                <a:spcPts val="0"/>
              </a:spcBef>
            </a:pPr>
            <a:endParaRPr lang="en-US" sz="1600" dirty="0"/>
          </a:p>
          <a:p>
            <a:pPr marL="914400" lvl="1" indent="-317500" algn="l" rtl="0">
              <a:spcBef>
                <a:spcPts val="0"/>
              </a:spcBef>
              <a:spcAft>
                <a:spcPts val="0"/>
              </a:spcAft>
              <a:buSzPts val="1400"/>
              <a:buChar char="○"/>
            </a:pPr>
            <a:endParaRPr lang="en-US" sz="1600" dirty="0"/>
          </a:p>
          <a:p>
            <a:endParaRPr lang="en-US" dirty="0"/>
          </a:p>
        </p:txBody>
      </p:sp>
    </p:spTree>
    <p:extLst>
      <p:ext uri="{BB962C8B-B14F-4D97-AF65-F5344CB8AC3E}">
        <p14:creationId xmlns:p14="http://schemas.microsoft.com/office/powerpoint/2010/main" val="193396647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02B770-C3BA-4BC8-BFB0-21AFE1903D4F}"/>
              </a:ext>
            </a:extLst>
          </p:cNvPr>
          <p:cNvSpPr>
            <a:spLocks noGrp="1"/>
          </p:cNvSpPr>
          <p:nvPr>
            <p:ph type="title"/>
          </p:nvPr>
        </p:nvSpPr>
        <p:spPr/>
        <p:txBody>
          <a:bodyPr/>
          <a:lstStyle/>
          <a:p>
            <a:r>
              <a:rPr lang="en-US" dirty="0"/>
              <a:t>Magical Moving ‘this’ Example:</a:t>
            </a:r>
          </a:p>
        </p:txBody>
      </p:sp>
      <p:sp>
        <p:nvSpPr>
          <p:cNvPr id="3" name="Text Placeholder 2">
            <a:extLst>
              <a:ext uri="{FF2B5EF4-FFF2-40B4-BE49-F238E27FC236}">
                <a16:creationId xmlns:a16="http://schemas.microsoft.com/office/drawing/2014/main" id="{0B9178BA-B373-47F8-8C53-CDC804B17FB2}"/>
              </a:ext>
            </a:extLst>
          </p:cNvPr>
          <p:cNvSpPr>
            <a:spLocks noGrp="1"/>
          </p:cNvSpPr>
          <p:nvPr>
            <p:ph type="body" idx="1"/>
          </p:nvPr>
        </p:nvSpPr>
        <p:spPr>
          <a:xfrm>
            <a:off x="311700" y="1367327"/>
            <a:ext cx="4260300" cy="3201548"/>
          </a:xfrm>
        </p:spPr>
        <p:txBody>
          <a:bodyPr/>
          <a:lstStyle/>
          <a:p>
            <a:pPr marL="114300" indent="0">
              <a:buNone/>
            </a:pP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myObject</a:t>
            </a:r>
            <a:r>
              <a:rPr lang="en-US" b="0" dirty="0">
                <a:solidFill>
                  <a:srgbClr val="000000"/>
                </a:solidFill>
                <a:effectLst/>
                <a:latin typeface="Consolas" panose="020B0609020204030204" pitchFamily="49" charset="0"/>
              </a:rPr>
              <a:t> = {</a:t>
            </a:r>
          </a:p>
          <a:p>
            <a:pPr marL="114300" indent="0">
              <a:buNone/>
            </a:pP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myMethod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 </a:t>
            </a:r>
            <a:r>
              <a:rPr lang="en-US" b="0" dirty="0">
                <a:solidFill>
                  <a:srgbClr val="0000FF"/>
                </a:solidFill>
                <a:effectLst/>
                <a:latin typeface="Consolas" panose="020B0609020204030204" pitchFamily="49" charset="0"/>
              </a:rPr>
              <a:t>=&gt;</a:t>
            </a:r>
            <a:r>
              <a:rPr lang="en-US" b="0" dirty="0">
                <a:solidFill>
                  <a:srgbClr val="000000"/>
                </a:solidFill>
                <a:effectLst/>
                <a:latin typeface="Consolas" panose="020B0609020204030204" pitchFamily="49" charset="0"/>
              </a:rPr>
              <a:t> { </a:t>
            </a:r>
            <a:r>
              <a:rPr lang="en-US" b="0" dirty="0">
                <a:solidFill>
                  <a:srgbClr val="FF0000"/>
                </a:solidFill>
                <a:effectLst/>
                <a:latin typeface="Consolas" panose="020B0609020204030204" pitchFamily="49" charset="0"/>
              </a:rPr>
              <a:t>//Love to see it</a:t>
            </a:r>
          </a:p>
          <a:p>
            <a:pPr marL="114300" indent="0">
              <a:buNone/>
            </a:pP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p>
          <a:p>
            <a:pPr marL="114300" indent="0">
              <a:buNone/>
            </a:pPr>
            <a:r>
              <a:rPr lang="en-US" b="0" dirty="0">
                <a:solidFill>
                  <a:srgbClr val="000000"/>
                </a:solidFill>
                <a:effectLst/>
                <a:latin typeface="Consolas" panose="020B0609020204030204" pitchFamily="49" charset="0"/>
              </a:rPr>
              <a:t>  }</a:t>
            </a:r>
          </a:p>
          <a:p>
            <a:pPr marL="114300" indent="0">
              <a:buNone/>
            </a:pPr>
            <a:r>
              <a:rPr lang="en-US" b="0" dirty="0">
                <a:solidFill>
                  <a:srgbClr val="000000"/>
                </a:solidFill>
                <a:effectLst/>
                <a:latin typeface="Consolas" panose="020B0609020204030204" pitchFamily="49" charset="0"/>
              </a:rPr>
              <a:t>};</a:t>
            </a:r>
          </a:p>
          <a:p>
            <a:pPr marL="114300" indent="0">
              <a:buNone/>
            </a:pPr>
            <a:endParaRPr lang="en-US" b="0" dirty="0">
              <a:solidFill>
                <a:srgbClr val="000000"/>
              </a:solidFill>
              <a:effectLst/>
              <a:latin typeface="Consolas" panose="020B0609020204030204" pitchFamily="49" charset="0"/>
            </a:endParaRPr>
          </a:p>
          <a:p>
            <a:pPr marL="114300" indent="0">
              <a:buNone/>
            </a:pPr>
            <a:r>
              <a:rPr lang="en-US" b="0" dirty="0">
                <a:solidFill>
                  <a:srgbClr val="008000"/>
                </a:solidFill>
                <a:effectLst/>
                <a:latin typeface="Consolas" panose="020B0609020204030204" pitchFamily="49" charset="0"/>
              </a:rPr>
              <a:t>// this === window or global object</a:t>
            </a:r>
            <a:br>
              <a:rPr lang="en-US" b="0" dirty="0">
                <a:solidFill>
                  <a:srgbClr val="000000"/>
                </a:solidFill>
                <a:effectLst/>
                <a:latin typeface="Consolas" panose="020B0609020204030204" pitchFamily="49" charset="0"/>
              </a:rPr>
            </a:br>
            <a:r>
              <a:rPr lang="en-US" b="0" dirty="0" err="1">
                <a:solidFill>
                  <a:srgbClr val="0070C1"/>
                </a:solidFill>
                <a:effectLst/>
                <a:latin typeface="Consolas" panose="020B0609020204030204" pitchFamily="49" charset="0"/>
              </a:rPr>
              <a:t>myObject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 </a:t>
            </a:r>
            <a:br>
              <a:rPr lang="en-US" b="0" dirty="0">
                <a:solidFill>
                  <a:srgbClr val="000000"/>
                </a:solidFill>
                <a:effectLst/>
                <a:latin typeface="Consolas" panose="020B0609020204030204" pitchFamily="49" charset="0"/>
              </a:rPr>
            </a:b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 = </a:t>
            </a:r>
            <a:r>
              <a:rPr lang="en-US" b="0" dirty="0" err="1">
                <a:solidFill>
                  <a:srgbClr val="0070C1"/>
                </a:solidFill>
                <a:effectLst/>
                <a:latin typeface="Consolas" panose="020B0609020204030204" pitchFamily="49" charset="0"/>
              </a:rPr>
              <a:t>myObject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a:t>
            </a:r>
          </a:p>
          <a:p>
            <a:pPr marL="114300" indent="0">
              <a:buNone/>
            </a:pPr>
            <a:endParaRPr lang="en-US" dirty="0">
              <a:solidFill>
                <a:srgbClr val="000000"/>
              </a:solidFill>
              <a:latin typeface="Consolas" panose="020B0609020204030204" pitchFamily="49" charset="0"/>
            </a:endParaRPr>
          </a:p>
          <a:p>
            <a:pPr marL="114300" indent="0">
              <a:buNone/>
            </a:pPr>
            <a:r>
              <a:rPr lang="en-US" b="0" dirty="0">
                <a:solidFill>
                  <a:srgbClr val="008000"/>
                </a:solidFill>
                <a:effectLst/>
                <a:latin typeface="Consolas" panose="020B0609020204030204" pitchFamily="49" charset="0"/>
              </a:rPr>
              <a:t>// this === window or global object</a:t>
            </a:r>
            <a:endParaRPr lang="en-US" b="0" dirty="0">
              <a:solidFill>
                <a:srgbClr val="000000"/>
              </a:solidFill>
              <a:effectLst/>
              <a:latin typeface="Consolas" panose="020B0609020204030204" pitchFamily="49" charset="0"/>
            </a:endParaRPr>
          </a:p>
          <a:p>
            <a:pPr marL="114300" indent="0">
              <a:buNone/>
            </a:pP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a:t>
            </a:r>
            <a:endParaRPr lang="en-US" dirty="0"/>
          </a:p>
        </p:txBody>
      </p:sp>
      <p:sp>
        <p:nvSpPr>
          <p:cNvPr id="5" name="Text Placeholder 2">
            <a:extLst>
              <a:ext uri="{FF2B5EF4-FFF2-40B4-BE49-F238E27FC236}">
                <a16:creationId xmlns:a16="http://schemas.microsoft.com/office/drawing/2014/main" id="{9643F1D8-1FFF-492B-B25C-3B4C22D444E9}"/>
              </a:ext>
            </a:extLst>
          </p:cNvPr>
          <p:cNvSpPr txBox="1">
            <a:spLocks/>
          </p:cNvSpPr>
          <p:nvPr/>
        </p:nvSpPr>
        <p:spPr>
          <a:xfrm>
            <a:off x="4477995" y="1367327"/>
            <a:ext cx="4015099" cy="3201548"/>
          </a:xfrm>
          <a:prstGeom prst="rect">
            <a:avLst/>
          </a:prstGeom>
        </p:spPr>
        <p:txBody>
          <a:bodyPr spcFirstLastPara="1" vert="horz" wrap="square" lIns="91425" tIns="91425" rIns="91425" bIns="91425" rtlCol="0" anchor="t" anchorCtr="0">
            <a:noAutofit/>
          </a:bodyPr>
          <a:lstStyle>
            <a:lvl1pPr marL="457200" lvl="0" indent="-342900" algn="l" defTabSz="685800" rtl="0" eaLnBrk="1" latinLnBrk="0" hangingPunct="1">
              <a:lnSpc>
                <a:spcPct val="90000"/>
              </a:lnSpc>
              <a:spcBef>
                <a:spcPts val="0"/>
              </a:spcBef>
              <a:spcAft>
                <a:spcPts val="0"/>
              </a:spcAft>
              <a:buClr>
                <a:schemeClr val="accent1"/>
              </a:buClr>
              <a:buSzPts val="1800"/>
              <a:buFont typeface="Calibri" panose="020F0502020204030204" pitchFamily="34" charset="0"/>
              <a:buChar char="●"/>
              <a:defRPr sz="1500" kern="1200">
                <a:solidFill>
                  <a:schemeClr val="tx1">
                    <a:lumMod val="75000"/>
                    <a:lumOff val="25000"/>
                  </a:schemeClr>
                </a:solidFill>
                <a:latin typeface="+mn-lt"/>
                <a:ea typeface="+mn-ea"/>
                <a:cs typeface="+mn-cs"/>
              </a:defRPr>
            </a:lvl1pPr>
            <a:lvl2pPr marL="914400" lvl="1"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350" kern="1200">
                <a:solidFill>
                  <a:schemeClr val="tx1">
                    <a:lumMod val="75000"/>
                    <a:lumOff val="25000"/>
                  </a:schemeClr>
                </a:solidFill>
                <a:latin typeface="+mn-lt"/>
                <a:ea typeface="+mn-ea"/>
                <a:cs typeface="+mn-cs"/>
              </a:defRPr>
            </a:lvl2pPr>
            <a:lvl3pPr marL="1371600" lvl="2"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3pPr>
            <a:lvl4pPr marL="1828800" lvl="3"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4pPr>
            <a:lvl5pPr marL="2286000" lvl="4"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5pPr>
            <a:lvl6pPr marL="2743200" lvl="5"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6pPr>
            <a:lvl7pPr marL="3200400" lvl="6"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7pPr>
            <a:lvl8pPr marL="3657600" lvl="7" indent="-317500" algn="l" defTabSz="685800" rtl="0" eaLnBrk="1" latinLnBrk="0" hangingPunct="1">
              <a:lnSpc>
                <a:spcPct val="90000"/>
              </a:lnSpc>
              <a:spcBef>
                <a:spcPts val="1600"/>
              </a:spcBef>
              <a:spcAft>
                <a:spcPts val="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8pPr>
            <a:lvl9pPr marL="4114800" lvl="8" indent="-317500" algn="l" defTabSz="685800" rtl="0" eaLnBrk="1" latinLnBrk="0" hangingPunct="1">
              <a:lnSpc>
                <a:spcPct val="90000"/>
              </a:lnSpc>
              <a:spcBef>
                <a:spcPts val="1600"/>
              </a:spcBef>
              <a:spcAft>
                <a:spcPts val="1600"/>
              </a:spcAft>
              <a:buClr>
                <a:schemeClr val="accent1"/>
              </a:buClr>
              <a:buSzPts val="1400"/>
              <a:buFont typeface="Calibri" pitchFamily="34" charset="0"/>
              <a:buChar char="■"/>
              <a:defRPr sz="1050" kern="1200">
                <a:solidFill>
                  <a:schemeClr val="tx1">
                    <a:lumMod val="75000"/>
                    <a:lumOff val="25000"/>
                  </a:schemeClr>
                </a:solidFill>
                <a:latin typeface="+mn-lt"/>
                <a:ea typeface="+mn-ea"/>
                <a:cs typeface="+mn-cs"/>
              </a:defRPr>
            </a:lvl9pPr>
          </a:lstStyle>
          <a:p>
            <a:pPr marL="114300" indent="0">
              <a:buNone/>
            </a:pP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0070C1"/>
                </a:solidFill>
                <a:effectLst/>
                <a:latin typeface="Consolas" panose="020B0609020204030204" pitchFamily="49" charset="0"/>
              </a:rPr>
              <a:t>myObject</a:t>
            </a:r>
            <a:r>
              <a:rPr lang="en-US" b="0" dirty="0">
                <a:solidFill>
                  <a:srgbClr val="000000"/>
                </a:solidFill>
                <a:effectLst/>
                <a:latin typeface="Consolas" panose="020B0609020204030204" pitchFamily="49" charset="0"/>
              </a:rPr>
              <a:t> = {</a:t>
            </a:r>
          </a:p>
          <a:p>
            <a:pPr marL="114300" indent="0">
              <a:buNone/>
            </a:pP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myMethod</a:t>
            </a:r>
            <a:r>
              <a:rPr lang="en-US" b="0" dirty="0">
                <a:solidFill>
                  <a:srgbClr val="001080"/>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function</a:t>
            </a:r>
            <a:r>
              <a:rPr lang="en-US" b="0" dirty="0">
                <a:solidFill>
                  <a:srgbClr val="000000"/>
                </a:solidFill>
                <a:effectLst/>
                <a:latin typeface="Consolas" panose="020B0609020204030204" pitchFamily="49" charset="0"/>
              </a:rPr>
              <a:t> () { </a:t>
            </a:r>
            <a:r>
              <a:rPr lang="en-US" b="0" dirty="0">
                <a:solidFill>
                  <a:srgbClr val="FF0000"/>
                </a:solidFill>
                <a:effectLst/>
                <a:latin typeface="Consolas" panose="020B0609020204030204" pitchFamily="49" charset="0"/>
              </a:rPr>
              <a:t>//DANGER</a:t>
            </a:r>
          </a:p>
          <a:p>
            <a:pPr marL="114300" indent="0">
              <a:buNone/>
            </a:pPr>
            <a:r>
              <a:rPr lang="en-US" b="0" dirty="0">
                <a:solidFill>
                  <a:srgbClr val="000000"/>
                </a:solidFill>
                <a:effectLst/>
                <a:latin typeface="Consolas" panose="020B0609020204030204" pitchFamily="49" charset="0"/>
              </a:rPr>
              <a:t>    </a:t>
            </a:r>
            <a:r>
              <a:rPr lang="en-US" b="0" dirty="0">
                <a:solidFill>
                  <a:srgbClr val="001080"/>
                </a:solidFill>
                <a:effectLst/>
                <a:latin typeface="Consolas" panose="020B0609020204030204" pitchFamily="49" charset="0"/>
              </a:rPr>
              <a:t>console</a:t>
            </a:r>
            <a:r>
              <a:rPr lang="en-US" b="0" dirty="0">
                <a:solidFill>
                  <a:srgbClr val="000000"/>
                </a:solidFill>
                <a:effectLst/>
                <a:latin typeface="Consolas" panose="020B0609020204030204" pitchFamily="49" charset="0"/>
              </a:rPr>
              <a:t>.</a:t>
            </a:r>
            <a:r>
              <a:rPr lang="en-US" b="0" dirty="0">
                <a:solidFill>
                  <a:srgbClr val="795E26"/>
                </a:solidFill>
                <a:effectLst/>
                <a:latin typeface="Consolas" panose="020B0609020204030204" pitchFamily="49" charset="0"/>
              </a:rPr>
              <a:t>log</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this</a:t>
            </a:r>
            <a:r>
              <a:rPr lang="en-US" b="0" dirty="0">
                <a:solidFill>
                  <a:srgbClr val="000000"/>
                </a:solidFill>
                <a:effectLst/>
                <a:latin typeface="Consolas" panose="020B0609020204030204" pitchFamily="49" charset="0"/>
              </a:rPr>
              <a:t>);</a:t>
            </a:r>
          </a:p>
          <a:p>
            <a:pPr marL="114300" indent="0">
              <a:buNone/>
            </a:pPr>
            <a:r>
              <a:rPr lang="en-US" b="0" dirty="0">
                <a:solidFill>
                  <a:srgbClr val="000000"/>
                </a:solidFill>
                <a:effectLst/>
                <a:latin typeface="Consolas" panose="020B0609020204030204" pitchFamily="49" charset="0"/>
              </a:rPr>
              <a:t>  }</a:t>
            </a:r>
          </a:p>
          <a:p>
            <a:pPr marL="114300" indent="0">
              <a:buNone/>
            </a:pPr>
            <a:r>
              <a:rPr lang="en-US" b="0" dirty="0">
                <a:solidFill>
                  <a:srgbClr val="000000"/>
                </a:solidFill>
                <a:effectLst/>
                <a:latin typeface="Consolas" panose="020B0609020204030204" pitchFamily="49" charset="0"/>
              </a:rPr>
              <a:t>};</a:t>
            </a:r>
          </a:p>
          <a:p>
            <a:pPr marL="114300" indent="0">
              <a:buNone/>
            </a:pPr>
            <a:endParaRPr lang="en-US" dirty="0">
              <a:solidFill>
                <a:srgbClr val="000000"/>
              </a:solidFill>
              <a:latin typeface="Consolas" panose="020B0609020204030204" pitchFamily="49" charset="0"/>
            </a:endParaRPr>
          </a:p>
          <a:p>
            <a:pPr marL="114300" indent="0">
              <a:buNone/>
            </a:pPr>
            <a:r>
              <a:rPr lang="en-US" b="0" dirty="0">
                <a:solidFill>
                  <a:srgbClr val="008000"/>
                </a:solidFill>
                <a:effectLst/>
                <a:latin typeface="Consolas" panose="020B0609020204030204" pitchFamily="49" charset="0"/>
              </a:rPr>
              <a:t>// this === </a:t>
            </a:r>
            <a:r>
              <a:rPr lang="en-US" b="0" dirty="0" err="1">
                <a:solidFill>
                  <a:srgbClr val="FF0000"/>
                </a:solidFill>
                <a:effectLst/>
                <a:latin typeface="Consolas" panose="020B0609020204030204" pitchFamily="49" charset="0"/>
              </a:rPr>
              <a:t>myObject</a:t>
            </a:r>
            <a:r>
              <a:rPr lang="en-US" b="0" dirty="0">
                <a:solidFill>
                  <a:srgbClr val="FF0000"/>
                </a:solidFill>
                <a:effectLst/>
                <a:latin typeface="Consolas" panose="020B0609020204030204" pitchFamily="49" charset="0"/>
              </a:rPr>
              <a:t>!!!!</a:t>
            </a:r>
            <a:r>
              <a:rPr lang="en-US" b="0" dirty="0" err="1">
                <a:solidFill>
                  <a:srgbClr val="FF0000"/>
                </a:solidFill>
                <a:effectLst/>
                <a:latin typeface="Consolas" panose="020B0609020204030204" pitchFamily="49" charset="0"/>
              </a:rPr>
              <a:t>OhnoXXX</a:t>
            </a:r>
            <a:br>
              <a:rPr lang="en-US" b="0" dirty="0">
                <a:solidFill>
                  <a:srgbClr val="000000"/>
                </a:solidFill>
                <a:effectLst/>
                <a:latin typeface="Consolas" panose="020B0609020204030204" pitchFamily="49" charset="0"/>
              </a:rPr>
            </a:br>
            <a:r>
              <a:rPr lang="en-US" b="0" dirty="0" err="1">
                <a:solidFill>
                  <a:srgbClr val="0070C1"/>
                </a:solidFill>
                <a:effectLst/>
                <a:latin typeface="Consolas" panose="020B0609020204030204" pitchFamily="49" charset="0"/>
              </a:rPr>
              <a:t>myObject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a:t>
            </a:r>
            <a:br>
              <a:rPr lang="en-US" b="0" dirty="0">
                <a:solidFill>
                  <a:srgbClr val="000000"/>
                </a:solidFill>
                <a:effectLst/>
                <a:latin typeface="Consolas" panose="020B0609020204030204" pitchFamily="49" charset="0"/>
              </a:rPr>
            </a:br>
            <a:endParaRPr lang="en-US" b="0" dirty="0">
              <a:solidFill>
                <a:srgbClr val="000000"/>
              </a:solidFill>
              <a:effectLst/>
              <a:latin typeface="Consolas" panose="020B0609020204030204" pitchFamily="49" charset="0"/>
            </a:endParaRPr>
          </a:p>
          <a:p>
            <a:pPr marL="114300" indent="0">
              <a:buNone/>
            </a:pPr>
            <a:r>
              <a:rPr lang="en-US" b="0" dirty="0">
                <a:solidFill>
                  <a:srgbClr val="0000FF"/>
                </a:solidFill>
                <a:effectLst/>
                <a:latin typeface="Consolas" panose="020B0609020204030204" pitchFamily="49" charset="0"/>
              </a:rPr>
              <a:t>const</a:t>
            </a:r>
            <a:r>
              <a:rPr lang="en-US" b="0" dirty="0">
                <a:solidFill>
                  <a:srgbClr val="000000"/>
                </a:solidFill>
                <a:effectLst/>
                <a:latin typeface="Consolas" panose="020B0609020204030204" pitchFamily="49" charset="0"/>
              </a:rPr>
              <a:t> </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 = </a:t>
            </a:r>
            <a:r>
              <a:rPr lang="en-US" b="0" dirty="0" err="1">
                <a:solidFill>
                  <a:srgbClr val="0070C1"/>
                </a:solidFill>
                <a:effectLst/>
                <a:latin typeface="Consolas" panose="020B0609020204030204" pitchFamily="49" charset="0"/>
              </a:rPr>
              <a:t>myObject</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a:t>
            </a:r>
          </a:p>
          <a:p>
            <a:pPr marL="114300" indent="0">
              <a:buNone/>
            </a:pPr>
            <a:endParaRPr lang="en-US" b="0" dirty="0">
              <a:solidFill>
                <a:srgbClr val="795E26"/>
              </a:solidFill>
              <a:effectLst/>
              <a:latin typeface="Consolas" panose="020B0609020204030204" pitchFamily="49" charset="0"/>
            </a:endParaRPr>
          </a:p>
          <a:p>
            <a:pPr marL="114300" indent="0">
              <a:buNone/>
            </a:pPr>
            <a:r>
              <a:rPr lang="en-US" b="0" dirty="0">
                <a:solidFill>
                  <a:srgbClr val="008000"/>
                </a:solidFill>
                <a:effectLst/>
                <a:latin typeface="Consolas" panose="020B0609020204030204" pitchFamily="49" charset="0"/>
              </a:rPr>
              <a:t>// this === window or global object</a:t>
            </a:r>
            <a:endParaRPr lang="en-US" dirty="0">
              <a:solidFill>
                <a:srgbClr val="795E26"/>
              </a:solidFill>
              <a:latin typeface="Consolas" panose="020B0609020204030204" pitchFamily="49" charset="0"/>
            </a:endParaRPr>
          </a:p>
          <a:p>
            <a:pPr marL="114300" indent="0">
              <a:buNone/>
            </a:pPr>
            <a:r>
              <a:rPr lang="en-US" b="0" dirty="0" err="1">
                <a:solidFill>
                  <a:srgbClr val="795E26"/>
                </a:solidFill>
                <a:effectLst/>
                <a:latin typeface="Consolas" panose="020B0609020204030204" pitchFamily="49" charset="0"/>
              </a:rPr>
              <a:t>myMethod</a:t>
            </a:r>
            <a:r>
              <a:rPr lang="en-US" b="0" dirty="0">
                <a:solidFill>
                  <a:srgbClr val="000000"/>
                </a:solidFill>
                <a:effectLst/>
                <a:latin typeface="Consolas" panose="020B0609020204030204" pitchFamily="49" charset="0"/>
              </a:rPr>
              <a:t>()</a:t>
            </a:r>
          </a:p>
        </p:txBody>
      </p:sp>
    </p:spTree>
    <p:extLst>
      <p:ext uri="{BB962C8B-B14F-4D97-AF65-F5344CB8AC3E}">
        <p14:creationId xmlns:p14="http://schemas.microsoft.com/office/powerpoint/2010/main" val="258238840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CCA18F6-BF3C-4887-9EBA-A320F3B2D73C}"/>
              </a:ext>
            </a:extLst>
          </p:cNvPr>
          <p:cNvSpPr>
            <a:spLocks noGrp="1"/>
          </p:cNvSpPr>
          <p:nvPr>
            <p:ph type="title"/>
          </p:nvPr>
        </p:nvSpPr>
        <p:spPr/>
        <p:txBody>
          <a:bodyPr/>
          <a:lstStyle/>
          <a:p>
            <a:r>
              <a:rPr lang="en-US" dirty="0"/>
              <a:t>Tips</a:t>
            </a:r>
          </a:p>
        </p:txBody>
      </p:sp>
      <p:sp>
        <p:nvSpPr>
          <p:cNvPr id="3" name="Content Placeholder 2">
            <a:extLst>
              <a:ext uri="{FF2B5EF4-FFF2-40B4-BE49-F238E27FC236}">
                <a16:creationId xmlns:a16="http://schemas.microsoft.com/office/drawing/2014/main" id="{A0301D4F-F677-4AF1-8774-E2488F7F3EE4}"/>
              </a:ext>
            </a:extLst>
          </p:cNvPr>
          <p:cNvSpPr>
            <a:spLocks noGrp="1"/>
          </p:cNvSpPr>
          <p:nvPr>
            <p:ph sz="half" idx="1"/>
          </p:nvPr>
        </p:nvSpPr>
        <p:spPr/>
        <p:txBody>
          <a:bodyPr/>
          <a:lstStyle/>
          <a:p>
            <a:r>
              <a:rPr lang="en-US" dirty="0"/>
              <a:t>Comments in React</a:t>
            </a:r>
          </a:p>
          <a:p>
            <a:r>
              <a:rPr lang="en-US" b="0" dirty="0">
                <a:solidFill>
                  <a:srgbClr val="0000FF"/>
                </a:solidFill>
                <a:effectLst/>
                <a:latin typeface="Consolas" panose="020B0609020204030204" pitchFamily="49" charset="0"/>
              </a:rPr>
              <a:t>{</a:t>
            </a:r>
            <a:r>
              <a:rPr lang="en-US" b="0" dirty="0">
                <a:solidFill>
                  <a:srgbClr val="008000"/>
                </a:solidFill>
                <a:effectLst/>
                <a:latin typeface="Consolas" panose="020B0609020204030204" pitchFamily="49" charset="0"/>
              </a:rPr>
              <a:t>/* This is a comment*/</a:t>
            </a:r>
            <a:r>
              <a:rPr lang="en-US" b="0" dirty="0">
                <a:solidFill>
                  <a:srgbClr val="0000FF"/>
                </a:solidFill>
                <a:effectLst/>
                <a:latin typeface="Consolas" panose="020B0609020204030204" pitchFamily="49" charset="0"/>
              </a:rPr>
              <a:t>}</a:t>
            </a:r>
            <a:endParaRPr lang="en-US" b="0" dirty="0">
              <a:solidFill>
                <a:srgbClr val="000000"/>
              </a:solidFill>
              <a:effectLst/>
              <a:latin typeface="Consolas" panose="020B0609020204030204" pitchFamily="49" charset="0"/>
            </a:endParaRPr>
          </a:p>
          <a:p>
            <a:endParaRPr lang="en-US" dirty="0"/>
          </a:p>
          <a:p>
            <a:r>
              <a:rPr lang="en-US" dirty="0"/>
              <a:t>You can run react as a local server on the command line.  This runs the server on localhost:3000</a:t>
            </a:r>
          </a:p>
          <a:p>
            <a:r>
              <a:rPr lang="en-US" dirty="0"/>
              <a:t>i.e. </a:t>
            </a:r>
            <a:r>
              <a:rPr lang="en-US" dirty="0" err="1">
                <a:solidFill>
                  <a:srgbClr val="0070C0"/>
                </a:solidFill>
                <a:latin typeface="Consolas" panose="020B0609020204030204" pitchFamily="49" charset="0"/>
              </a:rPr>
              <a:t>npm</a:t>
            </a:r>
            <a:r>
              <a:rPr lang="en-US" dirty="0">
                <a:solidFill>
                  <a:srgbClr val="0070C0"/>
                </a:solidFill>
                <a:latin typeface="Consolas" panose="020B0609020204030204" pitchFamily="49" charset="0"/>
              </a:rPr>
              <a:t> start</a:t>
            </a:r>
          </a:p>
        </p:txBody>
      </p:sp>
      <p:sp>
        <p:nvSpPr>
          <p:cNvPr id="4" name="Content Placeholder 3">
            <a:extLst>
              <a:ext uri="{FF2B5EF4-FFF2-40B4-BE49-F238E27FC236}">
                <a16:creationId xmlns:a16="http://schemas.microsoft.com/office/drawing/2014/main" id="{31FFB075-899E-44E2-A0CD-950252AF7D0A}"/>
              </a:ext>
            </a:extLst>
          </p:cNvPr>
          <p:cNvSpPr>
            <a:spLocks noGrp="1"/>
          </p:cNvSpPr>
          <p:nvPr>
            <p:ph sz="half" idx="2"/>
          </p:nvPr>
        </p:nvSpPr>
        <p:spPr/>
        <p:txBody>
          <a:bodyPr/>
          <a:lstStyle/>
          <a:p>
            <a:r>
              <a:rPr lang="en-US" dirty="0"/>
              <a:t>To build static files:</a:t>
            </a:r>
          </a:p>
          <a:p>
            <a:r>
              <a:rPr lang="en-US" dirty="0" err="1">
                <a:solidFill>
                  <a:srgbClr val="0070C0"/>
                </a:solidFill>
              </a:rPr>
              <a:t>npm</a:t>
            </a:r>
            <a:r>
              <a:rPr lang="en-US" dirty="0">
                <a:solidFill>
                  <a:srgbClr val="0070C0"/>
                </a:solidFill>
              </a:rPr>
              <a:t> run build</a:t>
            </a:r>
          </a:p>
          <a:p>
            <a:endParaRPr lang="en-US" dirty="0"/>
          </a:p>
          <a:p>
            <a:r>
              <a:rPr lang="en-US" dirty="0"/>
              <a:t>This generates .html files and all dependencies and puts them in the </a:t>
            </a:r>
            <a:r>
              <a:rPr lang="en-US" dirty="0">
                <a:solidFill>
                  <a:srgbClr val="0070C0"/>
                </a:solidFill>
                <a:latin typeface="Consolas" panose="020B0609020204030204" pitchFamily="49" charset="0"/>
              </a:rPr>
              <a:t>build</a:t>
            </a:r>
            <a:r>
              <a:rPr lang="en-US" dirty="0"/>
              <a:t> directory</a:t>
            </a:r>
          </a:p>
          <a:p>
            <a:r>
              <a:rPr lang="en-US" dirty="0"/>
              <a:t>From here, you can view files using your browser</a:t>
            </a:r>
          </a:p>
        </p:txBody>
      </p:sp>
    </p:spTree>
    <p:extLst>
      <p:ext uri="{BB962C8B-B14F-4D97-AF65-F5344CB8AC3E}">
        <p14:creationId xmlns:p14="http://schemas.microsoft.com/office/powerpoint/2010/main" val="1196212955"/>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a:extLst>
              <a:ext uri="{FF2B5EF4-FFF2-40B4-BE49-F238E27FC236}">
                <a16:creationId xmlns:a16="http://schemas.microsoft.com/office/drawing/2014/main" id="{0EBEF044-11CA-477B-A41E-970F4B1AAD8C}"/>
              </a:ext>
            </a:extLst>
          </p:cNvPr>
          <p:cNvSpPr>
            <a:spLocks noGrp="1"/>
          </p:cNvSpPr>
          <p:nvPr>
            <p:ph type="title"/>
          </p:nvPr>
        </p:nvSpPr>
        <p:spPr/>
        <p:txBody>
          <a:bodyPr/>
          <a:lstStyle/>
          <a:p>
            <a:r>
              <a:rPr lang="en-US" dirty="0"/>
              <a:t>The React way …</a:t>
            </a:r>
          </a:p>
        </p:txBody>
      </p:sp>
      <p:sp>
        <p:nvSpPr>
          <p:cNvPr id="7" name="Oval 6">
            <a:extLst>
              <a:ext uri="{FF2B5EF4-FFF2-40B4-BE49-F238E27FC236}">
                <a16:creationId xmlns:a16="http://schemas.microsoft.com/office/drawing/2014/main" id="{32818229-15E0-4A8E-A5AF-0C4D1095F50E}"/>
              </a:ext>
            </a:extLst>
          </p:cNvPr>
          <p:cNvSpPr/>
          <p:nvPr/>
        </p:nvSpPr>
        <p:spPr>
          <a:xfrm>
            <a:off x="3145646" y="1123152"/>
            <a:ext cx="1987588" cy="1213497"/>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Parent</a:t>
            </a:r>
          </a:p>
        </p:txBody>
      </p:sp>
      <p:sp>
        <p:nvSpPr>
          <p:cNvPr id="8" name="Oval 7">
            <a:extLst>
              <a:ext uri="{FF2B5EF4-FFF2-40B4-BE49-F238E27FC236}">
                <a16:creationId xmlns:a16="http://schemas.microsoft.com/office/drawing/2014/main" id="{FE077FDC-CDAE-4B64-9C83-A15980069472}"/>
              </a:ext>
            </a:extLst>
          </p:cNvPr>
          <p:cNvSpPr/>
          <p:nvPr/>
        </p:nvSpPr>
        <p:spPr>
          <a:xfrm>
            <a:off x="2550191" y="3014235"/>
            <a:ext cx="1737086" cy="13346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Child</a:t>
            </a:r>
          </a:p>
        </p:txBody>
      </p:sp>
      <p:sp>
        <p:nvSpPr>
          <p:cNvPr id="10" name="Oval 9">
            <a:extLst>
              <a:ext uri="{FF2B5EF4-FFF2-40B4-BE49-F238E27FC236}">
                <a16:creationId xmlns:a16="http://schemas.microsoft.com/office/drawing/2014/main" id="{86154242-ECA3-45B9-9871-932184703D8B}"/>
              </a:ext>
            </a:extLst>
          </p:cNvPr>
          <p:cNvSpPr/>
          <p:nvPr/>
        </p:nvSpPr>
        <p:spPr>
          <a:xfrm>
            <a:off x="5133234" y="3014235"/>
            <a:ext cx="1737086" cy="1334641"/>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Another child</a:t>
            </a:r>
          </a:p>
        </p:txBody>
      </p:sp>
      <p:cxnSp>
        <p:nvCxnSpPr>
          <p:cNvPr id="12" name="Straight Arrow Connector 11">
            <a:extLst>
              <a:ext uri="{FF2B5EF4-FFF2-40B4-BE49-F238E27FC236}">
                <a16:creationId xmlns:a16="http://schemas.microsoft.com/office/drawing/2014/main" id="{38D828EB-5AD2-4A62-B301-1446B9E5CF3E}"/>
              </a:ext>
            </a:extLst>
          </p:cNvPr>
          <p:cNvCxnSpPr>
            <a:cxnSpLocks/>
            <a:stCxn id="7" idx="4"/>
            <a:endCxn id="8" idx="0"/>
          </p:cNvCxnSpPr>
          <p:nvPr/>
        </p:nvCxnSpPr>
        <p:spPr>
          <a:xfrm flipH="1">
            <a:off x="3418734" y="2336649"/>
            <a:ext cx="720706" cy="67758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3" name="TextBox 12">
            <a:extLst>
              <a:ext uri="{FF2B5EF4-FFF2-40B4-BE49-F238E27FC236}">
                <a16:creationId xmlns:a16="http://schemas.microsoft.com/office/drawing/2014/main" id="{64CA7CAA-44DD-45CF-9743-E00C249DDA1C}"/>
              </a:ext>
            </a:extLst>
          </p:cNvPr>
          <p:cNvSpPr txBox="1"/>
          <p:nvPr/>
        </p:nvSpPr>
        <p:spPr>
          <a:xfrm>
            <a:off x="2667229" y="2348713"/>
            <a:ext cx="1166271" cy="507831"/>
          </a:xfrm>
          <a:prstGeom prst="rect">
            <a:avLst/>
          </a:prstGeom>
          <a:noFill/>
        </p:spPr>
        <p:txBody>
          <a:bodyPr wrap="square" rtlCol="0">
            <a:spAutoFit/>
          </a:bodyPr>
          <a:lstStyle/>
          <a:p>
            <a:pPr marL="214313" indent="-214313">
              <a:buFont typeface="Arial" panose="020B0604020202020204" pitchFamily="34" charset="0"/>
              <a:buChar char="•"/>
            </a:pPr>
            <a:r>
              <a:rPr lang="en-US" sz="1350" dirty="0"/>
              <a:t>props</a:t>
            </a:r>
          </a:p>
          <a:p>
            <a:pPr marL="214313" indent="-214313">
              <a:buFont typeface="Arial" panose="020B0604020202020204" pitchFamily="34" charset="0"/>
              <a:buChar char="•"/>
            </a:pPr>
            <a:r>
              <a:rPr lang="en-US" sz="1350" dirty="0"/>
              <a:t>callbacks</a:t>
            </a:r>
          </a:p>
        </p:txBody>
      </p:sp>
      <p:sp>
        <p:nvSpPr>
          <p:cNvPr id="14" name="Right Brace 13">
            <a:extLst>
              <a:ext uri="{FF2B5EF4-FFF2-40B4-BE49-F238E27FC236}">
                <a16:creationId xmlns:a16="http://schemas.microsoft.com/office/drawing/2014/main" id="{29775166-7059-473E-B012-3637FA4EBABF}"/>
              </a:ext>
            </a:extLst>
          </p:cNvPr>
          <p:cNvSpPr/>
          <p:nvPr/>
        </p:nvSpPr>
        <p:spPr>
          <a:xfrm>
            <a:off x="4316023" y="3153689"/>
            <a:ext cx="172477" cy="866660"/>
          </a:xfrm>
          <a:prstGeom prst="rightBrace">
            <a:avLst/>
          </a:prstGeom>
        </p:spPr>
        <p:style>
          <a:lnRef idx="3">
            <a:schemeClr val="dk1"/>
          </a:lnRef>
          <a:fillRef idx="0">
            <a:schemeClr val="dk1"/>
          </a:fillRef>
          <a:effectRef idx="2">
            <a:schemeClr val="dk1"/>
          </a:effectRef>
          <a:fontRef idx="minor">
            <a:schemeClr val="tx1"/>
          </a:fontRef>
        </p:style>
        <p:txBody>
          <a:bodyPr rtlCol="0" anchor="ctr"/>
          <a:lstStyle/>
          <a:p>
            <a:pPr algn="ctr"/>
            <a:endParaRPr lang="en-US" sz="1350"/>
          </a:p>
        </p:txBody>
      </p:sp>
      <p:sp>
        <p:nvSpPr>
          <p:cNvPr id="15" name="TextBox 14">
            <a:extLst>
              <a:ext uri="{FF2B5EF4-FFF2-40B4-BE49-F238E27FC236}">
                <a16:creationId xmlns:a16="http://schemas.microsoft.com/office/drawing/2014/main" id="{6B95A805-DCC5-4073-9BA1-DBE6F08A9363}"/>
              </a:ext>
            </a:extLst>
          </p:cNvPr>
          <p:cNvSpPr txBox="1"/>
          <p:nvPr/>
        </p:nvSpPr>
        <p:spPr>
          <a:xfrm rot="16200000">
            <a:off x="3855157" y="3436977"/>
            <a:ext cx="615988" cy="300082"/>
          </a:xfrm>
          <a:prstGeom prst="rect">
            <a:avLst/>
          </a:prstGeom>
          <a:noFill/>
        </p:spPr>
        <p:txBody>
          <a:bodyPr wrap="square" rtlCol="0">
            <a:spAutoFit/>
          </a:bodyPr>
          <a:lstStyle/>
          <a:p>
            <a:r>
              <a:rPr lang="en-US" sz="1350" dirty="0">
                <a:solidFill>
                  <a:schemeClr val="bg1"/>
                </a:solidFill>
              </a:rPr>
              <a:t>event</a:t>
            </a:r>
          </a:p>
        </p:txBody>
      </p:sp>
      <p:cxnSp>
        <p:nvCxnSpPr>
          <p:cNvPr id="17" name="Straight Arrow Connector 16">
            <a:extLst>
              <a:ext uri="{FF2B5EF4-FFF2-40B4-BE49-F238E27FC236}">
                <a16:creationId xmlns:a16="http://schemas.microsoft.com/office/drawing/2014/main" id="{0C649C6D-AD9A-4701-B7CD-28E062429BE8}"/>
              </a:ext>
            </a:extLst>
          </p:cNvPr>
          <p:cNvCxnSpPr>
            <a:cxnSpLocks/>
            <a:stCxn id="14" idx="1"/>
            <a:endCxn id="22" idx="4"/>
          </p:cNvCxnSpPr>
          <p:nvPr/>
        </p:nvCxnSpPr>
        <p:spPr>
          <a:xfrm flipV="1">
            <a:off x="4488499" y="2257243"/>
            <a:ext cx="21122" cy="1329776"/>
          </a:xfrm>
          <a:prstGeom prst="straightConnector1">
            <a:avLst/>
          </a:prstGeom>
          <a:ln>
            <a:tailEnd type="triangle"/>
          </a:ln>
        </p:spPr>
        <p:style>
          <a:lnRef idx="3">
            <a:schemeClr val="dk1"/>
          </a:lnRef>
          <a:fillRef idx="0">
            <a:schemeClr val="dk1"/>
          </a:fillRef>
          <a:effectRef idx="2">
            <a:schemeClr val="dk1"/>
          </a:effectRef>
          <a:fontRef idx="minor">
            <a:schemeClr val="tx1"/>
          </a:fontRef>
        </p:style>
      </p:cxnSp>
      <p:sp>
        <p:nvSpPr>
          <p:cNvPr id="19" name="TextBox 18">
            <a:extLst>
              <a:ext uri="{FF2B5EF4-FFF2-40B4-BE49-F238E27FC236}">
                <a16:creationId xmlns:a16="http://schemas.microsoft.com/office/drawing/2014/main" id="{61A65F73-FDE1-478C-96A5-B8E4032B2029}"/>
              </a:ext>
            </a:extLst>
          </p:cNvPr>
          <p:cNvSpPr txBox="1"/>
          <p:nvPr/>
        </p:nvSpPr>
        <p:spPr>
          <a:xfrm>
            <a:off x="4472074" y="2336649"/>
            <a:ext cx="1437305" cy="715581"/>
          </a:xfrm>
          <a:prstGeom prst="rect">
            <a:avLst/>
          </a:prstGeom>
          <a:noFill/>
        </p:spPr>
        <p:txBody>
          <a:bodyPr wrap="square" rtlCol="0">
            <a:spAutoFit/>
          </a:bodyPr>
          <a:lstStyle/>
          <a:p>
            <a:pPr marL="85725" indent="-85725">
              <a:buFont typeface="Arial" panose="020B0604020202020204" pitchFamily="34" charset="0"/>
              <a:buChar char="•"/>
            </a:pPr>
            <a:r>
              <a:rPr lang="en-US" sz="1350" dirty="0"/>
              <a:t>event communicated using callback</a:t>
            </a:r>
          </a:p>
        </p:txBody>
      </p:sp>
      <p:sp>
        <p:nvSpPr>
          <p:cNvPr id="20" name="Oval 19">
            <a:extLst>
              <a:ext uri="{FF2B5EF4-FFF2-40B4-BE49-F238E27FC236}">
                <a16:creationId xmlns:a16="http://schemas.microsoft.com/office/drawing/2014/main" id="{40053232-32AD-4FC6-9CAB-1996F7585DD5}"/>
              </a:ext>
            </a:extLst>
          </p:cNvPr>
          <p:cNvSpPr/>
          <p:nvPr/>
        </p:nvSpPr>
        <p:spPr>
          <a:xfrm>
            <a:off x="2919784" y="3088154"/>
            <a:ext cx="945102" cy="282124"/>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render</a:t>
            </a:r>
          </a:p>
        </p:txBody>
      </p:sp>
      <p:sp>
        <p:nvSpPr>
          <p:cNvPr id="22" name="Oval 21">
            <a:extLst>
              <a:ext uri="{FF2B5EF4-FFF2-40B4-BE49-F238E27FC236}">
                <a16:creationId xmlns:a16="http://schemas.microsoft.com/office/drawing/2014/main" id="{4ED0E65D-F214-48E0-8392-50F16F515B34}"/>
              </a:ext>
            </a:extLst>
          </p:cNvPr>
          <p:cNvSpPr/>
          <p:nvPr/>
        </p:nvSpPr>
        <p:spPr>
          <a:xfrm>
            <a:off x="3968141" y="1882784"/>
            <a:ext cx="1082960" cy="374459"/>
          </a:xfrm>
          <a:prstGeom prst="ellipse">
            <a:avLst/>
          </a:prstGeom>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350" dirty="0"/>
              <a:t>State update</a:t>
            </a:r>
          </a:p>
        </p:txBody>
      </p:sp>
      <p:cxnSp>
        <p:nvCxnSpPr>
          <p:cNvPr id="26" name="Straight Arrow Connector 25">
            <a:extLst>
              <a:ext uri="{FF2B5EF4-FFF2-40B4-BE49-F238E27FC236}">
                <a16:creationId xmlns:a16="http://schemas.microsoft.com/office/drawing/2014/main" id="{C6292B8B-0C6A-43EA-A54C-86062940FA9F}"/>
              </a:ext>
            </a:extLst>
          </p:cNvPr>
          <p:cNvCxnSpPr>
            <a:cxnSpLocks/>
          </p:cNvCxnSpPr>
          <p:nvPr/>
        </p:nvCxnSpPr>
        <p:spPr>
          <a:xfrm flipH="1">
            <a:off x="3500866" y="2344104"/>
            <a:ext cx="720706" cy="677586"/>
          </a:xfrm>
          <a:prstGeom prst="straightConnector1">
            <a:avLst/>
          </a:prstGeom>
          <a:ln>
            <a:tailEnd type="triangle"/>
          </a:ln>
        </p:spPr>
        <p:style>
          <a:lnRef idx="3">
            <a:schemeClr val="accent2"/>
          </a:lnRef>
          <a:fillRef idx="0">
            <a:schemeClr val="accent2"/>
          </a:fillRef>
          <a:effectRef idx="2">
            <a:schemeClr val="accent2"/>
          </a:effectRef>
          <a:fontRef idx="minor">
            <a:schemeClr val="tx1"/>
          </a:fontRef>
        </p:style>
      </p:cxnSp>
      <p:sp>
        <p:nvSpPr>
          <p:cNvPr id="27" name="TextBox 26">
            <a:extLst>
              <a:ext uri="{FF2B5EF4-FFF2-40B4-BE49-F238E27FC236}">
                <a16:creationId xmlns:a16="http://schemas.microsoft.com/office/drawing/2014/main" id="{0D69072E-BA64-4192-A5DD-48B2E6C2DFA5}"/>
              </a:ext>
            </a:extLst>
          </p:cNvPr>
          <p:cNvSpPr txBox="1"/>
          <p:nvPr/>
        </p:nvSpPr>
        <p:spPr>
          <a:xfrm>
            <a:off x="6143072" y="1518942"/>
            <a:ext cx="2422886" cy="923330"/>
          </a:xfrm>
          <a:prstGeom prst="rect">
            <a:avLst/>
          </a:prstGeom>
          <a:noFill/>
        </p:spPr>
        <p:txBody>
          <a:bodyPr wrap="square" rtlCol="0">
            <a:spAutoFit/>
          </a:bodyPr>
          <a:lstStyle/>
          <a:p>
            <a:r>
              <a:rPr lang="en-US" sz="1350" dirty="0"/>
              <a:t>In this way, a parent can apply higher level knowledge to update the </a:t>
            </a:r>
            <a:r>
              <a:rPr lang="en-US" sz="1350" dirty="0" err="1"/>
              <a:t>behaviour</a:t>
            </a:r>
            <a:r>
              <a:rPr lang="en-US" sz="1350" dirty="0"/>
              <a:t> of a child component</a:t>
            </a:r>
          </a:p>
        </p:txBody>
      </p:sp>
    </p:spTree>
    <p:extLst>
      <p:ext uri="{BB962C8B-B14F-4D97-AF65-F5344CB8AC3E}">
        <p14:creationId xmlns:p14="http://schemas.microsoft.com/office/powerpoint/2010/main" val="10448511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8"/>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3"/>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0"/>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15"/>
                                        </p:tgtEl>
                                        <p:attrNameLst>
                                          <p:attrName>style.visibility</p:attrName>
                                        </p:attrNameLst>
                                      </p:cBhvr>
                                      <p:to>
                                        <p:strVal val="visible"/>
                                      </p:to>
                                    </p:set>
                                    <p:anim calcmode="lin" valueType="num">
                                      <p:cBhvr additive="base">
                                        <p:cTn id="25" dur="500" fill="hold"/>
                                        <p:tgtEl>
                                          <p:spTgt spid="15"/>
                                        </p:tgtEl>
                                        <p:attrNameLst>
                                          <p:attrName>ppt_x</p:attrName>
                                        </p:attrNameLst>
                                      </p:cBhvr>
                                      <p:tavLst>
                                        <p:tav tm="0">
                                          <p:val>
                                            <p:strVal val="#ppt_x"/>
                                          </p:val>
                                        </p:tav>
                                        <p:tav tm="100000">
                                          <p:val>
                                            <p:strVal val="#ppt_x"/>
                                          </p:val>
                                        </p:tav>
                                      </p:tavLst>
                                    </p:anim>
                                    <p:anim calcmode="lin" valueType="num">
                                      <p:cBhvr additive="base">
                                        <p:cTn id="26" dur="500" fill="hold"/>
                                        <p:tgtEl>
                                          <p:spTgt spid="15"/>
                                        </p:tgtEl>
                                        <p:attrNameLst>
                                          <p:attrName>ppt_y</p:attrName>
                                        </p:attrNameLst>
                                      </p:cBhvr>
                                      <p:tavLst>
                                        <p:tav tm="0">
                                          <p:val>
                                            <p:strVal val="1+#ppt_h/2"/>
                                          </p:val>
                                        </p:tav>
                                        <p:tav tm="100000">
                                          <p:val>
                                            <p:strVal val="#ppt_y"/>
                                          </p:val>
                                        </p:tav>
                                      </p:tavLst>
                                    </p:anim>
                                  </p:childTnLst>
                                </p:cTn>
                              </p:par>
                              <p:par>
                                <p:cTn id="27" presetID="2" presetClass="entr" presetSubtype="4" fill="hold" grpId="0" nodeType="withEffect">
                                  <p:stCondLst>
                                    <p:cond delay="0"/>
                                  </p:stCondLst>
                                  <p:childTnLst>
                                    <p:set>
                                      <p:cBhvr>
                                        <p:cTn id="28" dur="1" fill="hold">
                                          <p:stCondLst>
                                            <p:cond delay="0"/>
                                          </p:stCondLst>
                                        </p:cTn>
                                        <p:tgtEl>
                                          <p:spTgt spid="14"/>
                                        </p:tgtEl>
                                        <p:attrNameLst>
                                          <p:attrName>style.visibility</p:attrName>
                                        </p:attrNameLst>
                                      </p:cBhvr>
                                      <p:to>
                                        <p:strVal val="visible"/>
                                      </p:to>
                                    </p:set>
                                    <p:anim calcmode="lin" valueType="num">
                                      <p:cBhvr additive="base">
                                        <p:cTn id="29" dur="500" fill="hold"/>
                                        <p:tgtEl>
                                          <p:spTgt spid="14"/>
                                        </p:tgtEl>
                                        <p:attrNameLst>
                                          <p:attrName>ppt_x</p:attrName>
                                        </p:attrNameLst>
                                      </p:cBhvr>
                                      <p:tavLst>
                                        <p:tav tm="0">
                                          <p:val>
                                            <p:strVal val="#ppt_x"/>
                                          </p:val>
                                        </p:tav>
                                        <p:tav tm="100000">
                                          <p:val>
                                            <p:strVal val="#ppt_x"/>
                                          </p:val>
                                        </p:tav>
                                      </p:tavLst>
                                    </p:anim>
                                    <p:anim calcmode="lin" valueType="num">
                                      <p:cBhvr additive="base">
                                        <p:cTn id="30" dur="500" fill="hold"/>
                                        <p:tgtEl>
                                          <p:spTgt spid="14"/>
                                        </p:tgtEl>
                                        <p:attrNameLst>
                                          <p:attrName>ppt_y</p:attrName>
                                        </p:attrNameLst>
                                      </p:cBhvr>
                                      <p:tavLst>
                                        <p:tav tm="0">
                                          <p:val>
                                            <p:strVal val="1+#ppt_h/2"/>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22" presetClass="entr" presetSubtype="4" fill="hold" grpId="0" nodeType="clickEffect">
                                  <p:stCondLst>
                                    <p:cond delay="0"/>
                                  </p:stCondLst>
                                  <p:childTnLst>
                                    <p:set>
                                      <p:cBhvr>
                                        <p:cTn id="34" dur="1" fill="hold">
                                          <p:stCondLst>
                                            <p:cond delay="0"/>
                                          </p:stCondLst>
                                        </p:cTn>
                                        <p:tgtEl>
                                          <p:spTgt spid="19"/>
                                        </p:tgtEl>
                                        <p:attrNameLst>
                                          <p:attrName>style.visibility</p:attrName>
                                        </p:attrNameLst>
                                      </p:cBhvr>
                                      <p:to>
                                        <p:strVal val="visible"/>
                                      </p:to>
                                    </p:set>
                                    <p:animEffect transition="in" filter="wipe(down)">
                                      <p:cBhvr>
                                        <p:cTn id="35" dur="500"/>
                                        <p:tgtEl>
                                          <p:spTgt spid="19"/>
                                        </p:tgtEl>
                                      </p:cBhvr>
                                    </p:animEffect>
                                  </p:childTnLst>
                                </p:cTn>
                              </p:par>
                              <p:par>
                                <p:cTn id="36" presetID="22" presetClass="entr" presetSubtype="4" fill="hold" nodeType="withEffect">
                                  <p:stCondLst>
                                    <p:cond delay="0"/>
                                  </p:stCondLst>
                                  <p:childTnLst>
                                    <p:set>
                                      <p:cBhvr>
                                        <p:cTn id="37" dur="1" fill="hold">
                                          <p:stCondLst>
                                            <p:cond delay="0"/>
                                          </p:stCondLst>
                                        </p:cTn>
                                        <p:tgtEl>
                                          <p:spTgt spid="17"/>
                                        </p:tgtEl>
                                        <p:attrNameLst>
                                          <p:attrName>style.visibility</p:attrName>
                                        </p:attrNameLst>
                                      </p:cBhvr>
                                      <p:to>
                                        <p:strVal val="visible"/>
                                      </p:to>
                                    </p:set>
                                    <p:animEffect transition="in" filter="wipe(down)">
                                      <p:cBhvr>
                                        <p:cTn id="38" dur="500"/>
                                        <p:tgtEl>
                                          <p:spTgt spid="17"/>
                                        </p:tgtEl>
                                      </p:cBhvr>
                                    </p:animEffect>
                                  </p:childTnLst>
                                </p:cTn>
                              </p:par>
                            </p:childTnLst>
                          </p:cTn>
                        </p:par>
                      </p:childTnLst>
                    </p:cTn>
                  </p:par>
                  <p:par>
                    <p:cTn id="39" fill="hold">
                      <p:stCondLst>
                        <p:cond delay="indefinite"/>
                      </p:stCondLst>
                      <p:childTnLst>
                        <p:par>
                          <p:cTn id="40" fill="hold">
                            <p:stCondLst>
                              <p:cond delay="0"/>
                            </p:stCondLst>
                            <p:childTnLst>
                              <p:par>
                                <p:cTn id="41" presetID="14" presetClass="entr" presetSubtype="10" fill="hold" grpId="0" nodeType="clickEffect">
                                  <p:stCondLst>
                                    <p:cond delay="0"/>
                                  </p:stCondLst>
                                  <p:childTnLst>
                                    <p:set>
                                      <p:cBhvr>
                                        <p:cTn id="42" dur="1" fill="hold">
                                          <p:stCondLst>
                                            <p:cond delay="0"/>
                                          </p:stCondLst>
                                        </p:cTn>
                                        <p:tgtEl>
                                          <p:spTgt spid="22"/>
                                        </p:tgtEl>
                                        <p:attrNameLst>
                                          <p:attrName>style.visibility</p:attrName>
                                        </p:attrNameLst>
                                      </p:cBhvr>
                                      <p:to>
                                        <p:strVal val="visible"/>
                                      </p:to>
                                    </p:set>
                                    <p:animEffect transition="in" filter="randombar(horizontal)">
                                      <p:cBhvr>
                                        <p:cTn id="43" dur="500"/>
                                        <p:tgtEl>
                                          <p:spTgt spid="22"/>
                                        </p:tgtEl>
                                      </p:cBhvr>
                                    </p:animEffect>
                                  </p:childTnLst>
                                </p:cTn>
                              </p:par>
                            </p:childTnLst>
                          </p:cTn>
                        </p:par>
                      </p:childTnLst>
                    </p:cTn>
                  </p:par>
                  <p:par>
                    <p:cTn id="44" fill="hold">
                      <p:stCondLst>
                        <p:cond delay="indefinite"/>
                      </p:stCondLst>
                      <p:childTnLst>
                        <p:par>
                          <p:cTn id="45" fill="hold">
                            <p:stCondLst>
                              <p:cond delay="0"/>
                            </p:stCondLst>
                            <p:childTnLst>
                              <p:par>
                                <p:cTn id="46" presetID="31" presetClass="entr" presetSubtype="0" fill="hold" nodeType="clickEffect">
                                  <p:stCondLst>
                                    <p:cond delay="0"/>
                                  </p:stCondLst>
                                  <p:childTnLst>
                                    <p:set>
                                      <p:cBhvr>
                                        <p:cTn id="47" dur="1" fill="hold">
                                          <p:stCondLst>
                                            <p:cond delay="0"/>
                                          </p:stCondLst>
                                        </p:cTn>
                                        <p:tgtEl>
                                          <p:spTgt spid="26"/>
                                        </p:tgtEl>
                                        <p:attrNameLst>
                                          <p:attrName>style.visibility</p:attrName>
                                        </p:attrNameLst>
                                      </p:cBhvr>
                                      <p:to>
                                        <p:strVal val="visible"/>
                                      </p:to>
                                    </p:set>
                                    <p:anim calcmode="lin" valueType="num">
                                      <p:cBhvr>
                                        <p:cTn id="48" dur="1000" fill="hold"/>
                                        <p:tgtEl>
                                          <p:spTgt spid="26"/>
                                        </p:tgtEl>
                                        <p:attrNameLst>
                                          <p:attrName>ppt_w</p:attrName>
                                        </p:attrNameLst>
                                      </p:cBhvr>
                                      <p:tavLst>
                                        <p:tav tm="0">
                                          <p:val>
                                            <p:fltVal val="0"/>
                                          </p:val>
                                        </p:tav>
                                        <p:tav tm="100000">
                                          <p:val>
                                            <p:strVal val="#ppt_w"/>
                                          </p:val>
                                        </p:tav>
                                      </p:tavLst>
                                    </p:anim>
                                    <p:anim calcmode="lin" valueType="num">
                                      <p:cBhvr>
                                        <p:cTn id="49" dur="1000" fill="hold"/>
                                        <p:tgtEl>
                                          <p:spTgt spid="26"/>
                                        </p:tgtEl>
                                        <p:attrNameLst>
                                          <p:attrName>ppt_h</p:attrName>
                                        </p:attrNameLst>
                                      </p:cBhvr>
                                      <p:tavLst>
                                        <p:tav tm="0">
                                          <p:val>
                                            <p:fltVal val="0"/>
                                          </p:val>
                                        </p:tav>
                                        <p:tav tm="100000">
                                          <p:val>
                                            <p:strVal val="#ppt_h"/>
                                          </p:val>
                                        </p:tav>
                                      </p:tavLst>
                                    </p:anim>
                                    <p:anim calcmode="lin" valueType="num">
                                      <p:cBhvr>
                                        <p:cTn id="50" dur="1000" fill="hold"/>
                                        <p:tgtEl>
                                          <p:spTgt spid="26"/>
                                        </p:tgtEl>
                                        <p:attrNameLst>
                                          <p:attrName>style.rotation</p:attrName>
                                        </p:attrNameLst>
                                      </p:cBhvr>
                                      <p:tavLst>
                                        <p:tav tm="0">
                                          <p:val>
                                            <p:fltVal val="90"/>
                                          </p:val>
                                        </p:tav>
                                        <p:tav tm="100000">
                                          <p:val>
                                            <p:fltVal val="0"/>
                                          </p:val>
                                        </p:tav>
                                      </p:tavLst>
                                    </p:anim>
                                    <p:animEffect transition="in" filter="fade">
                                      <p:cBhvr>
                                        <p:cTn id="51" dur="1000"/>
                                        <p:tgtEl>
                                          <p:spTgt spid="26"/>
                                        </p:tgtEl>
                                      </p:cBhvr>
                                    </p:animEffect>
                                  </p:childTnLst>
                                </p:cTn>
                              </p:par>
                            </p:childTnLst>
                          </p:cTn>
                        </p:par>
                      </p:childTnLst>
                    </p:cTn>
                  </p:par>
                  <p:par>
                    <p:cTn id="52" fill="hold">
                      <p:stCondLst>
                        <p:cond delay="indefinite"/>
                      </p:stCondLst>
                      <p:childTnLst>
                        <p:par>
                          <p:cTn id="53" fill="hold">
                            <p:stCondLst>
                              <p:cond delay="0"/>
                            </p:stCondLst>
                            <p:childTnLst>
                              <p:par>
                                <p:cTn id="54" presetID="1" presetClass="entr" presetSubtype="0" fill="hold" grpId="0" nodeType="clickEffect">
                                  <p:stCondLst>
                                    <p:cond delay="0"/>
                                  </p:stCondLst>
                                  <p:childTnLst>
                                    <p:set>
                                      <p:cBhvr>
                                        <p:cTn id="55" dur="1" fill="hold">
                                          <p:stCondLst>
                                            <p:cond delay="0"/>
                                          </p:stCondLst>
                                        </p:cTn>
                                        <p:tgtEl>
                                          <p:spTgt spid="10"/>
                                        </p:tgtEl>
                                        <p:attrNameLst>
                                          <p:attrName>style.visibility</p:attrName>
                                        </p:attrNameLst>
                                      </p:cBhvr>
                                      <p:to>
                                        <p:strVal val="visible"/>
                                      </p:to>
                                    </p:set>
                                  </p:childTnLst>
                                </p:cTn>
                              </p:par>
                            </p:childTnLst>
                          </p:cTn>
                        </p:par>
                      </p:childTnLst>
                    </p:cTn>
                  </p:par>
                  <p:par>
                    <p:cTn id="56" fill="hold">
                      <p:stCondLst>
                        <p:cond delay="indefinite"/>
                      </p:stCondLst>
                      <p:childTnLst>
                        <p:par>
                          <p:cTn id="57" fill="hold">
                            <p:stCondLst>
                              <p:cond delay="0"/>
                            </p:stCondLst>
                            <p:childTnLst>
                              <p:par>
                                <p:cTn id="58" presetID="22" presetClass="entr" presetSubtype="4" fill="hold" grpId="0" nodeType="click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down)">
                                      <p:cBhvr>
                                        <p:cTn id="60" dur="500"/>
                                        <p:tgtEl>
                                          <p:spTgt spid="2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P spid="10" grpId="0" animBg="1"/>
      <p:bldP spid="13" grpId="0"/>
      <p:bldP spid="14" grpId="0" animBg="1"/>
      <p:bldP spid="15" grpId="0"/>
      <p:bldP spid="19" grpId="0"/>
      <p:bldP spid="20" grpId="0" animBg="1"/>
      <p:bldP spid="22" grpId="0" animBg="1"/>
      <p:bldP spid="27"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Sample …</a:t>
            </a:r>
          </a:p>
        </p:txBody>
      </p:sp>
      <p:sp>
        <p:nvSpPr>
          <p:cNvPr id="3" name="Content Placeholder 2"/>
          <p:cNvSpPr>
            <a:spLocks noGrp="1"/>
          </p:cNvSpPr>
          <p:nvPr>
            <p:ph sz="half" idx="1"/>
          </p:nvPr>
        </p:nvSpPr>
        <p:spPr>
          <a:xfrm>
            <a:off x="99848" y="1384301"/>
            <a:ext cx="4072759" cy="3017520"/>
          </a:xfrm>
        </p:spPr>
        <p:txBody>
          <a:bodyPr>
            <a:normAutofit fontScale="70000" lnSpcReduction="20000"/>
          </a:bodyPr>
          <a:lstStyle/>
          <a:p>
            <a:pPr>
              <a:spcBef>
                <a:spcPts val="200"/>
              </a:spcBef>
            </a:pPr>
            <a:r>
              <a:rPr lang="en-US" dirty="0">
                <a:solidFill>
                  <a:srgbClr val="0000FF"/>
                </a:solidFill>
                <a:latin typeface="Consolas" panose="020B0609020204030204" pitchFamily="49" charset="0"/>
              </a:rPr>
              <a:t>class</a:t>
            </a:r>
            <a:r>
              <a:rPr lang="en-US" dirty="0">
                <a:solidFill>
                  <a:srgbClr val="000000"/>
                </a:solidFill>
                <a:latin typeface="Consolas" panose="020B0609020204030204" pitchFamily="49" charset="0"/>
              </a:rPr>
              <a:t> App </a:t>
            </a:r>
            <a:r>
              <a:rPr lang="en-US" dirty="0">
                <a:solidFill>
                  <a:srgbClr val="0000FF"/>
                </a:solidFill>
                <a:latin typeface="Consolas" panose="020B0609020204030204" pitchFamily="49" charset="0"/>
              </a:rPr>
              <a:t>extends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React.Component</a:t>
            </a:r>
            <a:r>
              <a:rPr lang="en-US" dirty="0">
                <a:solidFill>
                  <a:srgbClr val="000000"/>
                </a:solidFill>
                <a:latin typeface="Consolas" panose="020B0609020204030204" pitchFamily="49" charset="0"/>
              </a:rPr>
              <a:t>{</a:t>
            </a:r>
          </a:p>
          <a:p>
            <a:pPr>
              <a:spcBef>
                <a:spcPts val="200"/>
              </a:spcBef>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constructor</a:t>
            </a:r>
            <a:r>
              <a:rPr lang="en-US" dirty="0">
                <a:solidFill>
                  <a:srgbClr val="000000"/>
                </a:solidFill>
                <a:latin typeface="Consolas" panose="020B0609020204030204" pitchFamily="49" charset="0"/>
              </a:rPr>
              <a:t>(props){</a:t>
            </a:r>
          </a:p>
          <a:p>
            <a:pPr>
              <a:spcBef>
                <a:spcPts val="200"/>
              </a:spcBef>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super</a:t>
            </a:r>
            <a:r>
              <a:rPr lang="en-US" dirty="0">
                <a:solidFill>
                  <a:srgbClr val="000000"/>
                </a:solidFill>
                <a:latin typeface="Consolas" panose="020B0609020204030204" pitchFamily="49" charset="0"/>
              </a:rPr>
              <a:t>(props);</a:t>
            </a:r>
          </a:p>
          <a:p>
            <a:pPr>
              <a:spcBef>
                <a:spcPts val="200"/>
              </a:spcBef>
            </a:pP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.state</a:t>
            </a:r>
            <a:r>
              <a:rPr lang="en-US" dirty="0">
                <a:solidFill>
                  <a:srgbClr val="000000"/>
                </a:solidFill>
                <a:latin typeface="Consolas" panose="020B0609020204030204" pitchFamily="49" charset="0"/>
              </a:rPr>
              <a:t> = {</a:t>
            </a:r>
            <a:r>
              <a:rPr lang="en-US" dirty="0" err="1">
                <a:solidFill>
                  <a:srgbClr val="000000"/>
                </a:solidFill>
                <a:latin typeface="Consolas" panose="020B0609020204030204" pitchFamily="49" charset="0"/>
              </a:rPr>
              <a:t>buttonText</a:t>
            </a:r>
            <a:r>
              <a:rPr lang="en-US" dirty="0">
                <a:solidFill>
                  <a:srgbClr val="000000"/>
                </a:solidFill>
                <a:latin typeface="Consolas" panose="020B0609020204030204" pitchFamily="49" charset="0"/>
              </a:rPr>
              <a:t>: </a:t>
            </a:r>
            <a:r>
              <a:rPr lang="en-US" dirty="0">
                <a:solidFill>
                  <a:srgbClr val="A31515"/>
                </a:solidFill>
                <a:latin typeface="Consolas" panose="020B0609020204030204" pitchFamily="49" charset="0"/>
              </a:rPr>
              <a:t>"default text"</a:t>
            </a:r>
            <a:r>
              <a:rPr lang="en-US" dirty="0">
                <a:solidFill>
                  <a:srgbClr val="000000"/>
                </a:solidFill>
                <a:latin typeface="Consolas" panose="020B0609020204030204" pitchFamily="49" charset="0"/>
              </a:rPr>
              <a:t>}</a:t>
            </a:r>
          </a:p>
          <a:p>
            <a:pPr>
              <a:spcBef>
                <a:spcPts val="200"/>
              </a:spcBef>
            </a:pPr>
            <a:r>
              <a:rPr lang="en-US" dirty="0">
                <a:solidFill>
                  <a:srgbClr val="000000"/>
                </a:solidFill>
                <a:latin typeface="Consolas" panose="020B0609020204030204" pitchFamily="49" charset="0"/>
              </a:rPr>
              <a:t>  }</a:t>
            </a:r>
          </a:p>
          <a:p>
            <a:pPr>
              <a:spcBef>
                <a:spcPts val="200"/>
              </a:spcBef>
            </a:pP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appHandler</a:t>
            </a:r>
            <a:r>
              <a:rPr lang="en-US" dirty="0">
                <a:solidFill>
                  <a:srgbClr val="000000"/>
                </a:solidFill>
                <a:latin typeface="Consolas" panose="020B0609020204030204" pitchFamily="49" charset="0"/>
              </a:rPr>
              <a:t> = () </a:t>
            </a:r>
            <a:r>
              <a:rPr lang="en-US" dirty="0">
                <a:solidFill>
                  <a:srgbClr val="0000FF"/>
                </a:solidFill>
                <a:latin typeface="Consolas" panose="020B0609020204030204" pitchFamily="49" charset="0"/>
              </a:rPr>
              <a:t>=&gt;</a:t>
            </a: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.setState</a:t>
            </a:r>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buttonText</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"Click me again!"</a:t>
            </a:r>
            <a:r>
              <a:rPr lang="en-US" dirty="0">
                <a:solidFill>
                  <a:srgbClr val="000000"/>
                </a:solidFill>
                <a:latin typeface="Consolas" panose="020B0609020204030204" pitchFamily="49" charset="0"/>
              </a:rPr>
              <a:t>})</a:t>
            </a:r>
          </a:p>
          <a:p>
            <a:pPr>
              <a:spcBef>
                <a:spcPts val="200"/>
              </a:spcBef>
            </a:pP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render() {</a:t>
            </a:r>
          </a:p>
          <a:p>
            <a:pPr>
              <a:spcBef>
                <a:spcPts val="200"/>
              </a:spcBef>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return</a:t>
            </a: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r>
              <a:rPr lang="en-US" dirty="0">
                <a:solidFill>
                  <a:srgbClr val="800000"/>
                </a:solidFill>
                <a:latin typeface="Consolas" panose="020B0609020204030204" pitchFamily="49" charset="0"/>
              </a:rPr>
              <a:t>&lt;div</a:t>
            </a:r>
            <a:r>
              <a:rPr lang="en-US" dirty="0">
                <a:solidFill>
                  <a:srgbClr val="000000"/>
                </a:solidFill>
                <a:latin typeface="Consolas" panose="020B0609020204030204" pitchFamily="49" charset="0"/>
              </a:rPr>
              <a:t> </a:t>
            </a:r>
            <a:r>
              <a:rPr lang="en-US" dirty="0" err="1">
                <a:solidFill>
                  <a:srgbClr val="FF0000"/>
                </a:solidFill>
                <a:latin typeface="Consolas" panose="020B0609020204030204" pitchFamily="49" charset="0"/>
              </a:rPr>
              <a:t>className</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"App"</a:t>
            </a:r>
            <a:r>
              <a:rPr lang="en-US" dirty="0">
                <a:solidFill>
                  <a:srgbClr val="800000"/>
                </a:solidFill>
                <a:latin typeface="Consolas" panose="020B0609020204030204" pitchFamily="49" charset="0"/>
              </a:rPr>
              <a:t>&gt;</a:t>
            </a:r>
            <a:endParaRPr lang="en-US" dirty="0">
              <a:solidFill>
                <a:srgbClr val="000000"/>
              </a:solidFill>
              <a:latin typeface="Consolas" panose="020B0609020204030204" pitchFamily="49" charset="0"/>
            </a:endParaRPr>
          </a:p>
          <a:p>
            <a:pPr>
              <a:spcBef>
                <a:spcPts val="200"/>
              </a:spcBef>
            </a:pPr>
            <a:r>
              <a:rPr lang="en-US" dirty="0">
                <a:solidFill>
                  <a:srgbClr val="000000"/>
                </a:solidFill>
                <a:latin typeface="Consolas" panose="020B0609020204030204" pitchFamily="49" charset="0"/>
              </a:rPr>
              <a:t>      </a:t>
            </a:r>
            <a:r>
              <a:rPr lang="en-US" dirty="0">
                <a:solidFill>
                  <a:srgbClr val="800000"/>
                </a:solidFill>
                <a:latin typeface="Consolas" panose="020B0609020204030204" pitchFamily="49" charset="0"/>
              </a:rPr>
              <a:t>&lt;</a:t>
            </a:r>
            <a:r>
              <a:rPr lang="en-US" dirty="0" err="1">
                <a:solidFill>
                  <a:srgbClr val="800000"/>
                </a:solidFill>
                <a:latin typeface="Consolas" panose="020B0609020204030204" pitchFamily="49" charset="0"/>
              </a:rPr>
              <a:t>XButton</a:t>
            </a:r>
            <a:r>
              <a:rPr lang="en-US" dirty="0">
                <a:solidFill>
                  <a:srgbClr val="000000"/>
                </a:solidFill>
                <a:latin typeface="Consolas" panose="020B0609020204030204" pitchFamily="49" charset="0"/>
              </a:rPr>
              <a:t> </a:t>
            </a:r>
            <a:r>
              <a:rPr lang="en-US" dirty="0">
                <a:solidFill>
                  <a:srgbClr val="FF0000"/>
                </a:solidFill>
                <a:latin typeface="Consolas" panose="020B0609020204030204" pitchFamily="49" charset="0"/>
              </a:rPr>
              <a:t>text</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.state.buttonText</a:t>
            </a:r>
            <a:r>
              <a:rPr lang="en-US" dirty="0">
                <a:solidFill>
                  <a:srgbClr val="0000FF"/>
                </a:solidFill>
                <a:latin typeface="Consolas" panose="020B0609020204030204" pitchFamily="49" charset="0"/>
              </a:rPr>
              <a:t>}</a:t>
            </a:r>
            <a:r>
              <a:rPr lang="en-US" dirty="0">
                <a:solidFill>
                  <a:srgbClr val="000000"/>
                </a:solidFill>
                <a:latin typeface="Consolas" panose="020B0609020204030204" pitchFamily="49" charset="0"/>
              </a:rPr>
              <a:t> </a:t>
            </a:r>
            <a:r>
              <a:rPr lang="en-US" dirty="0" err="1">
                <a:solidFill>
                  <a:srgbClr val="FF0000"/>
                </a:solidFill>
                <a:latin typeface="Consolas" panose="020B0609020204030204" pitchFamily="49" charset="0"/>
              </a:rPr>
              <a:t>colour</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"blue"</a:t>
            </a:r>
            <a:r>
              <a:rPr lang="en-US" dirty="0">
                <a:solidFill>
                  <a:srgbClr val="000000"/>
                </a:solidFill>
                <a:latin typeface="Consolas" panose="020B0609020204030204" pitchFamily="49" charset="0"/>
              </a:rPr>
              <a:t> </a:t>
            </a:r>
            <a:r>
              <a:rPr lang="en-US" dirty="0" err="1">
                <a:solidFill>
                  <a:srgbClr val="FF0000"/>
                </a:solidFill>
                <a:latin typeface="Consolas" panose="020B0609020204030204" pitchFamily="49" charset="0"/>
              </a:rPr>
              <a:t>callParent</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.appHandler</a:t>
            </a:r>
            <a:r>
              <a:rPr lang="en-US" dirty="0">
                <a:solidFill>
                  <a:srgbClr val="0000FF"/>
                </a:solidFill>
                <a:latin typeface="Consolas" panose="020B0609020204030204" pitchFamily="49" charset="0"/>
              </a:rPr>
              <a:t>}</a:t>
            </a:r>
            <a:r>
              <a:rPr lang="en-US" dirty="0">
                <a:solidFill>
                  <a:srgbClr val="800000"/>
                </a:solidFill>
                <a:latin typeface="Consolas" panose="020B0609020204030204" pitchFamily="49" charset="0"/>
              </a:rPr>
              <a:t>&gt;&lt;/</a:t>
            </a:r>
            <a:r>
              <a:rPr lang="en-US" dirty="0" err="1">
                <a:solidFill>
                  <a:srgbClr val="800000"/>
                </a:solidFill>
                <a:latin typeface="Consolas" panose="020B0609020204030204" pitchFamily="49" charset="0"/>
              </a:rPr>
              <a:t>XButton</a:t>
            </a:r>
            <a:r>
              <a:rPr lang="en-US" dirty="0">
                <a:solidFill>
                  <a:srgbClr val="800000"/>
                </a:solidFill>
                <a:latin typeface="Consolas" panose="020B0609020204030204" pitchFamily="49" charset="0"/>
              </a:rPr>
              <a:t>&gt;</a:t>
            </a:r>
            <a:endParaRPr lang="en-US" dirty="0">
              <a:solidFill>
                <a:srgbClr val="000000"/>
              </a:solidFill>
              <a:latin typeface="Consolas" panose="020B0609020204030204" pitchFamily="49" charset="0"/>
            </a:endParaRPr>
          </a:p>
          <a:p>
            <a:pPr>
              <a:spcBef>
                <a:spcPts val="200"/>
              </a:spcBef>
            </a:pPr>
            <a:r>
              <a:rPr lang="en-US" dirty="0">
                <a:solidFill>
                  <a:srgbClr val="000000"/>
                </a:solidFill>
                <a:latin typeface="Consolas" panose="020B0609020204030204" pitchFamily="49" charset="0"/>
              </a:rPr>
              <a:t>    </a:t>
            </a:r>
            <a:r>
              <a:rPr lang="en-US" dirty="0">
                <a:solidFill>
                  <a:srgbClr val="800000"/>
                </a:solidFill>
                <a:latin typeface="Consolas" panose="020B0609020204030204" pitchFamily="49" charset="0"/>
              </a:rPr>
              <a:t>&lt;/div&gt;</a:t>
            </a:r>
            <a:endParaRPr lang="en-US" dirty="0">
              <a:solidFill>
                <a:srgbClr val="000000"/>
              </a:solidFill>
              <a:latin typeface="Consolas" panose="020B0609020204030204" pitchFamily="49" charset="0"/>
            </a:endParaRPr>
          </a:p>
          <a:p>
            <a:pPr>
              <a:spcBef>
                <a:spcPts val="200"/>
              </a:spcBef>
            </a:pP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a:t>
            </a:r>
          </a:p>
          <a:p>
            <a:pPr>
              <a:spcBef>
                <a:spcPts val="200"/>
              </a:spcBef>
            </a:pPr>
            <a:r>
              <a:rPr lang="en-US" dirty="0">
                <a:solidFill>
                  <a:srgbClr val="000000"/>
                </a:solidFill>
                <a:latin typeface="Consolas" panose="020B0609020204030204" pitchFamily="49" charset="0"/>
              </a:rPr>
              <a:t>}</a:t>
            </a:r>
          </a:p>
          <a:p>
            <a:pPr>
              <a:spcBef>
                <a:spcPts val="200"/>
              </a:spcBef>
            </a:pPr>
            <a:endParaRPr lang="en-US" dirty="0"/>
          </a:p>
        </p:txBody>
      </p:sp>
      <p:sp>
        <p:nvSpPr>
          <p:cNvPr id="4" name="Content Placeholder 3"/>
          <p:cNvSpPr>
            <a:spLocks noGrp="1"/>
          </p:cNvSpPr>
          <p:nvPr>
            <p:ph sz="half" idx="2"/>
          </p:nvPr>
        </p:nvSpPr>
        <p:spPr>
          <a:xfrm>
            <a:off x="4282967" y="1384301"/>
            <a:ext cx="4713888" cy="3017520"/>
          </a:xfrm>
        </p:spPr>
        <p:txBody>
          <a:bodyPr>
            <a:normAutofit fontScale="70000" lnSpcReduction="20000"/>
          </a:bodyPr>
          <a:lstStyle/>
          <a:p>
            <a:pPr>
              <a:spcBef>
                <a:spcPts val="200"/>
              </a:spcBef>
            </a:pPr>
            <a:r>
              <a:rPr lang="en-US" dirty="0">
                <a:solidFill>
                  <a:srgbClr val="0000FF"/>
                </a:solidFill>
                <a:latin typeface="Consolas" panose="020B0609020204030204" pitchFamily="49" charset="0"/>
              </a:rPr>
              <a:t>class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XButton</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extends</a:t>
            </a:r>
            <a:r>
              <a:rPr lang="en-US" dirty="0">
                <a:solidFill>
                  <a:srgbClr val="000000"/>
                </a:solidFill>
                <a:latin typeface="Consolas" panose="020B0609020204030204" pitchFamily="49" charset="0"/>
              </a:rPr>
              <a:t> </a:t>
            </a:r>
            <a:r>
              <a:rPr lang="en-US" dirty="0" err="1">
                <a:solidFill>
                  <a:srgbClr val="000000"/>
                </a:solidFill>
                <a:latin typeface="Consolas" panose="020B0609020204030204" pitchFamily="49" charset="0"/>
              </a:rPr>
              <a:t>React.Component</a:t>
            </a:r>
            <a:r>
              <a:rPr lang="en-US" dirty="0">
                <a:solidFill>
                  <a:srgbClr val="000000"/>
                </a:solidFill>
                <a:latin typeface="Consolas" panose="020B0609020204030204" pitchFamily="49" charset="0"/>
              </a:rPr>
              <a:t>{</a:t>
            </a:r>
          </a:p>
          <a:p>
            <a:pPr>
              <a:spcBef>
                <a:spcPts val="200"/>
              </a:spcBef>
            </a:pPr>
            <a:br>
              <a:rPr lang="en-US" dirty="0">
                <a:solidFill>
                  <a:srgbClr val="000000"/>
                </a:solidFill>
                <a:latin typeface="Consolas" panose="020B0609020204030204" pitchFamily="49" charset="0"/>
              </a:rPr>
            </a:b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handler = () </a:t>
            </a:r>
            <a:r>
              <a:rPr lang="en-US" dirty="0">
                <a:solidFill>
                  <a:srgbClr val="0000FF"/>
                </a:solidFill>
                <a:latin typeface="Consolas" panose="020B0609020204030204" pitchFamily="49" charset="0"/>
              </a:rPr>
              <a:t>=&gt;</a:t>
            </a: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.props.callParent</a:t>
            </a:r>
            <a:r>
              <a:rPr lang="en-US" dirty="0">
                <a:solidFill>
                  <a:srgbClr val="000000"/>
                </a:solidFill>
                <a:latin typeface="Consolas" panose="020B0609020204030204" pitchFamily="49" charset="0"/>
              </a:rPr>
              <a:t>();</a:t>
            </a:r>
          </a:p>
          <a:p>
            <a:pPr>
              <a:spcBef>
                <a:spcPts val="200"/>
              </a:spcBef>
            </a:pPr>
            <a:r>
              <a:rPr lang="en-US" dirty="0">
                <a:solidFill>
                  <a:srgbClr val="000000"/>
                </a:solidFill>
                <a:latin typeface="Consolas" panose="020B0609020204030204" pitchFamily="49" charset="0"/>
              </a:rPr>
              <a:t>    }</a:t>
            </a:r>
          </a:p>
          <a:p>
            <a:pPr>
              <a:spcBef>
                <a:spcPts val="200"/>
              </a:spcBef>
            </a:pPr>
            <a:br>
              <a:rPr lang="en-US" dirty="0">
                <a:solidFill>
                  <a:srgbClr val="000000"/>
                </a:solidFill>
                <a:latin typeface="Consolas" panose="020B0609020204030204" pitchFamily="49" charset="0"/>
              </a:rPr>
            </a:br>
            <a:r>
              <a:rPr lang="en-US" dirty="0">
                <a:solidFill>
                  <a:srgbClr val="000000"/>
                </a:solidFill>
                <a:latin typeface="Consolas" panose="020B0609020204030204" pitchFamily="49" charset="0"/>
              </a:rPr>
              <a:t>  render(){</a:t>
            </a:r>
          </a:p>
          <a:p>
            <a:pPr>
              <a:spcBef>
                <a:spcPts val="200"/>
              </a:spcBef>
            </a:pP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return</a:t>
            </a: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r>
              <a:rPr lang="en-US" dirty="0">
                <a:solidFill>
                  <a:srgbClr val="800000"/>
                </a:solidFill>
                <a:latin typeface="Consolas" panose="020B0609020204030204" pitchFamily="49" charset="0"/>
              </a:rPr>
              <a:t>&lt;input</a:t>
            </a:r>
            <a:r>
              <a:rPr lang="en-US" dirty="0">
                <a:solidFill>
                  <a:srgbClr val="000000"/>
                </a:solidFill>
                <a:latin typeface="Consolas" panose="020B0609020204030204" pitchFamily="49" charset="0"/>
              </a:rPr>
              <a:t> </a:t>
            </a:r>
            <a:r>
              <a:rPr lang="en-US" dirty="0">
                <a:solidFill>
                  <a:srgbClr val="FF0000"/>
                </a:solidFill>
                <a:latin typeface="Consolas" panose="020B0609020204030204" pitchFamily="49" charset="0"/>
              </a:rPr>
              <a:t>type</a:t>
            </a:r>
            <a:r>
              <a:rPr lang="en-US" dirty="0">
                <a:solidFill>
                  <a:srgbClr val="000000"/>
                </a:solidFill>
                <a:latin typeface="Consolas" panose="020B0609020204030204" pitchFamily="49" charset="0"/>
              </a:rPr>
              <a:t>=</a:t>
            </a:r>
            <a:r>
              <a:rPr lang="en-US" dirty="0">
                <a:solidFill>
                  <a:srgbClr val="A31515"/>
                </a:solidFill>
                <a:latin typeface="Consolas" panose="020B0609020204030204" pitchFamily="49" charset="0"/>
              </a:rPr>
              <a:t>'button'</a:t>
            </a:r>
            <a:r>
              <a:rPr lang="en-US" dirty="0">
                <a:solidFill>
                  <a:srgbClr val="000000"/>
                </a:solidFill>
                <a:latin typeface="Consolas" panose="020B0609020204030204" pitchFamily="49" charset="0"/>
              </a:rPr>
              <a:t> </a:t>
            </a:r>
            <a:r>
              <a:rPr lang="en-US" dirty="0">
                <a:solidFill>
                  <a:srgbClr val="FF0000"/>
                </a:solidFill>
                <a:latin typeface="Consolas" panose="020B0609020204030204" pitchFamily="49" charset="0"/>
              </a:rPr>
              <a:t>value</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.props.text</a:t>
            </a:r>
            <a:r>
              <a:rPr lang="en-US" dirty="0">
                <a:solidFill>
                  <a:srgbClr val="0000FF"/>
                </a:solidFill>
                <a:latin typeface="Consolas" panose="020B0609020204030204" pitchFamily="49" charset="0"/>
              </a:rPr>
              <a:t>}</a:t>
            </a:r>
            <a:endParaRPr lang="en-US" dirty="0">
              <a:solidFill>
                <a:srgbClr val="000000"/>
              </a:solidFill>
              <a:latin typeface="Consolas" panose="020B0609020204030204" pitchFamily="49" charset="0"/>
            </a:endParaRPr>
          </a:p>
          <a:p>
            <a:pPr>
              <a:spcBef>
                <a:spcPts val="200"/>
              </a:spcBef>
            </a:pPr>
            <a:r>
              <a:rPr lang="en-US" dirty="0">
                <a:solidFill>
                  <a:srgbClr val="000000"/>
                </a:solidFill>
                <a:latin typeface="Consolas" panose="020B0609020204030204" pitchFamily="49" charset="0"/>
              </a:rPr>
              <a:t>   </a:t>
            </a:r>
            <a:r>
              <a:rPr lang="en-US" dirty="0">
                <a:solidFill>
                  <a:srgbClr val="FF0000"/>
                </a:solidFill>
                <a:latin typeface="Consolas" panose="020B0609020204030204" pitchFamily="49" charset="0"/>
              </a:rPr>
              <a:t>style</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a:t>
            </a:r>
            <a:r>
              <a:rPr lang="en-US" dirty="0">
                <a:solidFill>
                  <a:srgbClr val="000000"/>
                </a:solidFill>
                <a:latin typeface="Consolas" panose="020B0609020204030204" pitchFamily="49" charset="0"/>
              </a:rPr>
              <a:t>{</a:t>
            </a:r>
            <a:r>
              <a:rPr lang="en-US" dirty="0" err="1">
                <a:solidFill>
                  <a:srgbClr val="000000"/>
                </a:solidFill>
                <a:latin typeface="Consolas" panose="020B0609020204030204" pitchFamily="49" charset="0"/>
              </a:rPr>
              <a:t>color:</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.props.colour</a:t>
            </a:r>
            <a:r>
              <a:rPr lang="en-US" dirty="0">
                <a:solidFill>
                  <a:srgbClr val="000000"/>
                </a:solidFill>
                <a:latin typeface="Consolas" panose="020B0609020204030204" pitchFamily="49" charset="0"/>
              </a:rPr>
              <a:t>, width:</a:t>
            </a:r>
            <a:r>
              <a:rPr lang="en-US" dirty="0">
                <a:solidFill>
                  <a:srgbClr val="098658"/>
                </a:solidFill>
                <a:latin typeface="Consolas" panose="020B0609020204030204" pitchFamily="49" charset="0"/>
              </a:rPr>
              <a:t>100</a:t>
            </a:r>
            <a:r>
              <a:rPr lang="en-US" dirty="0">
                <a:solidFill>
                  <a:srgbClr val="000000"/>
                </a:solidFill>
                <a:latin typeface="Consolas" panose="020B0609020204030204" pitchFamily="49" charset="0"/>
              </a:rPr>
              <a:t>, height:</a:t>
            </a:r>
            <a:r>
              <a:rPr lang="en-US" dirty="0">
                <a:solidFill>
                  <a:srgbClr val="098658"/>
                </a:solidFill>
                <a:latin typeface="Consolas" panose="020B0609020204030204" pitchFamily="49" charset="0"/>
              </a:rPr>
              <a:t>100</a:t>
            </a:r>
            <a:r>
              <a:rPr lang="en-US" dirty="0">
                <a:solidFill>
                  <a:srgbClr val="000000"/>
                </a:solidFill>
                <a:latin typeface="Consolas" panose="020B0609020204030204" pitchFamily="49" charset="0"/>
              </a:rPr>
              <a:t> }</a:t>
            </a:r>
            <a:r>
              <a:rPr lang="en-US" dirty="0">
                <a:solidFill>
                  <a:srgbClr val="0000FF"/>
                </a:solidFill>
                <a:latin typeface="Consolas" panose="020B0609020204030204" pitchFamily="49" charset="0"/>
              </a:rPr>
              <a:t>}</a:t>
            </a: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r>
              <a:rPr lang="en-US" dirty="0" err="1">
                <a:solidFill>
                  <a:srgbClr val="FF0000"/>
                </a:solidFill>
                <a:latin typeface="Consolas" panose="020B0609020204030204" pitchFamily="49" charset="0"/>
              </a:rPr>
              <a:t>onClick</a:t>
            </a:r>
            <a:r>
              <a:rPr lang="en-US" dirty="0">
                <a:solidFill>
                  <a:srgbClr val="000000"/>
                </a:solidFill>
                <a:latin typeface="Consolas" panose="020B0609020204030204" pitchFamily="49" charset="0"/>
              </a:rPr>
              <a:t>=</a:t>
            </a:r>
            <a:r>
              <a:rPr lang="en-US" dirty="0">
                <a:solidFill>
                  <a:srgbClr val="0000FF"/>
                </a:solidFill>
                <a:latin typeface="Consolas" panose="020B0609020204030204" pitchFamily="49" charset="0"/>
              </a:rPr>
              <a:t>{</a:t>
            </a:r>
            <a:r>
              <a:rPr lang="en-US" dirty="0" err="1">
                <a:solidFill>
                  <a:srgbClr val="0000FF"/>
                </a:solidFill>
                <a:latin typeface="Consolas" panose="020B0609020204030204" pitchFamily="49" charset="0"/>
              </a:rPr>
              <a:t>this</a:t>
            </a:r>
            <a:r>
              <a:rPr lang="en-US" dirty="0" err="1">
                <a:solidFill>
                  <a:srgbClr val="000000"/>
                </a:solidFill>
                <a:latin typeface="Consolas" panose="020B0609020204030204" pitchFamily="49" charset="0"/>
              </a:rPr>
              <a:t>.handler</a:t>
            </a:r>
            <a:r>
              <a:rPr lang="en-US" dirty="0">
                <a:solidFill>
                  <a:srgbClr val="0000FF"/>
                </a:solidFill>
                <a:latin typeface="Consolas" panose="020B0609020204030204" pitchFamily="49" charset="0"/>
              </a:rPr>
              <a:t>}</a:t>
            </a:r>
            <a:r>
              <a:rPr lang="en-US" dirty="0">
                <a:solidFill>
                  <a:srgbClr val="800000"/>
                </a:solidFill>
                <a:latin typeface="Consolas" panose="020B0609020204030204" pitchFamily="49" charset="0"/>
              </a:rPr>
              <a:t>&gt;&lt;/input&gt;</a:t>
            </a:r>
            <a:endParaRPr lang="en-US" dirty="0">
              <a:solidFill>
                <a:srgbClr val="000000"/>
              </a:solidFill>
              <a:latin typeface="Consolas" panose="020B0609020204030204" pitchFamily="49" charset="0"/>
            </a:endParaRPr>
          </a:p>
          <a:p>
            <a:pPr>
              <a:spcBef>
                <a:spcPts val="200"/>
              </a:spcBef>
            </a:pP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    }</a:t>
            </a:r>
          </a:p>
          <a:p>
            <a:pPr>
              <a:spcBef>
                <a:spcPts val="200"/>
              </a:spcBef>
            </a:pPr>
            <a:r>
              <a:rPr lang="en-US" dirty="0">
                <a:solidFill>
                  <a:srgbClr val="000000"/>
                </a:solidFill>
                <a:latin typeface="Consolas" panose="020B0609020204030204" pitchFamily="49" charset="0"/>
              </a:rPr>
              <a:t>}</a:t>
            </a:r>
          </a:p>
          <a:p>
            <a:endParaRPr lang="en-US" dirty="0"/>
          </a:p>
        </p:txBody>
      </p:sp>
    </p:spTree>
    <p:extLst>
      <p:ext uri="{BB962C8B-B14F-4D97-AF65-F5344CB8AC3E}">
        <p14:creationId xmlns:p14="http://schemas.microsoft.com/office/powerpoint/2010/main" val="12961424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React.js</a:t>
            </a:r>
            <a:endParaRPr/>
          </a:p>
        </p:txBody>
      </p:sp>
      <p:sp>
        <p:nvSpPr>
          <p:cNvPr id="67" name="Google Shape;67;p15"/>
          <p:cNvSpPr txBox="1">
            <a:spLocks noGrp="1"/>
          </p:cNvSpPr>
          <p:nvPr>
            <p:ph type="body" idx="1"/>
          </p:nvPr>
        </p:nvSpPr>
        <p:spPr>
          <a:xfrm>
            <a:off x="311700" y="1321659"/>
            <a:ext cx="8520600" cy="3416400"/>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Built by Facebook</a:t>
            </a:r>
            <a:endParaRPr sz="1800" dirty="0"/>
          </a:p>
          <a:p>
            <a:pPr marL="457200" lvl="0" indent="-342900" algn="l" rtl="0">
              <a:spcBef>
                <a:spcPts val="0"/>
              </a:spcBef>
              <a:spcAft>
                <a:spcPts val="0"/>
              </a:spcAft>
              <a:buSzPts val="1800"/>
              <a:buChar char="●"/>
            </a:pPr>
            <a:r>
              <a:rPr lang="en" sz="1800" dirty="0"/>
              <a:t>Used by over 380,000 sites currently</a:t>
            </a:r>
            <a:endParaRPr sz="1800" dirty="0"/>
          </a:p>
          <a:p>
            <a:pPr marL="914400" lvl="1" indent="-317500" algn="l" rtl="0">
              <a:spcBef>
                <a:spcPts val="0"/>
              </a:spcBef>
              <a:spcAft>
                <a:spcPts val="0"/>
              </a:spcAft>
              <a:buSzPts val="1400"/>
              <a:buChar char="○"/>
            </a:pPr>
            <a:r>
              <a:rPr lang="en" sz="1600" dirty="0"/>
              <a:t>Source: </a:t>
            </a:r>
            <a:r>
              <a:rPr lang="en" sz="1400" u="sng" dirty="0">
                <a:solidFill>
                  <a:schemeClr val="hlink"/>
                </a:solidFill>
                <a:hlinkClick r:id="rId3"/>
              </a:rPr>
              <a:t>https://trends.builtwith.com/javascript/React</a:t>
            </a:r>
            <a:endParaRPr sz="1600" dirty="0"/>
          </a:p>
          <a:p>
            <a:pPr marL="457200" lvl="0" indent="-342900" algn="l" rtl="0">
              <a:spcBef>
                <a:spcPts val="0"/>
              </a:spcBef>
              <a:spcAft>
                <a:spcPts val="0"/>
              </a:spcAft>
              <a:buSzPts val="1800"/>
              <a:buChar char="●"/>
            </a:pPr>
            <a:r>
              <a:rPr lang="en" sz="1800" dirty="0"/>
              <a:t>A sordid open source license history</a:t>
            </a:r>
            <a:endParaRPr sz="1800" dirty="0"/>
          </a:p>
          <a:p>
            <a:pPr marL="914400" lvl="1" indent="-317500" algn="l" rtl="0">
              <a:spcBef>
                <a:spcPts val="0"/>
              </a:spcBef>
              <a:spcAft>
                <a:spcPts val="0"/>
              </a:spcAft>
              <a:buSzPts val="1400"/>
              <a:buChar char="○"/>
            </a:pPr>
            <a:r>
              <a:rPr lang="en" sz="1600" dirty="0"/>
              <a:t>Used to have concerning language around software patents</a:t>
            </a:r>
            <a:endParaRPr sz="1600" dirty="0"/>
          </a:p>
          <a:p>
            <a:pPr marL="914400" lvl="1" indent="-317500" algn="l" rtl="0">
              <a:spcBef>
                <a:spcPts val="0"/>
              </a:spcBef>
              <a:spcAft>
                <a:spcPts val="0"/>
              </a:spcAft>
              <a:buSzPts val="1400"/>
              <a:buChar char="○"/>
            </a:pPr>
            <a:r>
              <a:rPr lang="en" sz="1600" dirty="0"/>
              <a:t>Today, React.js is MIT-Licensed (yay!)</a:t>
            </a:r>
            <a:endParaRPr sz="1600" dirty="0"/>
          </a:p>
          <a:p>
            <a:pPr marL="914400" lvl="1" indent="-317500" algn="l" rtl="0">
              <a:spcBef>
                <a:spcPts val="0"/>
              </a:spcBef>
              <a:spcAft>
                <a:spcPts val="0"/>
              </a:spcAft>
              <a:buSzPts val="1400"/>
              <a:buChar char="○"/>
            </a:pPr>
            <a:r>
              <a:rPr lang="en" sz="1600" dirty="0"/>
              <a:t>Totally fine to use now</a:t>
            </a:r>
            <a:endParaRPr sz="1600" dirty="0"/>
          </a:p>
          <a:p>
            <a:pPr marL="457200" lvl="0" indent="-342900" algn="l" rtl="0">
              <a:spcBef>
                <a:spcPts val="0"/>
              </a:spcBef>
              <a:spcAft>
                <a:spcPts val="0"/>
              </a:spcAft>
              <a:buSzPts val="1800"/>
              <a:buChar char="●"/>
            </a:pPr>
            <a:r>
              <a:rPr lang="en" sz="1800" dirty="0"/>
              <a:t>Added syntax to Javascript, called </a:t>
            </a:r>
            <a:r>
              <a:rPr lang="en" sz="1800" b="1" dirty="0"/>
              <a:t>JSX</a:t>
            </a:r>
            <a:endParaRPr sz="1800" b="1" dirty="0"/>
          </a:p>
          <a:p>
            <a:pPr marL="914400" lvl="1" indent="-317500" algn="l" rtl="0">
              <a:spcBef>
                <a:spcPts val="0"/>
              </a:spcBef>
              <a:spcAft>
                <a:spcPts val="0"/>
              </a:spcAft>
              <a:buSzPts val="1400"/>
              <a:buChar char="○"/>
            </a:pPr>
            <a:r>
              <a:rPr lang="en" sz="1600" dirty="0"/>
              <a:t>Goal: specify DOM in HTML-ish syntax</a:t>
            </a:r>
            <a:endParaRPr sz="1600" dirty="0"/>
          </a:p>
          <a:p>
            <a:pPr marL="914400" lvl="1" indent="-317500" algn="l" rtl="0">
              <a:spcBef>
                <a:spcPts val="0"/>
              </a:spcBef>
              <a:spcAft>
                <a:spcPts val="0"/>
              </a:spcAft>
              <a:buSzPts val="1400"/>
              <a:buChar char="○"/>
            </a:pPr>
            <a:r>
              <a:rPr lang="en" sz="1600" dirty="0"/>
              <a:t>Cleaner syntax, but can be a tad confusing</a:t>
            </a:r>
            <a:endParaRPr sz="1600" dirty="0"/>
          </a:p>
          <a:p>
            <a:pPr marL="457200" lvl="0" indent="-342900" algn="l" rtl="0">
              <a:spcBef>
                <a:spcPts val="0"/>
              </a:spcBef>
              <a:spcAft>
                <a:spcPts val="0"/>
              </a:spcAft>
              <a:buSzPts val="1800"/>
              <a:buChar char="●"/>
            </a:pPr>
            <a:r>
              <a:rPr lang="en" sz="1800" dirty="0"/>
              <a:t>Why React.js in this class?</a:t>
            </a:r>
          </a:p>
          <a:p>
            <a:pPr lvl="1" indent="-342900">
              <a:spcBef>
                <a:spcPts val="0"/>
              </a:spcBef>
              <a:buSzPts val="1800"/>
              <a:buChar char="●"/>
            </a:pPr>
            <a:r>
              <a:rPr lang="en" sz="1650" dirty="0"/>
              <a:t>Why not </a:t>
            </a:r>
            <a:r>
              <a:rPr lang="en" sz="1650" dirty="0">
                <a:sym typeface="Wingdings" panose="05000000000000000000" pitchFamily="2" charset="2"/>
              </a:rPr>
              <a:t></a:t>
            </a:r>
          </a:p>
          <a:p>
            <a:pPr lvl="1" indent="-342900">
              <a:spcBef>
                <a:spcPts val="0"/>
              </a:spcBef>
              <a:buSzPts val="1800"/>
              <a:buChar char="●"/>
            </a:pPr>
            <a:r>
              <a:rPr lang="en" sz="1650" dirty="0">
                <a:sym typeface="Wingdings" panose="05000000000000000000" pitchFamily="2" charset="2"/>
              </a:rPr>
              <a:t>Plus, it’s a common/ popular framework currently in use in the industry</a:t>
            </a:r>
          </a:p>
          <a:p>
            <a:pPr lvl="1" indent="-342900">
              <a:spcBef>
                <a:spcPts val="0"/>
              </a:spcBef>
              <a:buSzPts val="1800"/>
              <a:buChar char="●"/>
            </a:pPr>
            <a:r>
              <a:rPr lang="en" sz="1650" dirty="0">
                <a:sym typeface="Wingdings" panose="05000000000000000000" pitchFamily="2" charset="2"/>
              </a:rPr>
              <a:t>Give a good intro into components</a:t>
            </a:r>
            <a:endParaRPr lang="en-US" sz="1650" dirty="0"/>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CSS …</a:t>
            </a:r>
          </a:p>
        </p:txBody>
      </p:sp>
      <p:sp>
        <p:nvSpPr>
          <p:cNvPr id="3" name="Content Placeholder 2"/>
          <p:cNvSpPr>
            <a:spLocks noGrp="1"/>
          </p:cNvSpPr>
          <p:nvPr>
            <p:ph sz="half" idx="1"/>
          </p:nvPr>
        </p:nvSpPr>
        <p:spPr>
          <a:xfrm>
            <a:off x="114300" y="1384302"/>
            <a:ext cx="3367024" cy="3017520"/>
          </a:xfrm>
        </p:spPr>
        <p:txBody>
          <a:bodyPr>
            <a:normAutofit fontScale="92500" lnSpcReduction="20000"/>
          </a:bodyPr>
          <a:lstStyle/>
          <a:p>
            <a:r>
              <a:rPr lang="en-US" b="0" dirty="0">
                <a:solidFill>
                  <a:srgbClr val="800000"/>
                </a:solidFill>
                <a:effectLst/>
                <a:latin typeface="Consolas" panose="020B0609020204030204" pitchFamily="49" charset="0"/>
              </a:rPr>
              <a:t>.App-header2</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background-color</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#282c34</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min-height</a:t>
            </a:r>
            <a:r>
              <a:rPr lang="en-US" b="0" dirty="0">
                <a:solidFill>
                  <a:srgbClr val="000000"/>
                </a:solidFill>
                <a:effectLst/>
                <a:latin typeface="Consolas" panose="020B0609020204030204" pitchFamily="49" charset="0"/>
              </a:rPr>
              <a:t>: </a:t>
            </a:r>
            <a:r>
              <a:rPr lang="en-US" b="0" dirty="0">
                <a:solidFill>
                  <a:srgbClr val="098658"/>
                </a:solidFill>
                <a:effectLst/>
                <a:latin typeface="Consolas" panose="020B0609020204030204" pitchFamily="49" charset="0"/>
              </a:rPr>
              <a:t>10vh</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display</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flex</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flex-direction</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column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align-items</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center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justify-content</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center</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font-size</a:t>
            </a: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calc</a:t>
            </a:r>
            <a:r>
              <a:rPr lang="en-US" b="0" dirty="0">
                <a:solidFill>
                  <a:srgbClr val="000000"/>
                </a:solidFill>
                <a:effectLst/>
                <a:latin typeface="Consolas" panose="020B0609020204030204" pitchFamily="49" charset="0"/>
              </a:rPr>
              <a:t>(</a:t>
            </a:r>
            <a:r>
              <a:rPr lang="en-US" b="0" dirty="0">
                <a:solidFill>
                  <a:srgbClr val="098658"/>
                </a:solidFill>
                <a:effectLst/>
                <a:latin typeface="Consolas" panose="020B0609020204030204" pitchFamily="49" charset="0"/>
              </a:rPr>
              <a:t>10px</a:t>
            </a:r>
            <a:r>
              <a:rPr lang="en-US" b="0" dirty="0">
                <a:solidFill>
                  <a:srgbClr val="000000"/>
                </a:solidFill>
                <a:effectLst/>
                <a:latin typeface="Consolas" panose="020B0609020204030204" pitchFamily="49" charset="0"/>
              </a:rPr>
              <a:t> + </a:t>
            </a:r>
            <a:r>
              <a:rPr lang="en-US" b="0" dirty="0">
                <a:solidFill>
                  <a:srgbClr val="098658"/>
                </a:solidFill>
                <a:effectLst/>
                <a:latin typeface="Consolas" panose="020B0609020204030204" pitchFamily="49" charset="0"/>
              </a:rPr>
              <a:t>2vmin</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color</a:t>
            </a:r>
            <a:r>
              <a:rPr lang="en-US" b="0" dirty="0">
                <a:solidFill>
                  <a:srgbClr val="000000"/>
                </a:solidFill>
                <a:effectLst/>
                <a:latin typeface="Consolas" panose="020B0609020204030204" pitchFamily="49" charset="0"/>
              </a:rPr>
              <a:t>: </a:t>
            </a:r>
            <a:r>
              <a:rPr lang="en-US" b="0" dirty="0">
                <a:solidFill>
                  <a:srgbClr val="0451A5"/>
                </a:solidFill>
                <a:effectLst/>
                <a:latin typeface="Consolas" panose="020B0609020204030204" pitchFamily="49" charset="0"/>
              </a:rPr>
              <a:t>white</a:t>
            </a:r>
            <a:r>
              <a:rPr lang="en-US" b="0" dirty="0">
                <a:solidFill>
                  <a:srgbClr val="000000"/>
                </a:solidFill>
                <a:effectLst/>
                <a:latin typeface="Consolas" panose="020B0609020204030204" pitchFamily="49" charset="0"/>
              </a:rPr>
              <a:t>;</a:t>
            </a:r>
          </a:p>
          <a:p>
            <a:r>
              <a:rPr lang="en-US" b="0" dirty="0">
                <a:solidFill>
                  <a:srgbClr val="000000"/>
                </a:solidFill>
                <a:effectLst/>
                <a:latin typeface="Consolas" panose="020B0609020204030204" pitchFamily="49" charset="0"/>
              </a:rPr>
              <a:t>}</a:t>
            </a:r>
          </a:p>
          <a:p>
            <a:pPr>
              <a:spcBef>
                <a:spcPts val="200"/>
              </a:spcBef>
            </a:pPr>
            <a:endParaRPr lang="en-US" dirty="0"/>
          </a:p>
        </p:txBody>
      </p:sp>
      <p:sp>
        <p:nvSpPr>
          <p:cNvPr id="4" name="Content Placeholder 3"/>
          <p:cNvSpPr>
            <a:spLocks noGrp="1"/>
          </p:cNvSpPr>
          <p:nvPr>
            <p:ph sz="half" idx="2"/>
          </p:nvPr>
        </p:nvSpPr>
        <p:spPr>
          <a:xfrm>
            <a:off x="2984500" y="1384301"/>
            <a:ext cx="6045200" cy="3017520"/>
          </a:xfrm>
        </p:spPr>
        <p:txBody>
          <a:bodyPr>
            <a:normAutofit fontScale="92500" lnSpcReduction="20000"/>
          </a:bodyPr>
          <a:lstStyle/>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a:t>
            </a: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className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"App"</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a:t>
            </a: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className</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"App-header2"</a:t>
            </a:r>
            <a:r>
              <a:rPr lang="en-US" b="0" dirty="0">
                <a:solidFill>
                  <a:srgbClr val="800000"/>
                </a:solidFill>
                <a:effectLst/>
                <a:latin typeface="Consolas" panose="020B0609020204030204" pitchFamily="49" charset="0"/>
              </a:rPr>
              <a:t>&gt;</a:t>
            </a:r>
            <a:r>
              <a:rPr lang="en-US" b="0" dirty="0">
                <a:solidFill>
                  <a:srgbClr val="000000"/>
                </a:solidFill>
                <a:effectLst/>
                <a:latin typeface="Consolas" panose="020B0609020204030204" pitchFamily="49" charset="0"/>
              </a:rPr>
              <a:t>React example</a:t>
            </a:r>
            <a:r>
              <a:rPr lang="en-US" b="0" dirty="0">
                <a:solidFill>
                  <a:srgbClr val="800000"/>
                </a:solidFill>
                <a:effectLst/>
                <a:latin typeface="Consolas" panose="020B0609020204030204" pitchFamily="49" charset="0"/>
              </a:rPr>
              <a:t>&lt;/div&gt;</a:t>
            </a:r>
            <a:r>
              <a:rPr lang="en-US" b="0" dirty="0">
                <a:solidFill>
                  <a:srgbClr val="000000"/>
                </a:solidFill>
                <a:effectLst/>
                <a:latin typeface="Consolas" panose="020B0609020204030204" pitchFamily="49" charset="0"/>
              </a:rPr>
              <a:t>    </a:t>
            </a:r>
          </a:p>
          <a:p>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a:t>
            </a:r>
            <a:r>
              <a:rPr lang="en-US" b="0" dirty="0" err="1">
                <a:solidFill>
                  <a:srgbClr val="267F99"/>
                </a:solidFill>
                <a:effectLst/>
                <a:latin typeface="Consolas" panose="020B0609020204030204" pitchFamily="49" charset="0"/>
              </a:rPr>
              <a:t>XButton</a:t>
            </a:r>
            <a:r>
              <a:rPr lang="en-US" b="0" dirty="0">
                <a:solidFill>
                  <a:srgbClr val="000000"/>
                </a:solidFill>
                <a:effectLst/>
                <a:latin typeface="Consolas" panose="020B0609020204030204" pitchFamily="49" charset="0"/>
              </a:rPr>
              <a:t> </a:t>
            </a:r>
            <a:r>
              <a:rPr lang="en-US" b="0" dirty="0">
                <a:solidFill>
                  <a:srgbClr val="FF0000"/>
                </a:solidFill>
                <a:effectLst/>
                <a:latin typeface="Consolas" panose="020B0609020204030204" pitchFamily="49" charset="0"/>
              </a:rPr>
              <a:t>text</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state</a:t>
            </a:r>
            <a:r>
              <a:rPr lang="en-US" b="0" dirty="0" err="1">
                <a:solidFill>
                  <a:srgbClr val="000000"/>
                </a:solidFill>
                <a:effectLst/>
                <a:latin typeface="Consolas" panose="020B0609020204030204" pitchFamily="49" charset="0"/>
              </a:rPr>
              <a:t>.</a:t>
            </a:r>
            <a:r>
              <a:rPr lang="en-US" b="0" dirty="0" err="1">
                <a:solidFill>
                  <a:srgbClr val="001080"/>
                </a:solidFill>
                <a:effectLst/>
                <a:latin typeface="Consolas" panose="020B0609020204030204" pitchFamily="49" charset="0"/>
              </a:rPr>
              <a:t>buttonText</a:t>
            </a:r>
            <a:r>
              <a:rPr lang="en-US" b="0" dirty="0">
                <a:solidFill>
                  <a:srgbClr val="0000FF"/>
                </a:solidFill>
                <a:effectLst/>
                <a:latin typeface="Consolas" panose="020B0609020204030204" pitchFamily="49" charset="0"/>
              </a:rPr>
              <a:t>}</a:t>
            </a: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colour</a:t>
            </a:r>
            <a:r>
              <a:rPr lang="en-US" b="0" dirty="0">
                <a:solidFill>
                  <a:srgbClr val="000000"/>
                </a:solidFill>
                <a:effectLst/>
                <a:latin typeface="Consolas" panose="020B0609020204030204" pitchFamily="49" charset="0"/>
              </a:rPr>
              <a:t>=</a:t>
            </a:r>
            <a:r>
              <a:rPr lang="en-US" b="0" dirty="0">
                <a:solidFill>
                  <a:srgbClr val="A31515"/>
                </a:solidFill>
                <a:effectLst/>
                <a:latin typeface="Consolas" panose="020B0609020204030204" pitchFamily="49" charset="0"/>
              </a:rPr>
              <a:t>"blue“</a:t>
            </a:r>
          </a:p>
          <a:p>
            <a:r>
              <a:rPr lang="en-US" dirty="0">
                <a:solidFill>
                  <a:srgbClr val="A31515"/>
                </a:solidFill>
                <a:latin typeface="Consolas" panose="020B0609020204030204" pitchFamily="49" charset="0"/>
              </a:rPr>
              <a:t>        </a:t>
            </a:r>
            <a:r>
              <a:rPr lang="en-US" b="0" dirty="0">
                <a:solidFill>
                  <a:srgbClr val="000000"/>
                </a:solidFill>
                <a:effectLst/>
                <a:latin typeface="Consolas" panose="020B0609020204030204" pitchFamily="49" charset="0"/>
              </a:rPr>
              <a:t> </a:t>
            </a:r>
            <a:r>
              <a:rPr lang="en-US" b="0" dirty="0" err="1">
                <a:solidFill>
                  <a:srgbClr val="FF0000"/>
                </a:solidFill>
                <a:effectLst/>
                <a:latin typeface="Consolas" panose="020B0609020204030204" pitchFamily="49" charset="0"/>
              </a:rPr>
              <a:t>callParent</a:t>
            </a:r>
            <a:r>
              <a:rPr lang="en-US" b="0" dirty="0">
                <a:solidFill>
                  <a:srgbClr val="000000"/>
                </a:solidFill>
                <a:effectLst/>
                <a:latin typeface="Consolas" panose="020B0609020204030204" pitchFamily="49" charset="0"/>
              </a:rPr>
              <a:t>=</a:t>
            </a:r>
            <a:r>
              <a:rPr lang="en-US" b="0" dirty="0">
                <a:solidFill>
                  <a:srgbClr val="0000FF"/>
                </a:solidFill>
                <a:effectLst/>
                <a:latin typeface="Consolas" panose="020B0609020204030204" pitchFamily="49" charset="0"/>
              </a:rPr>
              <a:t>{</a:t>
            </a:r>
            <a:r>
              <a:rPr lang="en-US" b="0" dirty="0" err="1">
                <a:solidFill>
                  <a:srgbClr val="0000FF"/>
                </a:solidFill>
                <a:effectLst/>
                <a:latin typeface="Consolas" panose="020B0609020204030204" pitchFamily="49" charset="0"/>
              </a:rPr>
              <a:t>this</a:t>
            </a:r>
            <a:r>
              <a:rPr lang="en-US" b="0" dirty="0" err="1">
                <a:solidFill>
                  <a:srgbClr val="000000"/>
                </a:solidFill>
                <a:effectLst/>
                <a:latin typeface="Consolas" panose="020B0609020204030204" pitchFamily="49" charset="0"/>
              </a:rPr>
              <a:t>.</a:t>
            </a:r>
            <a:r>
              <a:rPr lang="en-US" b="0" dirty="0" err="1">
                <a:solidFill>
                  <a:srgbClr val="795E26"/>
                </a:solidFill>
                <a:effectLst/>
                <a:latin typeface="Consolas" panose="020B0609020204030204" pitchFamily="49" charset="0"/>
              </a:rPr>
              <a:t>appHandler</a:t>
            </a:r>
            <a:r>
              <a:rPr lang="en-US" b="0" dirty="0">
                <a:solidFill>
                  <a:srgbClr val="0000FF"/>
                </a:solidFill>
                <a:effectLst/>
                <a:latin typeface="Consolas" panose="020B0609020204030204" pitchFamily="49" charset="0"/>
              </a:rPr>
              <a:t>}</a:t>
            </a:r>
            <a:r>
              <a:rPr lang="en-US" b="0" dirty="0">
                <a:solidFill>
                  <a:srgbClr val="800000"/>
                </a:solidFill>
                <a:effectLst/>
                <a:latin typeface="Consolas" panose="020B0609020204030204" pitchFamily="49" charset="0"/>
              </a:rPr>
              <a:t>&gt;&lt;/</a:t>
            </a:r>
            <a:r>
              <a:rPr lang="en-US" b="0" dirty="0" err="1">
                <a:solidFill>
                  <a:srgbClr val="267F99"/>
                </a:solidFill>
                <a:effectLst/>
                <a:latin typeface="Consolas" panose="020B0609020204030204" pitchFamily="49" charset="0"/>
              </a:rPr>
              <a:t>XButton</a:t>
            </a:r>
            <a:r>
              <a:rPr lang="en-US" b="0" dirty="0">
                <a:solidFill>
                  <a:srgbClr val="800000"/>
                </a:solidFill>
                <a:effectLst/>
                <a:latin typeface="Consolas" panose="020B0609020204030204" pitchFamily="49" charset="0"/>
              </a:rPr>
              <a:t>&gt;</a:t>
            </a:r>
            <a:endParaRPr lang="en-US" b="0" dirty="0">
              <a:solidFill>
                <a:srgbClr val="000000"/>
              </a:solidFill>
              <a:effectLst/>
              <a:latin typeface="Consolas" panose="020B0609020204030204" pitchFamily="49" charset="0"/>
            </a:endParaRPr>
          </a:p>
          <a:p>
            <a:br>
              <a:rPr lang="en-US" b="0" dirty="0">
                <a:solidFill>
                  <a:srgbClr val="000000"/>
                </a:solidFill>
                <a:effectLst/>
                <a:latin typeface="Consolas" panose="020B0609020204030204" pitchFamily="49" charset="0"/>
              </a:rPr>
            </a:b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&lt;/div&gt;</a:t>
            </a:r>
            <a:endParaRPr lang="en-US" b="0" dirty="0">
              <a:solidFill>
                <a:srgbClr val="000000"/>
              </a:solidFill>
              <a:effectLst/>
              <a:latin typeface="Consolas" panose="020B0609020204030204" pitchFamily="49" charset="0"/>
            </a:endParaRPr>
          </a:p>
          <a:p>
            <a:endParaRPr lang="en-US" dirty="0"/>
          </a:p>
        </p:txBody>
      </p:sp>
      <p:sp>
        <p:nvSpPr>
          <p:cNvPr id="5" name="Speech Bubble: Rectangle with Corners Rounded 4">
            <a:extLst>
              <a:ext uri="{FF2B5EF4-FFF2-40B4-BE49-F238E27FC236}">
                <a16:creationId xmlns:a16="http://schemas.microsoft.com/office/drawing/2014/main" id="{8B08E58F-87BB-46A6-9AF3-B999D8680CF8}"/>
              </a:ext>
            </a:extLst>
          </p:cNvPr>
          <p:cNvSpPr/>
          <p:nvPr/>
        </p:nvSpPr>
        <p:spPr>
          <a:xfrm>
            <a:off x="6057900" y="791633"/>
            <a:ext cx="1515533" cy="592667"/>
          </a:xfrm>
          <a:prstGeom prst="wedgeRoundRectCallout">
            <a:avLst>
              <a:gd name="adj1" fmla="val -85802"/>
              <a:gd name="adj2" fmla="val 99643"/>
              <a:gd name="adj3" fmla="val 16667"/>
            </a:avLst>
          </a:prstGeom>
        </p:spPr>
        <p:style>
          <a:lnRef idx="2">
            <a:schemeClr val="accent1"/>
          </a:lnRef>
          <a:fillRef idx="1">
            <a:schemeClr val="lt1"/>
          </a:fillRef>
          <a:effectRef idx="0">
            <a:schemeClr val="accent1"/>
          </a:effectRef>
          <a:fontRef idx="minor">
            <a:schemeClr val="dk1"/>
          </a:fontRef>
        </p:style>
        <p:txBody>
          <a:bodyPr rtlCol="0" anchor="ctr"/>
          <a:lstStyle/>
          <a:p>
            <a:pPr algn="ctr"/>
            <a:r>
              <a:rPr lang="en-US" dirty="0"/>
              <a:t>CSS style</a:t>
            </a:r>
          </a:p>
        </p:txBody>
      </p:sp>
      <p:sp>
        <p:nvSpPr>
          <p:cNvPr id="6" name="TextBox 5">
            <a:extLst>
              <a:ext uri="{FF2B5EF4-FFF2-40B4-BE49-F238E27FC236}">
                <a16:creationId xmlns:a16="http://schemas.microsoft.com/office/drawing/2014/main" id="{B95BC9ED-F23D-4B17-B606-EB9D133ED75A}"/>
              </a:ext>
            </a:extLst>
          </p:cNvPr>
          <p:cNvSpPr txBox="1"/>
          <p:nvPr/>
        </p:nvSpPr>
        <p:spPr>
          <a:xfrm>
            <a:off x="3677921" y="4159935"/>
            <a:ext cx="4688839" cy="646331"/>
          </a:xfrm>
          <a:prstGeom prst="rect">
            <a:avLst/>
          </a:prstGeom>
          <a:noFill/>
        </p:spPr>
        <p:txBody>
          <a:bodyPr wrap="square" rtlCol="0">
            <a:spAutoFit/>
          </a:bodyPr>
          <a:lstStyle/>
          <a:p>
            <a:r>
              <a:rPr lang="en-US" sz="1200" dirty="0"/>
              <a:t>You can also use React modules</a:t>
            </a:r>
          </a:p>
          <a:p>
            <a:r>
              <a:rPr lang="en-US" sz="1200" dirty="0"/>
              <a:t> (ref: </a:t>
            </a:r>
            <a:r>
              <a:rPr lang="en-US" sz="1200" dirty="0">
                <a:hlinkClick r:id="rId2"/>
              </a:rPr>
              <a:t>https://www.w3schools.com/react/react_css</a:t>
            </a:r>
            <a:r>
              <a:rPr lang="en-US" sz="1200">
                <a:hlinkClick r:id="rId2"/>
              </a:rPr>
              <a:t>.asp</a:t>
            </a:r>
            <a:r>
              <a:rPr lang="en-US" sz="1200"/>
              <a:t> )</a:t>
            </a:r>
            <a:endParaRPr lang="en-US" sz="1200" dirty="0"/>
          </a:p>
          <a:p>
            <a:endParaRPr lang="en-US" sz="1200" dirty="0"/>
          </a:p>
        </p:txBody>
      </p:sp>
    </p:spTree>
    <p:extLst>
      <p:ext uri="{BB962C8B-B14F-4D97-AF65-F5344CB8AC3E}">
        <p14:creationId xmlns:p14="http://schemas.microsoft.com/office/powerpoint/2010/main" val="106064218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8B3566-EF38-B146-B448-CAD723B0208C}"/>
              </a:ext>
            </a:extLst>
          </p:cNvPr>
          <p:cNvSpPr>
            <a:spLocks noGrp="1"/>
          </p:cNvSpPr>
          <p:nvPr>
            <p:ph type="title"/>
          </p:nvPr>
        </p:nvSpPr>
        <p:spPr/>
        <p:txBody>
          <a:bodyPr/>
          <a:lstStyle/>
          <a:p>
            <a:r>
              <a:rPr lang="en-US" dirty="0"/>
              <a:t>Side note</a:t>
            </a:r>
          </a:p>
        </p:txBody>
      </p:sp>
      <p:sp>
        <p:nvSpPr>
          <p:cNvPr id="5" name="Content Placeholder 4">
            <a:extLst>
              <a:ext uri="{FF2B5EF4-FFF2-40B4-BE49-F238E27FC236}">
                <a16:creationId xmlns:a16="http://schemas.microsoft.com/office/drawing/2014/main" id="{360AB639-2208-8578-4598-8635C8C5D960}"/>
              </a:ext>
            </a:extLst>
          </p:cNvPr>
          <p:cNvSpPr>
            <a:spLocks noGrp="1"/>
          </p:cNvSpPr>
          <p:nvPr>
            <p:ph idx="1"/>
          </p:nvPr>
        </p:nvSpPr>
        <p:spPr/>
        <p:txBody>
          <a:bodyPr/>
          <a:lstStyle/>
          <a:p>
            <a:r>
              <a:rPr lang="en-US" dirty="0"/>
              <a:t>React has two implementation models</a:t>
            </a:r>
          </a:p>
          <a:p>
            <a:pPr marL="285750" indent="-169863">
              <a:buFont typeface="Arial" panose="020B0604020202020204" pitchFamily="34" charset="0"/>
              <a:buChar char="•"/>
            </a:pPr>
            <a:r>
              <a:rPr lang="en-US" dirty="0"/>
              <a:t>React components (basically classes)</a:t>
            </a:r>
          </a:p>
          <a:p>
            <a:pPr marL="285750" indent="-169863">
              <a:buFont typeface="Arial" panose="020B0604020202020204" pitchFamily="34" charset="0"/>
              <a:buChar char="•"/>
            </a:pPr>
            <a:r>
              <a:rPr lang="en-US" dirty="0"/>
              <a:t>functions/ hooks</a:t>
            </a:r>
          </a:p>
          <a:p>
            <a:endParaRPr lang="en-US" dirty="0"/>
          </a:p>
          <a:p>
            <a:r>
              <a:rPr lang="en-US" dirty="0"/>
              <a:t>We will stick with React components</a:t>
            </a:r>
          </a:p>
          <a:p>
            <a:pPr marL="285750" indent="-169863">
              <a:buFont typeface="Arial" panose="020B0604020202020204" pitchFamily="34" charset="0"/>
              <a:buChar char="•"/>
            </a:pPr>
            <a:r>
              <a:rPr lang="en-US" dirty="0"/>
              <a:t>Students will be expected to implement in the component model for the project and </a:t>
            </a:r>
            <a:r>
              <a:rPr lang="en-US" dirty="0" err="1"/>
              <a:t>practica</a:t>
            </a:r>
            <a:endParaRPr lang="en-US" dirty="0"/>
          </a:p>
        </p:txBody>
      </p:sp>
    </p:spTree>
    <p:extLst>
      <p:ext uri="{BB962C8B-B14F-4D97-AF65-F5344CB8AC3E}">
        <p14:creationId xmlns:p14="http://schemas.microsoft.com/office/powerpoint/2010/main" val="4141821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BF4E2A9-5BA0-C3C2-E52C-18D5E59DEB5B}"/>
              </a:ext>
            </a:extLst>
          </p:cNvPr>
          <p:cNvSpPr>
            <a:spLocks noGrp="1"/>
          </p:cNvSpPr>
          <p:nvPr>
            <p:ph type="title"/>
          </p:nvPr>
        </p:nvSpPr>
        <p:spPr/>
        <p:txBody>
          <a:bodyPr/>
          <a:lstStyle/>
          <a:p>
            <a:r>
              <a:rPr lang="en-US" dirty="0"/>
              <a:t>But – a few insights</a:t>
            </a:r>
          </a:p>
        </p:txBody>
      </p:sp>
      <p:sp>
        <p:nvSpPr>
          <p:cNvPr id="3" name="Content Placeholder 2">
            <a:extLst>
              <a:ext uri="{FF2B5EF4-FFF2-40B4-BE49-F238E27FC236}">
                <a16:creationId xmlns:a16="http://schemas.microsoft.com/office/drawing/2014/main" id="{505F4B8F-D8E2-BFAE-4C00-1D1423FA944F}"/>
              </a:ext>
            </a:extLst>
          </p:cNvPr>
          <p:cNvSpPr>
            <a:spLocks noGrp="1"/>
          </p:cNvSpPr>
          <p:nvPr>
            <p:ph idx="1"/>
          </p:nvPr>
        </p:nvSpPr>
        <p:spPr/>
        <p:txBody>
          <a:bodyPr/>
          <a:lstStyle/>
          <a:p>
            <a:r>
              <a:rPr lang="en-US" dirty="0"/>
              <a:t>There is nothing purely evil about function/ hooks, however …</a:t>
            </a:r>
          </a:p>
          <a:p>
            <a:r>
              <a:rPr lang="en-US" dirty="0"/>
              <a:t>function/ hook style simplifies a few things (some ‘syntactic sugar’ and some legitit9mate complexity resolution in unusual cases)</a:t>
            </a:r>
          </a:p>
          <a:p>
            <a:r>
              <a:rPr lang="en-US" dirty="0"/>
              <a:t>But – it makes it easy to start designing badly ( a trap which many novice developers fall into)</a:t>
            </a:r>
          </a:p>
          <a:p>
            <a:r>
              <a:rPr lang="en-US" dirty="0" err="1"/>
              <a:t>Reactjs</a:t>
            </a:r>
            <a:r>
              <a:rPr lang="en-US" dirty="0"/>
              <a:t> official docs refer to </a:t>
            </a:r>
            <a:r>
              <a:rPr lang="en-US" dirty="0" err="1"/>
              <a:t>useState</a:t>
            </a:r>
            <a:r>
              <a:rPr lang="en-US" dirty="0"/>
              <a:t>, </a:t>
            </a:r>
            <a:r>
              <a:rPr lang="en-US" dirty="0" err="1"/>
              <a:t>useEffect</a:t>
            </a:r>
            <a:r>
              <a:rPr lang="en-US" dirty="0"/>
              <a:t>, refs as ‘escape hatches’ … use only in extreme cases</a:t>
            </a:r>
          </a:p>
          <a:p>
            <a:r>
              <a:rPr lang="en-US" dirty="0"/>
              <a:t>In our class – if you overuse use it, you will likely lose points for bad design</a:t>
            </a:r>
          </a:p>
          <a:p>
            <a:r>
              <a:rPr lang="en-US" dirty="0"/>
              <a:t>See slides (React evolution) for more info</a:t>
            </a:r>
          </a:p>
        </p:txBody>
      </p:sp>
    </p:spTree>
    <p:extLst>
      <p:ext uri="{BB962C8B-B14F-4D97-AF65-F5344CB8AC3E}">
        <p14:creationId xmlns:p14="http://schemas.microsoft.com/office/powerpoint/2010/main" val="90614834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FBC6-BAB5-4ED9-8392-C426BE7E8597}"/>
              </a:ext>
            </a:extLst>
          </p:cNvPr>
          <p:cNvSpPr>
            <a:spLocks noGrp="1"/>
          </p:cNvSpPr>
          <p:nvPr>
            <p:ph type="title"/>
          </p:nvPr>
        </p:nvSpPr>
        <p:spPr/>
        <p:txBody>
          <a:bodyPr/>
          <a:lstStyle/>
          <a:p>
            <a:r>
              <a:rPr lang="en-US" dirty="0"/>
              <a:t>A few more </a:t>
            </a:r>
            <a:r>
              <a:rPr lang="en-US" dirty="0" err="1"/>
              <a:t>React+js</a:t>
            </a:r>
            <a:r>
              <a:rPr lang="en-US" dirty="0"/>
              <a:t> tips</a:t>
            </a:r>
          </a:p>
        </p:txBody>
      </p:sp>
      <p:sp>
        <p:nvSpPr>
          <p:cNvPr id="3" name="Content Placeholder 2">
            <a:extLst>
              <a:ext uri="{FF2B5EF4-FFF2-40B4-BE49-F238E27FC236}">
                <a16:creationId xmlns:a16="http://schemas.microsoft.com/office/drawing/2014/main" id="{9878DA55-2F21-4C86-9DD6-DC3C1B9726E0}"/>
              </a:ext>
            </a:extLst>
          </p:cNvPr>
          <p:cNvSpPr>
            <a:spLocks noGrp="1"/>
          </p:cNvSpPr>
          <p:nvPr>
            <p:ph idx="1"/>
          </p:nvPr>
        </p:nvSpPr>
        <p:spPr/>
        <p:txBody>
          <a:bodyPr>
            <a:noAutofit/>
          </a:bodyPr>
          <a:lstStyle/>
          <a:p>
            <a:pPr marL="0" indent="0">
              <a:buNone/>
            </a:pPr>
            <a:r>
              <a:rPr lang="en-US" sz="1600" dirty="0"/>
              <a:t>Passing params to event handlers</a:t>
            </a:r>
            <a:br>
              <a:rPr lang="en-US" sz="1600" dirty="0">
                <a:latin typeface="Consolas" panose="020B0609020204030204" pitchFamily="49" charset="0"/>
              </a:rPr>
            </a:br>
            <a:r>
              <a:rPr lang="en-US" sz="1600" dirty="0" err="1">
                <a:solidFill>
                  <a:srgbClr val="0070C0"/>
                </a:solidFill>
                <a:latin typeface="Consolas" panose="020B0609020204030204" pitchFamily="49" charset="0"/>
              </a:rPr>
              <a:t>onClick</a:t>
            </a:r>
            <a:r>
              <a:rPr lang="en-US" sz="1600" dirty="0">
                <a:solidFill>
                  <a:srgbClr val="0070C0"/>
                </a:solidFill>
                <a:latin typeface="Consolas" panose="020B0609020204030204" pitchFamily="49" charset="0"/>
              </a:rPr>
              <a:t>={() =&gt; </a:t>
            </a:r>
            <a:r>
              <a:rPr lang="en-US" sz="1600" dirty="0" err="1">
                <a:solidFill>
                  <a:srgbClr val="0070C0"/>
                </a:solidFill>
                <a:latin typeface="Consolas" panose="020B0609020204030204" pitchFamily="49" charset="0"/>
              </a:rPr>
              <a:t>jsFunction</a:t>
            </a:r>
            <a:r>
              <a:rPr lang="en-US" sz="1600" dirty="0">
                <a:solidFill>
                  <a:srgbClr val="0070C0"/>
                </a:solidFill>
                <a:latin typeface="Consolas" panose="020B0609020204030204" pitchFamily="49" charset="0"/>
              </a:rPr>
              <a:t>(param) }</a:t>
            </a:r>
          </a:p>
          <a:p>
            <a:pPr marL="231775" indent="-231775">
              <a:buFont typeface="Wingdings" panose="05000000000000000000" pitchFamily="2" charset="2"/>
              <a:buChar char="Ø"/>
            </a:pPr>
            <a:r>
              <a:rPr lang="en-US" sz="1600" dirty="0"/>
              <a:t>Note camelCase required for JSX (</a:t>
            </a:r>
            <a:r>
              <a:rPr lang="en-US" sz="1600" dirty="0" err="1"/>
              <a:t>onClick</a:t>
            </a:r>
            <a:r>
              <a:rPr lang="en-US" sz="1600" dirty="0"/>
              <a:t> vs onclick)</a:t>
            </a:r>
            <a:br>
              <a:rPr lang="en-US" sz="1600" dirty="0"/>
            </a:br>
            <a:r>
              <a:rPr lang="en-US" sz="1600" dirty="0"/>
              <a:t>Note the curly-brace required to insert JSX in the HTML</a:t>
            </a:r>
          </a:p>
          <a:p>
            <a:pPr marL="231775" indent="-231775">
              <a:buFont typeface="Wingdings" panose="05000000000000000000" pitchFamily="2" charset="2"/>
              <a:buChar char="Ø"/>
            </a:pPr>
            <a:r>
              <a:rPr lang="en-US" sz="1600" dirty="0"/>
              <a:t>For class based components</a:t>
            </a:r>
            <a:br>
              <a:rPr lang="en-US" sz="1600" dirty="0"/>
            </a:br>
            <a:r>
              <a:rPr lang="en-US" sz="1600" dirty="0"/>
              <a:t>Use </a:t>
            </a:r>
            <a:r>
              <a:rPr lang="en-US" sz="1600" dirty="0" err="1">
                <a:solidFill>
                  <a:srgbClr val="0070C0"/>
                </a:solidFill>
                <a:latin typeface="Consolas" panose="020B0609020204030204" pitchFamily="49" charset="0"/>
              </a:rPr>
              <a:t>this.xxx</a:t>
            </a:r>
            <a:r>
              <a:rPr lang="en-US" sz="1600" dirty="0"/>
              <a:t>, else variables and functions will be undefined</a:t>
            </a:r>
          </a:p>
          <a:p>
            <a:pPr marL="0" indent="0">
              <a:buNone/>
            </a:pPr>
            <a:r>
              <a:rPr lang="en-US" sz="1600" dirty="0"/>
              <a:t>Do NOT do this </a:t>
            </a:r>
            <a:r>
              <a:rPr lang="en-US" sz="1600" dirty="0" err="1">
                <a:solidFill>
                  <a:srgbClr val="0070C0"/>
                </a:solidFill>
                <a:latin typeface="Consolas" panose="020B0609020204030204" pitchFamily="49" charset="0"/>
              </a:rPr>
              <a:t>onClick</a:t>
            </a:r>
            <a:r>
              <a:rPr lang="en-US" sz="1600" dirty="0">
                <a:solidFill>
                  <a:srgbClr val="0070C0"/>
                </a:solidFill>
                <a:latin typeface="Consolas" panose="020B0609020204030204" pitchFamily="49" charset="0"/>
              </a:rPr>
              <a:t>={</a:t>
            </a:r>
            <a:r>
              <a:rPr lang="en-US" sz="1600" dirty="0" err="1">
                <a:solidFill>
                  <a:srgbClr val="0070C0"/>
                </a:solidFill>
                <a:latin typeface="Consolas" panose="020B0609020204030204" pitchFamily="49" charset="0"/>
              </a:rPr>
              <a:t>jsFunction</a:t>
            </a:r>
            <a:r>
              <a:rPr lang="en-US" sz="1600" dirty="0">
                <a:solidFill>
                  <a:srgbClr val="0070C0"/>
                </a:solidFill>
                <a:latin typeface="Consolas" panose="020B0609020204030204" pitchFamily="49" charset="0"/>
              </a:rPr>
              <a:t>(param) }</a:t>
            </a:r>
          </a:p>
          <a:p>
            <a:pPr marL="231775" indent="-231775">
              <a:buFont typeface="Wingdings" panose="05000000000000000000" pitchFamily="2" charset="2"/>
              <a:buChar char="Ø"/>
              <a:tabLst>
                <a:tab pos="231775" algn="l"/>
              </a:tabLst>
            </a:pPr>
            <a:r>
              <a:rPr lang="en-US" sz="1600" dirty="0"/>
              <a:t>Nothing will happen, it will be treated as a new fn. declaration!</a:t>
            </a:r>
          </a:p>
          <a:p>
            <a:pPr marL="0" indent="0">
              <a:buNone/>
            </a:pPr>
            <a:r>
              <a:rPr lang="en-US" sz="1600" dirty="0"/>
              <a:t>Preferred style for event methods in classes is </a:t>
            </a:r>
            <a:r>
              <a:rPr lang="en-US" sz="1600" dirty="0">
                <a:solidFill>
                  <a:srgbClr val="0070C0"/>
                </a:solidFill>
                <a:latin typeface="Consolas" panose="020B0609020204030204" pitchFamily="49" charset="0"/>
              </a:rPr>
              <a:t>=&gt;</a:t>
            </a:r>
            <a:r>
              <a:rPr lang="en-US" sz="1600" dirty="0">
                <a:latin typeface="Consolas" panose="020B0609020204030204" pitchFamily="49" charset="0"/>
              </a:rPr>
              <a:t> </a:t>
            </a:r>
            <a:r>
              <a:rPr lang="en-US" sz="1600" dirty="0"/>
              <a:t>function (to avoid ‘</a:t>
            </a:r>
            <a:r>
              <a:rPr lang="en-US" sz="1600" dirty="0">
                <a:solidFill>
                  <a:srgbClr val="0070C0"/>
                </a:solidFill>
                <a:latin typeface="Consolas" panose="020B0609020204030204" pitchFamily="49" charset="0"/>
              </a:rPr>
              <a:t>this.’ </a:t>
            </a:r>
            <a:r>
              <a:rPr lang="en-US" sz="1600" dirty="0"/>
              <a:t>Ambiguity)</a:t>
            </a:r>
          </a:p>
          <a:p>
            <a:pPr marL="0" indent="0">
              <a:buNone/>
            </a:pPr>
            <a:r>
              <a:rPr lang="en-US" dirty="0"/>
              <a:t>You can do callbacks (child-&gt;parent) using </a:t>
            </a:r>
            <a:r>
              <a:rPr lang="en-US" dirty="0">
                <a:solidFill>
                  <a:srgbClr val="0070C0"/>
                </a:solidFill>
                <a:latin typeface="Consolas" panose="020B0609020204030204" pitchFamily="49" charset="0"/>
              </a:rPr>
              <a:t>props</a:t>
            </a:r>
            <a:br>
              <a:rPr lang="en-US" dirty="0"/>
            </a:br>
            <a:r>
              <a:rPr lang="en-US" dirty="0"/>
              <a:t>  i.e. a prop can be a variable OR a function</a:t>
            </a:r>
          </a:p>
          <a:p>
            <a:endParaRPr lang="en-US" dirty="0"/>
          </a:p>
        </p:txBody>
      </p:sp>
    </p:spTree>
    <p:extLst>
      <p:ext uri="{BB962C8B-B14F-4D97-AF65-F5344CB8AC3E}">
        <p14:creationId xmlns:p14="http://schemas.microsoft.com/office/powerpoint/2010/main" val="316185767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FBC6-BAB5-4ED9-8392-C426BE7E8597}"/>
              </a:ext>
            </a:extLst>
          </p:cNvPr>
          <p:cNvSpPr>
            <a:spLocks noGrp="1"/>
          </p:cNvSpPr>
          <p:nvPr>
            <p:ph type="title"/>
          </p:nvPr>
        </p:nvSpPr>
        <p:spPr/>
        <p:txBody>
          <a:bodyPr/>
          <a:lstStyle/>
          <a:p>
            <a:r>
              <a:rPr lang="en-US" dirty="0"/>
              <a:t>A few more </a:t>
            </a:r>
            <a:r>
              <a:rPr lang="en-US" dirty="0" err="1"/>
              <a:t>React+js</a:t>
            </a:r>
            <a:r>
              <a:rPr lang="en-US" dirty="0"/>
              <a:t> tips …</a:t>
            </a:r>
          </a:p>
        </p:txBody>
      </p:sp>
      <p:sp>
        <p:nvSpPr>
          <p:cNvPr id="3" name="Content Placeholder 2">
            <a:extLst>
              <a:ext uri="{FF2B5EF4-FFF2-40B4-BE49-F238E27FC236}">
                <a16:creationId xmlns:a16="http://schemas.microsoft.com/office/drawing/2014/main" id="{9878DA55-2F21-4C86-9DD6-DC3C1B9726E0}"/>
              </a:ext>
            </a:extLst>
          </p:cNvPr>
          <p:cNvSpPr>
            <a:spLocks noGrp="1"/>
          </p:cNvSpPr>
          <p:nvPr>
            <p:ph idx="1"/>
          </p:nvPr>
        </p:nvSpPr>
        <p:spPr>
          <a:xfrm>
            <a:off x="349804" y="1384301"/>
            <a:ext cx="8634636" cy="3017520"/>
          </a:xfrm>
        </p:spPr>
        <p:txBody>
          <a:bodyPr>
            <a:noAutofit/>
          </a:bodyPr>
          <a:lstStyle/>
          <a:p>
            <a:pPr marL="0" indent="0">
              <a:buNone/>
            </a:pPr>
            <a:r>
              <a:rPr lang="en-US" sz="1600"/>
              <a:t>Other </a:t>
            </a:r>
            <a:r>
              <a:rPr lang="en-US" sz="1600" dirty="0"/>
              <a:t>params to event handlers</a:t>
            </a:r>
            <a:br>
              <a:rPr lang="en-US" sz="1600" dirty="0">
                <a:latin typeface="Consolas" panose="020B0609020204030204" pitchFamily="49" charset="0"/>
              </a:rPr>
            </a:br>
            <a:r>
              <a:rPr lang="en-US" sz="1600" dirty="0" err="1">
                <a:solidFill>
                  <a:srgbClr val="0070C0"/>
                </a:solidFill>
                <a:latin typeface="Consolas" panose="020B0609020204030204" pitchFamily="49" charset="0"/>
              </a:rPr>
              <a:t>onChange</a:t>
            </a:r>
            <a:r>
              <a:rPr lang="en-US" sz="1600" dirty="0">
                <a:solidFill>
                  <a:srgbClr val="0070C0"/>
                </a:solidFill>
                <a:latin typeface="Consolas" panose="020B0609020204030204" pitchFamily="49" charset="0"/>
              </a:rPr>
              <a:t>={ </a:t>
            </a:r>
            <a:r>
              <a:rPr lang="en-US" sz="1600" dirty="0" err="1">
                <a:solidFill>
                  <a:srgbClr val="0070C0"/>
                </a:solidFill>
                <a:latin typeface="Consolas" panose="020B0609020204030204" pitchFamily="49" charset="0"/>
              </a:rPr>
              <a:t>this.jsFunction</a:t>
            </a:r>
            <a:r>
              <a:rPr lang="en-US" sz="1600" dirty="0">
                <a:solidFill>
                  <a:srgbClr val="0070C0"/>
                </a:solidFill>
                <a:latin typeface="Consolas" panose="020B0609020204030204" pitchFamily="49" charset="0"/>
              </a:rPr>
              <a:t> }</a:t>
            </a:r>
          </a:p>
          <a:p>
            <a:r>
              <a:rPr lang="en-US" dirty="0"/>
              <a:t>…</a:t>
            </a:r>
          </a:p>
          <a:p>
            <a:r>
              <a:rPr lang="en-US" sz="1600" dirty="0" err="1">
                <a:solidFill>
                  <a:srgbClr val="0070C0"/>
                </a:solidFill>
                <a:latin typeface="Consolas" panose="020B0609020204030204" pitchFamily="49" charset="0"/>
              </a:rPr>
              <a:t>jsFunction</a:t>
            </a:r>
            <a:r>
              <a:rPr lang="en-US" sz="1600" dirty="0">
                <a:solidFill>
                  <a:srgbClr val="0070C0"/>
                </a:solidFill>
                <a:latin typeface="Consolas" panose="020B0609020204030204" pitchFamily="49" charset="0"/>
              </a:rPr>
              <a:t> = (e) =&gt; </a:t>
            </a:r>
          </a:p>
          <a:p>
            <a:r>
              <a:rPr lang="en-US" sz="1600" dirty="0">
                <a:solidFill>
                  <a:srgbClr val="0070C0"/>
                </a:solidFill>
                <a:latin typeface="Consolas" panose="020B0609020204030204" pitchFamily="49" charset="0"/>
              </a:rPr>
              <a:t>{</a:t>
            </a:r>
          </a:p>
          <a:p>
            <a:r>
              <a:rPr lang="en-US" sz="1600" dirty="0">
                <a:solidFill>
                  <a:srgbClr val="0070C0"/>
                </a:solidFill>
                <a:latin typeface="Consolas" panose="020B0609020204030204" pitchFamily="49" charset="0"/>
              </a:rPr>
              <a:t>//For most events, the event target is AUTOMATICALLY passed to the event handler</a:t>
            </a:r>
          </a:p>
          <a:p>
            <a:r>
              <a:rPr lang="en-US" sz="1600" dirty="0">
                <a:solidFill>
                  <a:srgbClr val="0070C0"/>
                </a:solidFill>
                <a:latin typeface="Consolas" panose="020B0609020204030204" pitchFamily="49" charset="0"/>
              </a:rPr>
              <a:t>//This means you can use </a:t>
            </a:r>
            <a:r>
              <a:rPr lang="en-US" sz="1600" dirty="0" err="1">
                <a:solidFill>
                  <a:srgbClr val="0070C0"/>
                </a:solidFill>
                <a:latin typeface="Consolas" panose="020B0609020204030204" pitchFamily="49" charset="0"/>
              </a:rPr>
              <a:t>e.target</a:t>
            </a:r>
            <a:r>
              <a:rPr lang="en-US" sz="1600" dirty="0">
                <a:solidFill>
                  <a:srgbClr val="0070C0"/>
                </a:solidFill>
                <a:latin typeface="Consolas" panose="020B0609020204030204" pitchFamily="49" charset="0"/>
              </a:rPr>
              <a:t> to get the value (or other attribute from that parameter!</a:t>
            </a:r>
          </a:p>
          <a:p>
            <a:pPr marL="150876" lvl="1" indent="0">
              <a:buNone/>
            </a:pPr>
            <a:r>
              <a:rPr lang="en-US" sz="1600" dirty="0">
                <a:solidFill>
                  <a:srgbClr val="0070C0"/>
                </a:solidFill>
                <a:latin typeface="Consolas" panose="020B0609020204030204" pitchFamily="49" charset="0"/>
              </a:rPr>
              <a:t>console.log(</a:t>
            </a:r>
            <a:r>
              <a:rPr lang="en-US" sz="1600" dirty="0" err="1">
                <a:solidFill>
                  <a:srgbClr val="0070C0"/>
                </a:solidFill>
                <a:latin typeface="Consolas" panose="020B0609020204030204" pitchFamily="49" charset="0"/>
              </a:rPr>
              <a:t>e.target.value</a:t>
            </a:r>
            <a:r>
              <a:rPr lang="en-US" sz="1600" dirty="0">
                <a:solidFill>
                  <a:srgbClr val="0070C0"/>
                </a:solidFill>
                <a:latin typeface="Consolas" panose="020B0609020204030204" pitchFamily="49" charset="0"/>
              </a:rPr>
              <a:t>); </a:t>
            </a:r>
            <a:br>
              <a:rPr lang="en-US" sz="1600" dirty="0">
                <a:solidFill>
                  <a:srgbClr val="0070C0"/>
                </a:solidFill>
                <a:latin typeface="Consolas" panose="020B0609020204030204" pitchFamily="49" charset="0"/>
              </a:rPr>
            </a:br>
            <a:r>
              <a:rPr lang="en-US" sz="1600" dirty="0">
                <a:solidFill>
                  <a:srgbClr val="0070C0"/>
                </a:solidFill>
                <a:latin typeface="Consolas" panose="020B0609020204030204" pitchFamily="49" charset="0"/>
              </a:rPr>
              <a:t>}</a:t>
            </a:r>
          </a:p>
          <a:p>
            <a:endParaRPr lang="en-US" dirty="0"/>
          </a:p>
          <a:p>
            <a:pPr marL="0" indent="0">
              <a:buNone/>
            </a:pPr>
            <a:endParaRPr lang="en-US" dirty="0"/>
          </a:p>
        </p:txBody>
      </p:sp>
    </p:spTree>
    <p:extLst>
      <p:ext uri="{BB962C8B-B14F-4D97-AF65-F5344CB8AC3E}">
        <p14:creationId xmlns:p14="http://schemas.microsoft.com/office/powerpoint/2010/main" val="221587817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14FBC6-BAB5-4ED9-8392-C426BE7E8597}"/>
              </a:ext>
            </a:extLst>
          </p:cNvPr>
          <p:cNvSpPr>
            <a:spLocks noGrp="1"/>
          </p:cNvSpPr>
          <p:nvPr>
            <p:ph type="title"/>
          </p:nvPr>
        </p:nvSpPr>
        <p:spPr/>
        <p:txBody>
          <a:bodyPr/>
          <a:lstStyle/>
          <a:p>
            <a:r>
              <a:rPr lang="en-US" dirty="0"/>
              <a:t>A few more </a:t>
            </a:r>
            <a:r>
              <a:rPr lang="en-US" dirty="0" err="1"/>
              <a:t>React+js</a:t>
            </a:r>
            <a:r>
              <a:rPr lang="en-US" dirty="0"/>
              <a:t> tips</a:t>
            </a:r>
          </a:p>
        </p:txBody>
      </p:sp>
      <p:sp>
        <p:nvSpPr>
          <p:cNvPr id="4" name="Content Placeholder 3">
            <a:extLst>
              <a:ext uri="{FF2B5EF4-FFF2-40B4-BE49-F238E27FC236}">
                <a16:creationId xmlns:a16="http://schemas.microsoft.com/office/drawing/2014/main" id="{B432753C-43E7-49BF-81F9-7FA412A946AF}"/>
              </a:ext>
            </a:extLst>
          </p:cNvPr>
          <p:cNvSpPr>
            <a:spLocks noGrp="1"/>
          </p:cNvSpPr>
          <p:nvPr>
            <p:ph idx="1"/>
          </p:nvPr>
        </p:nvSpPr>
        <p:spPr/>
        <p:txBody>
          <a:bodyPr>
            <a:noAutofit/>
          </a:bodyPr>
          <a:lstStyle/>
          <a:p>
            <a:pPr marL="0" indent="0">
              <a:buNone/>
            </a:pPr>
            <a:r>
              <a:rPr lang="en-US" sz="1400" dirty="0"/>
              <a:t>In JSX, inline styles must be camelCase as well (if you have to use them) e.g. </a:t>
            </a:r>
            <a:r>
              <a:rPr lang="en-US" sz="1400" dirty="0" err="1">
                <a:solidFill>
                  <a:srgbClr val="0070C0"/>
                </a:solidFill>
                <a:latin typeface="Consolas" panose="020B0609020204030204" pitchFamily="49" charset="0"/>
              </a:rPr>
              <a:t>borderRadius</a:t>
            </a:r>
            <a:r>
              <a:rPr lang="en-US" sz="1400" dirty="0"/>
              <a:t> vs border-radius</a:t>
            </a:r>
          </a:p>
          <a:p>
            <a:pPr marL="0" indent="0">
              <a:buNone/>
            </a:pPr>
            <a:r>
              <a:rPr lang="en-US" sz="1400" dirty="0"/>
              <a:t>e.g. </a:t>
            </a:r>
            <a:r>
              <a:rPr lang="en-US" sz="1400" dirty="0">
                <a:solidFill>
                  <a:srgbClr val="0070C0"/>
                </a:solidFill>
                <a:latin typeface="Consolas" panose="020B0609020204030204" pitchFamily="49" charset="0"/>
              </a:rPr>
              <a:t>style={{</a:t>
            </a:r>
            <a:r>
              <a:rPr lang="en-US" sz="1400" dirty="0" err="1">
                <a:solidFill>
                  <a:srgbClr val="0070C0"/>
                </a:solidFill>
                <a:latin typeface="Consolas" panose="020B0609020204030204" pitchFamily="49" charset="0"/>
              </a:rPr>
              <a:t>borderRadius</a:t>
            </a:r>
            <a:r>
              <a:rPr lang="en-US" sz="1400" dirty="0">
                <a:solidFill>
                  <a:srgbClr val="0070C0"/>
                </a:solidFill>
                <a:latin typeface="Consolas" panose="020B0609020204030204" pitchFamily="49" charset="0"/>
              </a:rPr>
              <a:t>: "10px;"}}</a:t>
            </a:r>
            <a:br>
              <a:rPr lang="en-US" sz="1400" dirty="0"/>
            </a:br>
            <a:r>
              <a:rPr lang="en-US" sz="1400" dirty="0"/>
              <a:t>Note the double curly-brace format</a:t>
            </a:r>
          </a:p>
          <a:p>
            <a:pPr marL="0" indent="0">
              <a:buNone/>
            </a:pPr>
            <a:r>
              <a:rPr lang="en-US" sz="1400" dirty="0"/>
              <a:t>JSX prefers </a:t>
            </a:r>
            <a:r>
              <a:rPr lang="en-US" sz="1400" dirty="0" err="1">
                <a:solidFill>
                  <a:srgbClr val="0070C0"/>
                </a:solidFill>
                <a:latin typeface="Consolas" panose="020B0609020204030204" pitchFamily="49" charset="0"/>
              </a:rPr>
              <a:t>className</a:t>
            </a:r>
            <a:r>
              <a:rPr lang="en-US" sz="1400" dirty="0"/>
              <a:t> vs class (although both seem to work)</a:t>
            </a:r>
          </a:p>
          <a:p>
            <a:pPr marL="0" indent="0">
              <a:buNone/>
            </a:pPr>
            <a:r>
              <a:rPr lang="en-US" sz="1400" dirty="0"/>
              <a:t>All JSX return() functions require a single containing </a:t>
            </a:r>
            <a:r>
              <a:rPr lang="en-US" sz="1400" dirty="0">
                <a:solidFill>
                  <a:srgbClr val="0070C0"/>
                </a:solidFill>
                <a:latin typeface="Consolas" panose="020B0609020204030204" pitchFamily="49" charset="0"/>
              </a:rPr>
              <a:t>&lt;div&gt; </a:t>
            </a:r>
            <a:r>
              <a:rPr lang="en-US" sz="1400" dirty="0"/>
              <a:t>-- refactor accordingly</a:t>
            </a:r>
          </a:p>
          <a:p>
            <a:pPr marL="0" indent="0">
              <a:buNone/>
            </a:pPr>
            <a:r>
              <a:rPr lang="en-US" sz="1400" dirty="0"/>
              <a:t>While you can get away w/o closing tags for </a:t>
            </a:r>
            <a:r>
              <a:rPr lang="en-US" sz="1400" dirty="0">
                <a:solidFill>
                  <a:srgbClr val="0070C0"/>
                </a:solidFill>
                <a:latin typeface="Consolas" panose="020B0609020204030204" pitchFamily="49" charset="0"/>
              </a:rPr>
              <a:t>&lt;input&gt; </a:t>
            </a:r>
            <a:r>
              <a:rPr lang="en-US" sz="1400" dirty="0"/>
              <a:t>and </a:t>
            </a:r>
            <a:r>
              <a:rPr lang="en-US" sz="1400" dirty="0">
                <a:solidFill>
                  <a:srgbClr val="0070C0"/>
                </a:solidFill>
                <a:latin typeface="Consolas" panose="020B0609020204030204" pitchFamily="49" charset="0"/>
              </a:rPr>
              <a:t>&lt;</a:t>
            </a:r>
            <a:r>
              <a:rPr lang="en-US" sz="1400" dirty="0" err="1">
                <a:solidFill>
                  <a:srgbClr val="0070C0"/>
                </a:solidFill>
                <a:latin typeface="Consolas" panose="020B0609020204030204" pitchFamily="49" charset="0"/>
              </a:rPr>
              <a:t>br</a:t>
            </a:r>
            <a:r>
              <a:rPr lang="en-US" sz="1400" dirty="0">
                <a:solidFill>
                  <a:srgbClr val="0070C0"/>
                </a:solidFill>
                <a:latin typeface="Consolas" panose="020B0609020204030204" pitchFamily="49" charset="0"/>
              </a:rPr>
              <a:t>&gt; </a:t>
            </a:r>
            <a:r>
              <a:rPr lang="en-US" sz="1400" dirty="0"/>
              <a:t>etc., in HTML, you cannot in JSX</a:t>
            </a:r>
          </a:p>
          <a:p>
            <a:pPr marL="0" indent="0">
              <a:buNone/>
            </a:pPr>
            <a:r>
              <a:rPr lang="en-US" sz="1400" dirty="0"/>
              <a:t>Beware of capitalization: </a:t>
            </a:r>
            <a:r>
              <a:rPr lang="en-US" sz="1400" dirty="0">
                <a:solidFill>
                  <a:srgbClr val="0070C0"/>
                </a:solidFill>
                <a:latin typeface="Consolas" panose="020B0609020204030204" pitchFamily="49" charset="0"/>
              </a:rPr>
              <a:t>&lt;MyComponent&gt; </a:t>
            </a:r>
            <a:r>
              <a:rPr lang="en-US" sz="1400" dirty="0"/>
              <a:t>vs. </a:t>
            </a:r>
            <a:r>
              <a:rPr lang="en-US" sz="1400" dirty="0">
                <a:solidFill>
                  <a:srgbClr val="0070C0"/>
                </a:solidFill>
                <a:latin typeface="Consolas" panose="020B0609020204030204" pitchFamily="49" charset="0"/>
              </a:rPr>
              <a:t>&lt;</a:t>
            </a:r>
            <a:r>
              <a:rPr lang="en-US" sz="1400" dirty="0" err="1">
                <a:solidFill>
                  <a:srgbClr val="0070C0"/>
                </a:solidFill>
                <a:latin typeface="Consolas" panose="020B0609020204030204" pitchFamily="49" charset="0"/>
              </a:rPr>
              <a:t>myComponent</a:t>
            </a:r>
            <a:r>
              <a:rPr lang="en-US" sz="1400" dirty="0">
                <a:solidFill>
                  <a:srgbClr val="0070C0"/>
                </a:solidFill>
                <a:latin typeface="Consolas" panose="020B0609020204030204" pitchFamily="49" charset="0"/>
              </a:rPr>
              <a:t>&gt;</a:t>
            </a:r>
          </a:p>
          <a:p>
            <a:pPr marL="0" indent="0">
              <a:buNone/>
            </a:pPr>
            <a:r>
              <a:rPr lang="en-US" sz="1400" dirty="0"/>
              <a:t>Do NOT use </a:t>
            </a:r>
            <a:r>
              <a:rPr lang="en-US" sz="1400" dirty="0" err="1"/>
              <a:t>document.getElementById</a:t>
            </a:r>
            <a:r>
              <a:rPr lang="en-US" sz="1400" dirty="0"/>
              <a:t> to manipulate the DOM!!  It’s all about state and props and components!</a:t>
            </a:r>
          </a:p>
        </p:txBody>
      </p:sp>
    </p:spTree>
    <p:extLst>
      <p:ext uri="{BB962C8B-B14F-4D97-AF65-F5344CB8AC3E}">
        <p14:creationId xmlns:p14="http://schemas.microsoft.com/office/powerpoint/2010/main" val="14389613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B8BBCDD2-B7A2-494E-91B0-46B265FC8C09}"/>
              </a:ext>
            </a:extLst>
          </p:cNvPr>
          <p:cNvSpPr>
            <a:spLocks noGrp="1"/>
          </p:cNvSpPr>
          <p:nvPr>
            <p:ph type="title"/>
          </p:nvPr>
        </p:nvSpPr>
        <p:spPr/>
        <p:txBody>
          <a:bodyPr/>
          <a:lstStyle/>
          <a:p>
            <a:r>
              <a:rPr lang="en-US" dirty="0"/>
              <a:t>Recap</a:t>
            </a:r>
          </a:p>
        </p:txBody>
      </p:sp>
      <p:sp>
        <p:nvSpPr>
          <p:cNvPr id="4" name="Content Placeholder 3">
            <a:extLst>
              <a:ext uri="{FF2B5EF4-FFF2-40B4-BE49-F238E27FC236}">
                <a16:creationId xmlns:a16="http://schemas.microsoft.com/office/drawing/2014/main" id="{8B1C2159-875A-4D9C-8E98-A7304B15F621}"/>
              </a:ext>
            </a:extLst>
          </p:cNvPr>
          <p:cNvSpPr>
            <a:spLocks noGrp="1"/>
          </p:cNvSpPr>
          <p:nvPr>
            <p:ph idx="1"/>
          </p:nvPr>
        </p:nvSpPr>
        <p:spPr/>
        <p:txBody>
          <a:bodyPr/>
          <a:lstStyle/>
          <a:p>
            <a:r>
              <a:rPr lang="en-US" dirty="0"/>
              <a:t>React components should be self-contained and self-configuring</a:t>
            </a:r>
          </a:p>
          <a:p>
            <a:r>
              <a:rPr lang="en-US" dirty="0"/>
              <a:t>Pass props to components so they CAN configure themselves</a:t>
            </a:r>
          </a:p>
          <a:p>
            <a:r>
              <a:rPr lang="en-US" dirty="0"/>
              <a:t>State should be carefully managed in components which need to modify </a:t>
            </a:r>
            <a:r>
              <a:rPr lang="en-US" dirty="0" err="1"/>
              <a:t>behaviour</a:t>
            </a:r>
            <a:r>
              <a:rPr lang="en-US" dirty="0"/>
              <a:t> and have access to information to define the new </a:t>
            </a:r>
            <a:r>
              <a:rPr lang="en-US" dirty="0" err="1"/>
              <a:t>behaviour</a:t>
            </a:r>
            <a:r>
              <a:rPr lang="en-US" dirty="0"/>
              <a:t>  (part of coherence and </a:t>
            </a:r>
            <a:r>
              <a:rPr lang="en-US" dirty="0" err="1"/>
              <a:t>enscapsulation</a:t>
            </a:r>
            <a:r>
              <a:rPr lang="en-US" dirty="0"/>
              <a:t>)</a:t>
            </a:r>
          </a:p>
          <a:p>
            <a:r>
              <a:rPr lang="en-US" dirty="0"/>
              <a:t>React does not expect any use of ‘brute-force’ access to the DOM (i.e. no ‘</a:t>
            </a:r>
            <a:r>
              <a:rPr lang="en-US" dirty="0" err="1"/>
              <a:t>getElementById</a:t>
            </a:r>
            <a:r>
              <a:rPr lang="en-US" dirty="0"/>
              <a:t>’ from random components to get to other components</a:t>
            </a:r>
          </a:p>
          <a:p>
            <a:r>
              <a:rPr lang="en-US" dirty="0"/>
              <a:t>- Use props, events, callbacks to communicate, and then modify state, which will trigger re-render and send new values for props</a:t>
            </a:r>
          </a:p>
        </p:txBody>
      </p:sp>
    </p:spTree>
    <p:extLst>
      <p:ext uri="{BB962C8B-B14F-4D97-AF65-F5344CB8AC3E}">
        <p14:creationId xmlns:p14="http://schemas.microsoft.com/office/powerpoint/2010/main" val="1326729220"/>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79B85-8540-4F8D-99C8-8CE109A7F4E8}"/>
              </a:ext>
            </a:extLst>
          </p:cNvPr>
          <p:cNvSpPr>
            <a:spLocks noGrp="1"/>
          </p:cNvSpPr>
          <p:nvPr>
            <p:ph type="title"/>
          </p:nvPr>
        </p:nvSpPr>
        <p:spPr/>
        <p:txBody>
          <a:bodyPr/>
          <a:lstStyle/>
          <a:p>
            <a:r>
              <a:rPr lang="en-US" dirty="0"/>
              <a:t>React Developer Tools</a:t>
            </a:r>
          </a:p>
        </p:txBody>
      </p:sp>
      <p:sp>
        <p:nvSpPr>
          <p:cNvPr id="3" name="Content Placeholder 2">
            <a:extLst>
              <a:ext uri="{FF2B5EF4-FFF2-40B4-BE49-F238E27FC236}">
                <a16:creationId xmlns:a16="http://schemas.microsoft.com/office/drawing/2014/main" id="{FB9EB7A0-DE5A-432B-B76E-F0D8FBE2FEBD}"/>
              </a:ext>
            </a:extLst>
          </p:cNvPr>
          <p:cNvSpPr>
            <a:spLocks noGrp="1"/>
          </p:cNvSpPr>
          <p:nvPr>
            <p:ph sz="half" idx="1"/>
          </p:nvPr>
        </p:nvSpPr>
        <p:spPr>
          <a:xfrm>
            <a:off x="822958" y="1384301"/>
            <a:ext cx="7543799" cy="3017520"/>
          </a:xfrm>
        </p:spPr>
        <p:txBody>
          <a:bodyPr/>
          <a:lstStyle/>
          <a:p>
            <a:r>
              <a:rPr lang="en-US" dirty="0"/>
              <a:t>Chrome and Firefox both have React Developer Tools addons. Highly recommended that you install these to make debugging react components simpler. It allows you to debug JSX/Code written using react directly instead of having to debug the resulting generated code.</a:t>
            </a:r>
          </a:p>
          <a:p>
            <a:endParaRPr lang="en-US" dirty="0"/>
          </a:p>
          <a:p>
            <a:r>
              <a:rPr lang="en-US" dirty="0"/>
              <a:t>Firefox: </a:t>
            </a:r>
            <a:r>
              <a:rPr lang="en-US" dirty="0">
                <a:hlinkClick r:id="rId2"/>
              </a:rPr>
              <a:t>https://addons.mozilla.org/en-US/firefox/addon/react-devtools/</a:t>
            </a:r>
            <a:endParaRPr lang="en-US" dirty="0"/>
          </a:p>
          <a:p>
            <a:r>
              <a:rPr lang="en-US" dirty="0"/>
              <a:t>Chrome: </a:t>
            </a:r>
            <a:r>
              <a:rPr lang="en-US" dirty="0">
                <a:hlinkClick r:id="rId3"/>
              </a:rPr>
              <a:t>https://chrome.google.com/webstore/detail/react-developer-tools/fmkadmapgofadopljbjfkapdkoienihi?hl=en</a:t>
            </a:r>
            <a:endParaRPr lang="en-US" dirty="0"/>
          </a:p>
          <a:p>
            <a:endParaRPr lang="en-US" dirty="0"/>
          </a:p>
        </p:txBody>
      </p:sp>
    </p:spTree>
    <p:extLst>
      <p:ext uri="{BB962C8B-B14F-4D97-AF65-F5344CB8AC3E}">
        <p14:creationId xmlns:p14="http://schemas.microsoft.com/office/powerpoint/2010/main" val="280088063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Demo</a:t>
            </a:r>
            <a:endParaRPr/>
          </a:p>
        </p:txBody>
      </p:sp>
      <p:sp>
        <p:nvSpPr>
          <p:cNvPr id="85" name="Google Shape;85;p18"/>
          <p:cNvSpPr txBox="1">
            <a:spLocks noGrp="1"/>
          </p:cNvSpPr>
          <p:nvPr>
            <p:ph type="body" idx="1"/>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a:t>Topics</a:t>
            </a:r>
            <a:endParaRPr/>
          </a:p>
          <a:p>
            <a:pPr marL="457200" lvl="0" indent="-342900" algn="l" rtl="0">
              <a:spcBef>
                <a:spcPts val="1600"/>
              </a:spcBef>
              <a:spcAft>
                <a:spcPts val="0"/>
              </a:spcAft>
              <a:buSzPts val="1800"/>
              <a:buChar char="●"/>
            </a:pPr>
            <a:r>
              <a:rPr lang="en"/>
              <a:t>Components</a:t>
            </a:r>
            <a:endParaRPr/>
          </a:p>
          <a:p>
            <a:pPr marL="457200" lvl="0" indent="-342900" algn="l" rtl="0">
              <a:spcBef>
                <a:spcPts val="0"/>
              </a:spcBef>
              <a:spcAft>
                <a:spcPts val="0"/>
              </a:spcAft>
              <a:buSzPts val="1800"/>
              <a:buChar char="●"/>
            </a:pPr>
            <a:r>
              <a:rPr lang="en"/>
              <a:t>State</a:t>
            </a:r>
            <a:endParaRPr/>
          </a:p>
          <a:p>
            <a:pPr marL="457200" lvl="0" indent="-342900" algn="l" rtl="0">
              <a:spcBef>
                <a:spcPts val="0"/>
              </a:spcBef>
              <a:spcAft>
                <a:spcPts val="0"/>
              </a:spcAft>
              <a:buSzPts val="1800"/>
              <a:buChar char="●"/>
            </a:pPr>
            <a:r>
              <a:rPr lang="en"/>
              <a:t>Props</a:t>
            </a:r>
            <a:endParaRPr/>
          </a:p>
          <a:p>
            <a:pPr marL="457200" lvl="0" indent="-342900" algn="l" rtl="0">
              <a:spcBef>
                <a:spcPts val="0"/>
              </a:spcBef>
              <a:spcAft>
                <a:spcPts val="0"/>
              </a:spcAft>
              <a:buSzPts val="1800"/>
              <a:buChar char="●"/>
            </a:pPr>
            <a:r>
              <a:rPr lang="en"/>
              <a:t>JSX</a:t>
            </a:r>
            <a:endParaRPr/>
          </a:p>
          <a:p>
            <a:pPr marL="457200" lvl="0" indent="-342900" algn="l" rtl="0">
              <a:spcBef>
                <a:spcPts val="0"/>
              </a:spcBef>
              <a:spcAft>
                <a:spcPts val="0"/>
              </a:spcAft>
              <a:buSzPts val="1800"/>
              <a:buChar char="●"/>
            </a:pP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title"/>
          </p:nvPr>
        </p:nvSpPr>
        <p:spPr>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dirty="0"/>
              <a:t>Key Design Decisions in a React.js App</a:t>
            </a:r>
            <a:endParaRPr dirty="0"/>
          </a:p>
        </p:txBody>
      </p:sp>
      <p:sp>
        <p:nvSpPr>
          <p:cNvPr id="79" name="Google Shape;79;p17"/>
          <p:cNvSpPr txBox="1">
            <a:spLocks noGrp="1"/>
          </p:cNvSpPr>
          <p:nvPr>
            <p:ph type="body" idx="1"/>
          </p:nvPr>
        </p:nvSpPr>
        <p:spPr>
          <a:xfrm>
            <a:off x="311700" y="1405839"/>
            <a:ext cx="8520600" cy="3163035"/>
          </a:xfrm>
          <a:prstGeom prst="rect">
            <a:avLst/>
          </a:prstGeom>
        </p:spPr>
        <p:txBody>
          <a:bodyPr spcFirstLastPara="1" wrap="square" lIns="91425" tIns="91425" rIns="91425" bIns="91425" anchor="t" anchorCtr="0">
            <a:noAutofit/>
          </a:bodyPr>
          <a:lstStyle/>
          <a:p>
            <a:pPr marL="457200" lvl="0" indent="-342900" algn="l" rtl="0">
              <a:spcBef>
                <a:spcPts val="0"/>
              </a:spcBef>
              <a:spcAft>
                <a:spcPts val="0"/>
              </a:spcAft>
              <a:buSzPts val="1800"/>
              <a:buChar char="●"/>
            </a:pPr>
            <a:r>
              <a:rPr lang="en" sz="1800" dirty="0"/>
              <a:t>Create components; render as needed</a:t>
            </a:r>
          </a:p>
          <a:p>
            <a:pPr marL="457200" lvl="0" indent="-342900" algn="l" rtl="0">
              <a:spcBef>
                <a:spcPts val="0"/>
              </a:spcBef>
              <a:spcAft>
                <a:spcPts val="0"/>
              </a:spcAft>
              <a:buSzPts val="1800"/>
              <a:buChar char="●"/>
            </a:pPr>
            <a:r>
              <a:rPr lang="en" sz="1800"/>
              <a:t>Update displays using ‘state’ (more on that later)</a:t>
            </a:r>
            <a:endParaRPr lang="en" sz="1800" dirty="0"/>
          </a:p>
          <a:p>
            <a:pPr marL="457200" lvl="0" indent="-342900" algn="l" rtl="0">
              <a:spcBef>
                <a:spcPts val="0"/>
              </a:spcBef>
              <a:spcAft>
                <a:spcPts val="0"/>
              </a:spcAft>
              <a:buSzPts val="1800"/>
              <a:buChar char="●"/>
            </a:pPr>
            <a:r>
              <a:rPr lang="en" sz="1800" dirty="0"/>
              <a:t>State should be </a:t>
            </a:r>
            <a:r>
              <a:rPr lang="en" sz="1800" b="1" dirty="0"/>
              <a:t>minimal</a:t>
            </a:r>
            <a:endParaRPr sz="1800" b="1" dirty="0"/>
          </a:p>
          <a:p>
            <a:pPr marL="914400" lvl="1" indent="-317500" algn="l" rtl="0">
              <a:spcBef>
                <a:spcPts val="0"/>
              </a:spcBef>
              <a:spcAft>
                <a:spcPts val="0"/>
              </a:spcAft>
              <a:buSzPts val="1400"/>
              <a:buChar char="○"/>
            </a:pPr>
            <a:r>
              <a:rPr lang="en" sz="1600" dirty="0"/>
              <a:t>You should never have to </a:t>
            </a:r>
            <a:r>
              <a:rPr lang="en" sz="1600" i="1" dirty="0"/>
              <a:t>sync </a:t>
            </a:r>
            <a:r>
              <a:rPr lang="en" sz="1600" dirty="0"/>
              <a:t>from one state to another</a:t>
            </a:r>
            <a:endParaRPr sz="1600" dirty="0"/>
          </a:p>
          <a:p>
            <a:pPr marL="914400" lvl="1" indent="-317500" algn="l" rtl="0">
              <a:spcBef>
                <a:spcPts val="0"/>
              </a:spcBef>
              <a:spcAft>
                <a:spcPts val="0"/>
              </a:spcAft>
              <a:buSzPts val="1400"/>
              <a:buChar char="○"/>
            </a:pPr>
            <a:r>
              <a:rPr lang="en" sz="1600" dirty="0"/>
              <a:t>Instead, props </a:t>
            </a:r>
            <a:r>
              <a:rPr lang="en" sz="1600" b="1" i="1" dirty="0"/>
              <a:t>react</a:t>
            </a:r>
            <a:r>
              <a:rPr lang="en" sz="1600" dirty="0"/>
              <a:t> to changes in state</a:t>
            </a:r>
            <a:endParaRPr sz="1600" dirty="0"/>
          </a:p>
          <a:p>
            <a:pPr marL="914400" lvl="1" indent="-317500" algn="l" rtl="0">
              <a:spcBef>
                <a:spcPts val="0"/>
              </a:spcBef>
              <a:spcAft>
                <a:spcPts val="0"/>
              </a:spcAft>
              <a:buSzPts val="1400"/>
              <a:buChar char="○"/>
            </a:pPr>
            <a:r>
              <a:rPr lang="en" sz="1600" dirty="0"/>
              <a:t>Similar concept of DRY and database normalization</a:t>
            </a:r>
            <a:endParaRPr sz="1600" dirty="0"/>
          </a:p>
          <a:p>
            <a:pPr marL="457200" lvl="0" indent="-342900" algn="l" rtl="0">
              <a:spcBef>
                <a:spcPts val="0"/>
              </a:spcBef>
              <a:spcAft>
                <a:spcPts val="0"/>
              </a:spcAft>
              <a:buSzPts val="1800"/>
              <a:buChar char="●"/>
            </a:pPr>
            <a:r>
              <a:rPr lang="en" sz="1800" dirty="0"/>
              <a:t>Where you hold your state</a:t>
            </a:r>
          </a:p>
          <a:p>
            <a:r>
              <a:rPr lang="en" sz="1800" dirty="0"/>
              <a:t>Immutability leads to good design practices</a:t>
            </a: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1D240-D21C-4E6F-9E34-E14E26F5D603}"/>
              </a:ext>
            </a:extLst>
          </p:cNvPr>
          <p:cNvSpPr>
            <a:spLocks noGrp="1"/>
          </p:cNvSpPr>
          <p:nvPr>
            <p:ph type="title"/>
          </p:nvPr>
        </p:nvSpPr>
        <p:spPr/>
        <p:txBody>
          <a:bodyPr/>
          <a:lstStyle/>
          <a:p>
            <a:r>
              <a:rPr lang="en-US" dirty="0"/>
              <a:t>JSX and </a:t>
            </a:r>
            <a:r>
              <a:rPr lang="en-US"/>
              <a:t>component classes</a:t>
            </a:r>
            <a:endParaRPr lang="en-US" dirty="0"/>
          </a:p>
        </p:txBody>
      </p:sp>
      <p:sp>
        <p:nvSpPr>
          <p:cNvPr id="5" name="Content Placeholder 4">
            <a:extLst>
              <a:ext uri="{FF2B5EF4-FFF2-40B4-BE49-F238E27FC236}">
                <a16:creationId xmlns:a16="http://schemas.microsoft.com/office/drawing/2014/main" id="{126C1B2D-EFFF-451F-B1C4-7F2C8BDA8C6A}"/>
              </a:ext>
            </a:extLst>
          </p:cNvPr>
          <p:cNvSpPr>
            <a:spLocks noGrp="1"/>
          </p:cNvSpPr>
          <p:nvPr>
            <p:ph idx="1"/>
          </p:nvPr>
        </p:nvSpPr>
        <p:spPr/>
        <p:txBody>
          <a:bodyPr>
            <a:normAutofit fontScale="85000" lnSpcReduction="20000"/>
          </a:bodyPr>
          <a:lstStyle/>
          <a:p>
            <a:r>
              <a:rPr lang="en-US" dirty="0"/>
              <a:t>JSX is an extended </a:t>
            </a:r>
            <a:r>
              <a:rPr lang="en-US" dirty="0" err="1"/>
              <a:t>Javascript</a:t>
            </a:r>
            <a:r>
              <a:rPr lang="en-US" dirty="0"/>
              <a:t> based language used by React.js</a:t>
            </a:r>
          </a:p>
          <a:p>
            <a:r>
              <a:rPr lang="en-US" dirty="0"/>
              <a:t>JSX enables writing html tags within </a:t>
            </a:r>
            <a:r>
              <a:rPr lang="en-US" dirty="0" err="1"/>
              <a:t>javascript</a:t>
            </a:r>
            <a:r>
              <a:rPr lang="en-US" dirty="0"/>
              <a:t> functions</a:t>
            </a:r>
          </a:p>
          <a:p>
            <a:r>
              <a:rPr lang="en-US" dirty="0"/>
              <a:t>When you see</a:t>
            </a:r>
          </a:p>
          <a:p>
            <a:pPr>
              <a:spcBef>
                <a:spcPts val="100"/>
              </a:spcBef>
            </a:pPr>
            <a:r>
              <a:rPr lang="en-US" b="0" dirty="0">
                <a:solidFill>
                  <a:srgbClr val="0000FF"/>
                </a:solidFill>
                <a:effectLst/>
                <a:latin typeface="Consolas" panose="020B0609020204030204" pitchFamily="49" charset="0"/>
              </a:rPr>
              <a:t>class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MyReactComponent</a:t>
            </a:r>
            <a:r>
              <a:rPr lang="en-US" b="0" dirty="0">
                <a:solidFill>
                  <a:srgbClr val="000000"/>
                </a:solidFill>
                <a:effectLst/>
                <a:latin typeface="Consolas" panose="020B0609020204030204" pitchFamily="49" charset="0"/>
              </a:rPr>
              <a:t> </a:t>
            </a:r>
            <a:r>
              <a:rPr lang="en-US" b="0" dirty="0">
                <a:solidFill>
                  <a:srgbClr val="0000FF"/>
                </a:solidFill>
                <a:effectLst/>
                <a:latin typeface="Consolas" panose="020B0609020204030204" pitchFamily="49" charset="0"/>
              </a:rPr>
              <a:t>extends</a:t>
            </a:r>
            <a:r>
              <a:rPr lang="en-US" b="0" dirty="0">
                <a:solidFill>
                  <a:srgbClr val="000000"/>
                </a:solidFill>
                <a:effectLst/>
                <a:latin typeface="Consolas" panose="020B0609020204030204" pitchFamily="49" charset="0"/>
              </a:rPr>
              <a:t> </a:t>
            </a:r>
            <a:r>
              <a:rPr lang="en-US" b="0" dirty="0" err="1">
                <a:solidFill>
                  <a:srgbClr val="267F99"/>
                </a:solidFill>
                <a:effectLst/>
                <a:latin typeface="Consolas" panose="020B0609020204030204" pitchFamily="49" charset="0"/>
              </a:rPr>
              <a:t>React</a:t>
            </a:r>
            <a:r>
              <a:rPr lang="en-US" b="0" dirty="0" err="1">
                <a:solidFill>
                  <a:srgbClr val="000000"/>
                </a:solidFill>
                <a:effectLst/>
                <a:latin typeface="Consolas" panose="020B0609020204030204" pitchFamily="49" charset="0"/>
              </a:rPr>
              <a:t>.</a:t>
            </a:r>
            <a:r>
              <a:rPr lang="en-US" b="0" dirty="0" err="1">
                <a:solidFill>
                  <a:srgbClr val="267F99"/>
                </a:solidFill>
                <a:effectLst/>
                <a:latin typeface="Consolas" panose="020B0609020204030204" pitchFamily="49" charset="0"/>
              </a:rPr>
              <a:t>Component</a:t>
            </a:r>
            <a:endParaRPr lang="en-US" dirty="0">
              <a:solidFill>
                <a:srgbClr val="000000"/>
              </a:solidFill>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a:t>
            </a:r>
          </a:p>
          <a:p>
            <a:pPr>
              <a:spcBef>
                <a:spcPts val="100"/>
              </a:spcBef>
            </a:pPr>
            <a:r>
              <a:rPr lang="en-US" b="0" dirty="0">
                <a:solidFill>
                  <a:srgbClr val="000000"/>
                </a:solidFill>
                <a:effectLst/>
                <a:latin typeface="Consolas" panose="020B0609020204030204" pitchFamily="49" charset="0"/>
              </a:rPr>
              <a:t>  </a:t>
            </a:r>
            <a:r>
              <a:rPr lang="en-US" b="0" dirty="0">
                <a:solidFill>
                  <a:srgbClr val="795E26"/>
                </a:solidFill>
                <a:effectLst/>
                <a:latin typeface="Consolas" panose="020B0609020204030204" pitchFamily="49" charset="0"/>
              </a:rPr>
              <a:t>render</a:t>
            </a: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AF00DB"/>
                </a:solidFill>
                <a:effectLst/>
                <a:latin typeface="Consolas" panose="020B0609020204030204" pitchFamily="49" charset="0"/>
              </a:rPr>
              <a:t>return</a:t>
            </a: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r>
              <a:rPr lang="en-US" b="0" dirty="0">
                <a:solidFill>
                  <a:srgbClr val="800000"/>
                </a:solidFill>
                <a:effectLst/>
                <a:latin typeface="Consolas" panose="020B0609020204030204" pitchFamily="49" charset="0"/>
              </a:rPr>
              <a:t>&lt;div&gt;</a:t>
            </a:r>
            <a:r>
              <a:rPr lang="en-US" b="0" dirty="0">
                <a:solidFill>
                  <a:srgbClr val="000000"/>
                </a:solidFill>
                <a:effectLst/>
                <a:latin typeface="Consolas" panose="020B0609020204030204" pitchFamily="49" charset="0"/>
              </a:rPr>
              <a:t>SWEN-344 React Assignment</a:t>
            </a:r>
            <a:r>
              <a:rPr lang="en-US" b="0" dirty="0">
                <a:solidFill>
                  <a:srgbClr val="800000"/>
                </a:solidFill>
                <a:effectLst/>
                <a:latin typeface="Consolas" panose="020B0609020204030204" pitchFamily="49" charset="0"/>
              </a:rPr>
              <a:t>&lt;/div&gt;</a:t>
            </a:r>
            <a:endParaRPr lang="en-US" b="0" dirty="0">
              <a:solidFill>
                <a:srgbClr val="000000"/>
              </a:solidFill>
              <a:effectLst/>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  }</a:t>
            </a:r>
          </a:p>
          <a:p>
            <a:pPr>
              <a:spcBef>
                <a:spcPts val="100"/>
              </a:spcBef>
            </a:pPr>
            <a:r>
              <a:rPr lang="en-US" b="0" dirty="0">
                <a:solidFill>
                  <a:srgbClr val="000000"/>
                </a:solidFill>
                <a:effectLst/>
                <a:latin typeface="Consolas" panose="020B0609020204030204" pitchFamily="49" charset="0"/>
              </a:rPr>
              <a:t>}</a:t>
            </a:r>
          </a:p>
          <a:p>
            <a:pPr>
              <a:spcBef>
                <a:spcPts val="100"/>
              </a:spcBef>
            </a:pPr>
            <a:endParaRPr lang="en-US" dirty="0">
              <a:solidFill>
                <a:srgbClr val="000000"/>
              </a:solidFill>
              <a:latin typeface="Consolas" panose="020B0609020204030204" pitchFamily="49" charset="0"/>
            </a:endParaRPr>
          </a:p>
          <a:p>
            <a:pPr>
              <a:spcBef>
                <a:spcPts val="100"/>
              </a:spcBef>
            </a:pPr>
            <a:r>
              <a:rPr lang="en-US" b="0" dirty="0">
                <a:solidFill>
                  <a:srgbClr val="000000"/>
                </a:solidFill>
                <a:effectLst/>
                <a:latin typeface="Consolas" panose="020B0609020204030204" pitchFamily="49" charset="0"/>
              </a:rPr>
              <a:t>export default </a:t>
            </a:r>
            <a:r>
              <a:rPr lang="en-US" b="0" dirty="0" err="1">
                <a:solidFill>
                  <a:srgbClr val="000000"/>
                </a:solidFill>
                <a:effectLst/>
                <a:latin typeface="Consolas" panose="020B0609020204030204" pitchFamily="49" charset="0"/>
              </a:rPr>
              <a:t>MyReactComponent</a:t>
            </a:r>
            <a:r>
              <a:rPr lang="en-US" b="0" dirty="0">
                <a:solidFill>
                  <a:srgbClr val="000000"/>
                </a:solidFill>
                <a:effectLst/>
                <a:latin typeface="Consolas" panose="020B0609020204030204" pitchFamily="49" charset="0"/>
              </a:rPr>
              <a:t>;</a:t>
            </a:r>
          </a:p>
          <a:p>
            <a:endParaRPr lang="en-US" dirty="0"/>
          </a:p>
        </p:txBody>
      </p:sp>
      <p:sp>
        <p:nvSpPr>
          <p:cNvPr id="6" name="Callout: Left Arrow 5">
            <a:extLst>
              <a:ext uri="{FF2B5EF4-FFF2-40B4-BE49-F238E27FC236}">
                <a16:creationId xmlns:a16="http://schemas.microsoft.com/office/drawing/2014/main" id="{0A056E7D-E913-4603-93EF-21687802CC34}"/>
              </a:ext>
            </a:extLst>
          </p:cNvPr>
          <p:cNvSpPr/>
          <p:nvPr/>
        </p:nvSpPr>
        <p:spPr>
          <a:xfrm>
            <a:off x="4875102" y="3012548"/>
            <a:ext cx="1796575" cy="813695"/>
          </a:xfrm>
          <a:prstGeom prst="leftArrowCallout">
            <a:avLst/>
          </a:prstGeom>
        </p:spPr>
        <p:style>
          <a:lnRef idx="2">
            <a:schemeClr val="accent6"/>
          </a:lnRef>
          <a:fillRef idx="1">
            <a:schemeClr val="lt1"/>
          </a:fillRef>
          <a:effectRef idx="0">
            <a:schemeClr val="accent6"/>
          </a:effectRef>
          <a:fontRef idx="minor">
            <a:schemeClr val="dk1"/>
          </a:fontRef>
        </p:style>
        <p:txBody>
          <a:bodyPr rtlCol="0" anchor="ctr"/>
          <a:lstStyle/>
          <a:p>
            <a:pPr algn="ctr"/>
            <a:r>
              <a:rPr lang="en-US" dirty="0"/>
              <a:t>JSX extension</a:t>
            </a:r>
          </a:p>
        </p:txBody>
      </p:sp>
      <p:sp>
        <p:nvSpPr>
          <p:cNvPr id="3" name="TextBox 2">
            <a:extLst>
              <a:ext uri="{FF2B5EF4-FFF2-40B4-BE49-F238E27FC236}">
                <a16:creationId xmlns:a16="http://schemas.microsoft.com/office/drawing/2014/main" id="{0DF537E1-26E8-4BD9-B530-F74CCF0BCE82}"/>
              </a:ext>
            </a:extLst>
          </p:cNvPr>
          <p:cNvSpPr txBox="1"/>
          <p:nvPr/>
        </p:nvSpPr>
        <p:spPr>
          <a:xfrm>
            <a:off x="5599188" y="2058407"/>
            <a:ext cx="3162133" cy="646331"/>
          </a:xfrm>
          <a:prstGeom prst="rect">
            <a:avLst/>
          </a:prstGeom>
          <a:noFill/>
        </p:spPr>
        <p:txBody>
          <a:bodyPr wrap="square" rtlCol="0">
            <a:spAutoFit/>
          </a:bodyPr>
          <a:lstStyle/>
          <a:p>
            <a:r>
              <a:rPr lang="en-US" dirty="0"/>
              <a:t>‘class’ allows component to retain state</a:t>
            </a:r>
          </a:p>
        </p:txBody>
      </p:sp>
    </p:spTree>
    <p:extLst>
      <p:ext uri="{BB962C8B-B14F-4D97-AF65-F5344CB8AC3E}">
        <p14:creationId xmlns:p14="http://schemas.microsoft.com/office/powerpoint/2010/main" val="196535901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51D240-D21C-4E6F-9E34-E14E26F5D603}"/>
              </a:ext>
            </a:extLst>
          </p:cNvPr>
          <p:cNvSpPr>
            <a:spLocks noGrp="1"/>
          </p:cNvSpPr>
          <p:nvPr>
            <p:ph type="title"/>
          </p:nvPr>
        </p:nvSpPr>
        <p:spPr/>
        <p:txBody>
          <a:bodyPr/>
          <a:lstStyle/>
          <a:p>
            <a:r>
              <a:rPr lang="en-US" dirty="0"/>
              <a:t>Using functions: lambda (arrow) or standard</a:t>
            </a:r>
          </a:p>
        </p:txBody>
      </p:sp>
      <p:sp>
        <p:nvSpPr>
          <p:cNvPr id="5" name="Content Placeholder 4">
            <a:extLst>
              <a:ext uri="{FF2B5EF4-FFF2-40B4-BE49-F238E27FC236}">
                <a16:creationId xmlns:a16="http://schemas.microsoft.com/office/drawing/2014/main" id="{126C1B2D-EFFF-451F-B1C4-7F2C8BDA8C6A}"/>
              </a:ext>
            </a:extLst>
          </p:cNvPr>
          <p:cNvSpPr>
            <a:spLocks noGrp="1"/>
          </p:cNvSpPr>
          <p:nvPr>
            <p:ph sz="half" idx="1"/>
          </p:nvPr>
        </p:nvSpPr>
        <p:spPr>
          <a:xfrm>
            <a:off x="149043" y="1384301"/>
            <a:ext cx="4377236" cy="3017520"/>
          </a:xfrm>
        </p:spPr>
        <p:txBody>
          <a:bodyPr>
            <a:normAutofit/>
          </a:bodyPr>
          <a:lstStyle/>
          <a:p>
            <a:r>
              <a:rPr lang="en-US" dirty="0"/>
              <a:t>You can use class definitions for complex components, or use lambdas for simple HTML returns and stateless components</a:t>
            </a:r>
          </a:p>
          <a:p>
            <a:r>
              <a:rPr lang="en-US" dirty="0"/>
              <a:t>e.g. </a:t>
            </a:r>
          </a:p>
          <a:p>
            <a:pPr>
              <a:spcBef>
                <a:spcPts val="200"/>
              </a:spcBef>
            </a:pPr>
            <a:r>
              <a:rPr lang="en-US" sz="1200" b="0" dirty="0">
                <a:solidFill>
                  <a:srgbClr val="AF00DB"/>
                </a:solidFill>
                <a:effectLst/>
                <a:latin typeface="Consolas" panose="020B0609020204030204" pitchFamily="49" charset="0"/>
              </a:rPr>
              <a:t>import</a:t>
            </a:r>
            <a:r>
              <a:rPr lang="en-US" sz="1200" b="0" dirty="0">
                <a:solidFill>
                  <a:srgbClr val="000000"/>
                </a:solidFill>
                <a:effectLst/>
                <a:latin typeface="Consolas" panose="020B0609020204030204" pitchFamily="49" charset="0"/>
              </a:rPr>
              <a:t> </a:t>
            </a:r>
            <a:r>
              <a:rPr lang="en-US" sz="1200" b="0" dirty="0">
                <a:solidFill>
                  <a:srgbClr val="001080"/>
                </a:solidFill>
                <a:effectLst/>
                <a:latin typeface="Consolas" panose="020B0609020204030204" pitchFamily="49" charset="0"/>
              </a:rPr>
              <a:t>React</a:t>
            </a: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from</a:t>
            </a:r>
            <a:r>
              <a:rPr lang="en-US" sz="1200" b="0" dirty="0">
                <a:solidFill>
                  <a:srgbClr val="000000"/>
                </a:solidFill>
                <a:effectLst/>
                <a:latin typeface="Consolas" panose="020B0609020204030204" pitchFamily="49" charset="0"/>
              </a:rPr>
              <a:t> </a:t>
            </a:r>
            <a:r>
              <a:rPr lang="en-US" sz="1200" b="0" dirty="0">
                <a:solidFill>
                  <a:srgbClr val="A31515"/>
                </a:solidFill>
                <a:effectLst/>
                <a:latin typeface="Consolas" panose="020B0609020204030204" pitchFamily="49" charset="0"/>
              </a:rPr>
              <a:t>'react'</a:t>
            </a:r>
            <a:r>
              <a:rPr lang="en-US" sz="1200" b="0" dirty="0">
                <a:solidFill>
                  <a:srgbClr val="000000"/>
                </a:solidFill>
                <a:effectLst/>
                <a:latin typeface="Consolas" panose="020B0609020204030204" pitchFamily="49" charset="0"/>
              </a:rPr>
              <a:t>;</a:t>
            </a:r>
          </a:p>
          <a:p>
            <a:pPr>
              <a:spcBef>
                <a:spcPts val="200"/>
              </a:spcBef>
            </a:pPr>
            <a:r>
              <a:rPr lang="en-US" sz="1200" b="0" dirty="0">
                <a:solidFill>
                  <a:srgbClr val="0000FF"/>
                </a:solidFill>
                <a:effectLst/>
                <a:latin typeface="Consolas" panose="020B0609020204030204" pitchFamily="49" charset="0"/>
              </a:rPr>
              <a:t>const</a:t>
            </a:r>
            <a:r>
              <a:rPr lang="en-US" sz="1200" b="0" dirty="0">
                <a:solidFill>
                  <a:srgbClr val="000000"/>
                </a:solidFill>
                <a:effectLst/>
                <a:latin typeface="Consolas" panose="020B0609020204030204" pitchFamily="49" charset="0"/>
              </a:rPr>
              <a:t> </a:t>
            </a:r>
            <a:r>
              <a:rPr lang="en-US" sz="1200" b="0" dirty="0">
                <a:solidFill>
                  <a:srgbClr val="795E26"/>
                </a:solidFill>
                <a:effectLst/>
                <a:latin typeface="Consolas" panose="020B0609020204030204" pitchFamily="49" charset="0"/>
              </a:rPr>
              <a:t>MyComponent</a:t>
            </a:r>
            <a:r>
              <a:rPr lang="en-US" sz="1200" b="0" dirty="0">
                <a:solidFill>
                  <a:srgbClr val="000000"/>
                </a:solidFill>
                <a:effectLst/>
                <a:latin typeface="Consolas" panose="020B0609020204030204" pitchFamily="49" charset="0"/>
              </a:rPr>
              <a:t> =() </a:t>
            </a:r>
            <a:r>
              <a:rPr lang="en-US" sz="1200" b="0" dirty="0">
                <a:solidFill>
                  <a:srgbClr val="0000FF"/>
                </a:solidFill>
                <a:effectLst/>
                <a:latin typeface="Consolas" panose="020B0609020204030204" pitchFamily="49" charset="0"/>
              </a:rPr>
              <a:t>=&gt;</a:t>
            </a: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a:t>
            </a:r>
          </a:p>
          <a:p>
            <a:pPr>
              <a:spcBef>
                <a:spcPts val="200"/>
              </a:spcBef>
            </a:pP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return</a:t>
            </a: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&lt;div&gt;</a:t>
            </a:r>
            <a:r>
              <a:rPr lang="en-US" sz="1200" b="0" dirty="0">
                <a:solidFill>
                  <a:srgbClr val="000000"/>
                </a:solidFill>
                <a:effectLst/>
                <a:latin typeface="Consolas" panose="020B0609020204030204" pitchFamily="49" charset="0"/>
              </a:rPr>
              <a:t>SWEN-344 React Assignment</a:t>
            </a:r>
            <a:r>
              <a:rPr lang="en-US" sz="1200" b="0" dirty="0">
                <a:solidFill>
                  <a:srgbClr val="800000"/>
                </a:solidFill>
                <a:effectLst/>
                <a:latin typeface="Consolas" panose="020B0609020204030204" pitchFamily="49" charset="0"/>
              </a:rPr>
              <a:t>&lt;/div&gt;</a:t>
            </a:r>
            <a:endParaRPr lang="en-US" sz="1200" b="0" dirty="0">
              <a:solidFill>
                <a:srgbClr val="000000"/>
              </a:solidFill>
              <a:effectLst/>
              <a:latin typeface="Consolas" panose="020B0609020204030204" pitchFamily="49" charset="0"/>
            </a:endParaRPr>
          </a:p>
          <a:p>
            <a:pPr>
              <a:spcBef>
                <a:spcPts val="200"/>
              </a:spcBef>
            </a:pP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    </a:t>
            </a:r>
            <a:br>
              <a:rPr lang="en-US" sz="1200" b="0" dirty="0">
                <a:solidFill>
                  <a:srgbClr val="000000"/>
                </a:solidFill>
                <a:effectLst/>
                <a:latin typeface="Consolas" panose="020B0609020204030204" pitchFamily="49" charset="0"/>
              </a:rPr>
            </a:br>
            <a:r>
              <a:rPr lang="en-US" sz="1200" b="0" dirty="0">
                <a:solidFill>
                  <a:srgbClr val="AF00DB"/>
                </a:solidFill>
                <a:effectLst/>
                <a:latin typeface="Consolas" panose="020B0609020204030204" pitchFamily="49" charset="0"/>
              </a:rPr>
              <a:t>export</a:t>
            </a: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default</a:t>
            </a:r>
            <a:r>
              <a:rPr lang="en-US" sz="1200" b="0" dirty="0">
                <a:solidFill>
                  <a:srgbClr val="000000"/>
                </a:solidFill>
                <a:effectLst/>
                <a:latin typeface="Consolas" panose="020B0609020204030204" pitchFamily="49" charset="0"/>
              </a:rPr>
              <a:t> </a:t>
            </a:r>
            <a:r>
              <a:rPr lang="en-US" sz="1200" b="0" dirty="0">
                <a:solidFill>
                  <a:srgbClr val="795E26"/>
                </a:solidFill>
                <a:effectLst/>
                <a:latin typeface="Consolas" panose="020B0609020204030204" pitchFamily="49" charset="0"/>
              </a:rPr>
              <a:t>MyComponent</a:t>
            </a:r>
            <a:r>
              <a:rPr lang="en-US" sz="1200" b="0" dirty="0">
                <a:solidFill>
                  <a:srgbClr val="000000"/>
                </a:solidFill>
                <a:effectLst/>
                <a:latin typeface="Consolas" panose="020B0609020204030204" pitchFamily="49" charset="0"/>
              </a:rPr>
              <a:t>;</a:t>
            </a:r>
          </a:p>
          <a:p>
            <a:endParaRPr lang="en-US" dirty="0"/>
          </a:p>
        </p:txBody>
      </p:sp>
      <p:sp>
        <p:nvSpPr>
          <p:cNvPr id="4" name="Content Placeholder 3">
            <a:extLst>
              <a:ext uri="{FF2B5EF4-FFF2-40B4-BE49-F238E27FC236}">
                <a16:creationId xmlns:a16="http://schemas.microsoft.com/office/drawing/2014/main" id="{BF1BEB48-9366-4FA2-8698-C0DE22E8A96B}"/>
              </a:ext>
            </a:extLst>
          </p:cNvPr>
          <p:cNvSpPr>
            <a:spLocks noGrp="1"/>
          </p:cNvSpPr>
          <p:nvPr>
            <p:ph sz="half" idx="2"/>
          </p:nvPr>
        </p:nvSpPr>
        <p:spPr>
          <a:xfrm>
            <a:off x="4663439" y="1384301"/>
            <a:ext cx="4331517" cy="3017520"/>
          </a:xfrm>
        </p:spPr>
        <p:txBody>
          <a:bodyPr>
            <a:normAutofit/>
          </a:bodyPr>
          <a:lstStyle/>
          <a:p>
            <a:pPr>
              <a:spcBef>
                <a:spcPts val="200"/>
              </a:spcBef>
            </a:pPr>
            <a:r>
              <a:rPr lang="en-US" sz="1200" b="0" dirty="0">
                <a:solidFill>
                  <a:srgbClr val="00B050"/>
                </a:solidFill>
                <a:effectLst/>
                <a:latin typeface="Consolas" panose="020B0609020204030204" pitchFamily="49" charset="0"/>
              </a:rPr>
              <a:t># Or regula</a:t>
            </a:r>
            <a:r>
              <a:rPr lang="en-US" sz="1200" dirty="0">
                <a:solidFill>
                  <a:srgbClr val="00B050"/>
                </a:solidFill>
                <a:latin typeface="Consolas" panose="020B0609020204030204" pitchFamily="49" charset="0"/>
              </a:rPr>
              <a:t>r function definition</a:t>
            </a:r>
            <a:endParaRPr lang="en-US" sz="1200" b="0" dirty="0">
              <a:solidFill>
                <a:srgbClr val="00B050"/>
              </a:solidFill>
              <a:effectLst/>
              <a:latin typeface="Consolas" panose="020B0609020204030204" pitchFamily="49" charset="0"/>
            </a:endParaRPr>
          </a:p>
          <a:p>
            <a:pPr>
              <a:spcBef>
                <a:spcPts val="200"/>
              </a:spcBef>
            </a:pPr>
            <a:endParaRPr lang="en-US" sz="1200" dirty="0">
              <a:solidFill>
                <a:srgbClr val="AF00DB"/>
              </a:solidFill>
              <a:latin typeface="Consolas" panose="020B0609020204030204" pitchFamily="49" charset="0"/>
            </a:endParaRPr>
          </a:p>
          <a:p>
            <a:pPr>
              <a:spcBef>
                <a:spcPts val="200"/>
              </a:spcBef>
            </a:pPr>
            <a:r>
              <a:rPr lang="en-US" sz="1200" b="0" dirty="0">
                <a:solidFill>
                  <a:srgbClr val="AF00DB"/>
                </a:solidFill>
                <a:effectLst/>
                <a:latin typeface="Consolas" panose="020B0609020204030204" pitchFamily="49" charset="0"/>
              </a:rPr>
              <a:t>import</a:t>
            </a:r>
            <a:r>
              <a:rPr lang="en-US" sz="1200" b="0" dirty="0">
                <a:solidFill>
                  <a:srgbClr val="000000"/>
                </a:solidFill>
                <a:effectLst/>
                <a:latin typeface="Consolas" panose="020B0609020204030204" pitchFamily="49" charset="0"/>
              </a:rPr>
              <a:t> </a:t>
            </a:r>
            <a:r>
              <a:rPr lang="en-US" sz="1200" b="0" dirty="0">
                <a:solidFill>
                  <a:srgbClr val="001080"/>
                </a:solidFill>
                <a:effectLst/>
                <a:latin typeface="Consolas" panose="020B0609020204030204" pitchFamily="49" charset="0"/>
              </a:rPr>
              <a:t>React</a:t>
            </a: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from</a:t>
            </a:r>
            <a:r>
              <a:rPr lang="en-US" sz="1200" b="0" dirty="0">
                <a:solidFill>
                  <a:srgbClr val="000000"/>
                </a:solidFill>
                <a:effectLst/>
                <a:latin typeface="Consolas" panose="020B0609020204030204" pitchFamily="49" charset="0"/>
              </a:rPr>
              <a:t> </a:t>
            </a:r>
            <a:r>
              <a:rPr lang="en-US" sz="1200" b="0" dirty="0">
                <a:solidFill>
                  <a:srgbClr val="A31515"/>
                </a:solidFill>
                <a:effectLst/>
                <a:latin typeface="Consolas" panose="020B0609020204030204" pitchFamily="49" charset="0"/>
              </a:rPr>
              <a:t>'react’</a:t>
            </a:r>
            <a:r>
              <a:rPr lang="en-US" sz="1200" b="0" dirty="0">
                <a:solidFill>
                  <a:srgbClr val="000000"/>
                </a:solidFill>
                <a:effectLst/>
                <a:latin typeface="Consolas" panose="020B0609020204030204" pitchFamily="49" charset="0"/>
              </a:rPr>
              <a:t>;</a:t>
            </a:r>
          </a:p>
          <a:p>
            <a:pPr>
              <a:spcBef>
                <a:spcPts val="200"/>
              </a:spcBef>
            </a:pPr>
            <a:r>
              <a:rPr lang="en-US" sz="1200" b="0" dirty="0">
                <a:solidFill>
                  <a:srgbClr val="0000FF"/>
                </a:solidFill>
                <a:effectLst/>
                <a:latin typeface="Consolas" panose="020B0609020204030204" pitchFamily="49" charset="0"/>
              </a:rPr>
              <a:t>function</a:t>
            </a:r>
            <a:r>
              <a:rPr lang="en-US" sz="1200" b="0" dirty="0">
                <a:solidFill>
                  <a:srgbClr val="000000"/>
                </a:solidFill>
                <a:effectLst/>
                <a:latin typeface="Consolas" panose="020B0609020204030204" pitchFamily="49" charset="0"/>
              </a:rPr>
              <a:t> </a:t>
            </a:r>
            <a:r>
              <a:rPr lang="en-US" sz="1200" b="0" dirty="0">
                <a:solidFill>
                  <a:srgbClr val="795E26"/>
                </a:solidFill>
                <a:effectLst/>
                <a:latin typeface="Consolas" panose="020B0609020204030204" pitchFamily="49" charset="0"/>
              </a:rPr>
              <a:t>MyComponent</a:t>
            </a: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a:t>
            </a:r>
          </a:p>
          <a:p>
            <a:pPr>
              <a:spcBef>
                <a:spcPts val="200"/>
              </a:spcBef>
            </a:pP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return</a:t>
            </a: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        </a:t>
            </a:r>
            <a:r>
              <a:rPr lang="en-US" sz="1200" b="0" dirty="0">
                <a:solidFill>
                  <a:srgbClr val="800000"/>
                </a:solidFill>
                <a:effectLst/>
                <a:latin typeface="Consolas" panose="020B0609020204030204" pitchFamily="49" charset="0"/>
              </a:rPr>
              <a:t>&lt;div&gt;</a:t>
            </a:r>
            <a:r>
              <a:rPr lang="en-US" sz="1200" b="0" dirty="0">
                <a:solidFill>
                  <a:srgbClr val="000000"/>
                </a:solidFill>
                <a:effectLst/>
                <a:latin typeface="Consolas" panose="020B0609020204030204" pitchFamily="49" charset="0"/>
              </a:rPr>
              <a:t>SWEN-344 React Assignment</a:t>
            </a:r>
            <a:r>
              <a:rPr lang="en-US" sz="1200" b="0" dirty="0">
                <a:solidFill>
                  <a:srgbClr val="800000"/>
                </a:solidFill>
                <a:effectLst/>
                <a:latin typeface="Consolas" panose="020B0609020204030204" pitchFamily="49" charset="0"/>
              </a:rPr>
              <a:t>&lt;/div&gt;</a:t>
            </a:r>
            <a:endParaRPr lang="en-US" sz="1200" b="0" dirty="0">
              <a:solidFill>
                <a:srgbClr val="000000"/>
              </a:solidFill>
              <a:effectLst/>
              <a:latin typeface="Consolas" panose="020B0609020204030204" pitchFamily="49" charset="0"/>
            </a:endParaRPr>
          </a:p>
          <a:p>
            <a:pPr>
              <a:spcBef>
                <a:spcPts val="200"/>
              </a:spcBef>
            </a:pPr>
            <a:r>
              <a:rPr lang="en-US" sz="1200" b="0" dirty="0">
                <a:solidFill>
                  <a:srgbClr val="000000"/>
                </a:solidFill>
                <a:effectLst/>
                <a:latin typeface="Consolas" panose="020B0609020204030204" pitchFamily="49" charset="0"/>
              </a:rPr>
              <a:t>    );</a:t>
            </a:r>
          </a:p>
          <a:p>
            <a:pPr>
              <a:spcBef>
                <a:spcPts val="200"/>
              </a:spcBef>
            </a:pPr>
            <a:r>
              <a:rPr lang="en-US" sz="1200" b="0" dirty="0">
                <a:solidFill>
                  <a:srgbClr val="000000"/>
                </a:solidFill>
                <a:effectLst/>
                <a:latin typeface="Consolas" panose="020B0609020204030204" pitchFamily="49" charset="0"/>
              </a:rPr>
              <a:t>}    </a:t>
            </a:r>
            <a:br>
              <a:rPr lang="en-US" sz="1200" b="0" dirty="0">
                <a:solidFill>
                  <a:srgbClr val="000000"/>
                </a:solidFill>
                <a:effectLst/>
                <a:latin typeface="Consolas" panose="020B0609020204030204" pitchFamily="49" charset="0"/>
              </a:rPr>
            </a:br>
            <a:r>
              <a:rPr lang="en-US" sz="1200" b="0" dirty="0">
                <a:solidFill>
                  <a:srgbClr val="AF00DB"/>
                </a:solidFill>
                <a:effectLst/>
                <a:latin typeface="Consolas" panose="020B0609020204030204" pitchFamily="49" charset="0"/>
              </a:rPr>
              <a:t>export</a:t>
            </a:r>
            <a:r>
              <a:rPr lang="en-US" sz="1200" b="0" dirty="0">
                <a:solidFill>
                  <a:srgbClr val="000000"/>
                </a:solidFill>
                <a:effectLst/>
                <a:latin typeface="Consolas" panose="020B0609020204030204" pitchFamily="49" charset="0"/>
              </a:rPr>
              <a:t> </a:t>
            </a:r>
            <a:r>
              <a:rPr lang="en-US" sz="1200" b="0" dirty="0">
                <a:solidFill>
                  <a:srgbClr val="AF00DB"/>
                </a:solidFill>
                <a:effectLst/>
                <a:latin typeface="Consolas" panose="020B0609020204030204" pitchFamily="49" charset="0"/>
              </a:rPr>
              <a:t>default</a:t>
            </a:r>
            <a:r>
              <a:rPr lang="en-US" sz="1200" b="0" dirty="0">
                <a:solidFill>
                  <a:srgbClr val="000000"/>
                </a:solidFill>
                <a:effectLst/>
                <a:latin typeface="Consolas" panose="020B0609020204030204" pitchFamily="49" charset="0"/>
              </a:rPr>
              <a:t> </a:t>
            </a:r>
            <a:r>
              <a:rPr lang="en-US" sz="1200" b="0" dirty="0">
                <a:solidFill>
                  <a:srgbClr val="795E26"/>
                </a:solidFill>
                <a:effectLst/>
                <a:latin typeface="Consolas" panose="020B0609020204030204" pitchFamily="49" charset="0"/>
              </a:rPr>
              <a:t>MyComponent</a:t>
            </a:r>
            <a:r>
              <a:rPr lang="en-US" sz="1200" b="0" dirty="0">
                <a:solidFill>
                  <a:srgbClr val="000000"/>
                </a:solidFill>
                <a:effectLst/>
                <a:latin typeface="Consolas" panose="020B0609020204030204" pitchFamily="49" charset="0"/>
              </a:rPr>
              <a:t>;</a:t>
            </a:r>
          </a:p>
          <a:p>
            <a:endParaRPr lang="en-US" dirty="0"/>
          </a:p>
        </p:txBody>
      </p:sp>
      <p:sp>
        <p:nvSpPr>
          <p:cNvPr id="3" name="TextBox 2">
            <a:extLst>
              <a:ext uri="{FF2B5EF4-FFF2-40B4-BE49-F238E27FC236}">
                <a16:creationId xmlns:a16="http://schemas.microsoft.com/office/drawing/2014/main" id="{182CE2FA-9CC1-4E4A-AEBC-FFD07D1260E9}"/>
              </a:ext>
            </a:extLst>
          </p:cNvPr>
          <p:cNvSpPr txBox="1"/>
          <p:nvPr/>
        </p:nvSpPr>
        <p:spPr>
          <a:xfrm>
            <a:off x="2223563" y="2862097"/>
            <a:ext cx="2348437" cy="276999"/>
          </a:xfrm>
          <a:prstGeom prst="rect">
            <a:avLst/>
          </a:prstGeom>
          <a:noFill/>
        </p:spPr>
        <p:txBody>
          <a:bodyPr wrap="square" rtlCol="0">
            <a:spAutoFit/>
          </a:bodyPr>
          <a:lstStyle/>
          <a:p>
            <a:r>
              <a:rPr lang="en-US" sz="1200" dirty="0">
                <a:solidFill>
                  <a:srgbClr val="00B050"/>
                </a:solidFill>
              </a:rPr>
              <a:t>#NOTE: No ‘render’ function</a:t>
            </a:r>
          </a:p>
        </p:txBody>
      </p:sp>
    </p:spTree>
    <p:extLst>
      <p:ext uri="{BB962C8B-B14F-4D97-AF65-F5344CB8AC3E}">
        <p14:creationId xmlns:p14="http://schemas.microsoft.com/office/powerpoint/2010/main" val="4855801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C4A05C-4DF9-18B4-07A5-0ACECB80EF24}"/>
              </a:ext>
            </a:extLst>
          </p:cNvPr>
          <p:cNvSpPr>
            <a:spLocks noGrp="1"/>
          </p:cNvSpPr>
          <p:nvPr>
            <p:ph type="title"/>
          </p:nvPr>
        </p:nvSpPr>
        <p:spPr/>
        <p:txBody>
          <a:bodyPr/>
          <a:lstStyle/>
          <a:p>
            <a:r>
              <a:rPr lang="en-US" dirty="0"/>
              <a:t>Original React (Classic Coke style)</a:t>
            </a:r>
          </a:p>
        </p:txBody>
      </p:sp>
      <p:sp>
        <p:nvSpPr>
          <p:cNvPr id="3" name="Content Placeholder 2">
            <a:extLst>
              <a:ext uri="{FF2B5EF4-FFF2-40B4-BE49-F238E27FC236}">
                <a16:creationId xmlns:a16="http://schemas.microsoft.com/office/drawing/2014/main" id="{C0654799-1720-AE9B-849A-7B1D56881795}"/>
              </a:ext>
            </a:extLst>
          </p:cNvPr>
          <p:cNvSpPr>
            <a:spLocks noGrp="1"/>
          </p:cNvSpPr>
          <p:nvPr>
            <p:ph idx="1"/>
          </p:nvPr>
        </p:nvSpPr>
        <p:spPr/>
        <p:txBody>
          <a:bodyPr/>
          <a:lstStyle/>
          <a:p>
            <a:r>
              <a:rPr lang="en-US" dirty="0"/>
              <a:t>Classes Fully encapsulate a component</a:t>
            </a:r>
          </a:p>
          <a:p>
            <a:r>
              <a:rPr lang="en-US" dirty="0"/>
              <a:t>Classes contain all functionality to</a:t>
            </a:r>
          </a:p>
          <a:p>
            <a:r>
              <a:rPr lang="en-US" dirty="0"/>
              <a:t>Render a component</a:t>
            </a:r>
          </a:p>
          <a:p>
            <a:r>
              <a:rPr lang="en-US" dirty="0"/>
              <a:t>Handle events</a:t>
            </a:r>
          </a:p>
          <a:p>
            <a:r>
              <a:rPr lang="en-US" dirty="0"/>
              <a:t>Manage the component state</a:t>
            </a:r>
          </a:p>
        </p:txBody>
      </p:sp>
    </p:spTree>
    <p:extLst>
      <p:ext uri="{BB962C8B-B14F-4D97-AF65-F5344CB8AC3E}">
        <p14:creationId xmlns:p14="http://schemas.microsoft.com/office/powerpoint/2010/main" val="215640755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A223D21-0541-915C-C1AF-E19AC6403803}"/>
              </a:ext>
            </a:extLst>
          </p:cNvPr>
          <p:cNvSpPr>
            <a:spLocks noGrp="1"/>
          </p:cNvSpPr>
          <p:nvPr>
            <p:ph type="title"/>
          </p:nvPr>
        </p:nvSpPr>
        <p:spPr/>
        <p:txBody>
          <a:bodyPr/>
          <a:lstStyle/>
          <a:p>
            <a:r>
              <a:rPr lang="en-US" dirty="0"/>
              <a:t>New React (although Classes remain)</a:t>
            </a:r>
          </a:p>
        </p:txBody>
      </p:sp>
      <p:sp>
        <p:nvSpPr>
          <p:cNvPr id="3" name="Content Placeholder 2">
            <a:extLst>
              <a:ext uri="{FF2B5EF4-FFF2-40B4-BE49-F238E27FC236}">
                <a16:creationId xmlns:a16="http://schemas.microsoft.com/office/drawing/2014/main" id="{6621F40F-6D60-A3DE-FD5F-74BEABD66B1D}"/>
              </a:ext>
            </a:extLst>
          </p:cNvPr>
          <p:cNvSpPr>
            <a:spLocks noGrp="1"/>
          </p:cNvSpPr>
          <p:nvPr>
            <p:ph idx="1"/>
          </p:nvPr>
        </p:nvSpPr>
        <p:spPr/>
        <p:txBody>
          <a:bodyPr>
            <a:normAutofit fontScale="92500" lnSpcReduction="20000"/>
          </a:bodyPr>
          <a:lstStyle/>
          <a:p>
            <a:r>
              <a:rPr lang="en-US" dirty="0"/>
              <a:t>Functions define components for rendering</a:t>
            </a:r>
          </a:p>
          <a:p>
            <a:r>
              <a:rPr lang="en-US" dirty="0"/>
              <a:t>You can have many functions in a file</a:t>
            </a:r>
          </a:p>
          <a:p>
            <a:r>
              <a:rPr lang="en-US" dirty="0"/>
              <a:t>The Default function is what is rendered</a:t>
            </a:r>
          </a:p>
          <a:p>
            <a:r>
              <a:rPr lang="en-US" dirty="0"/>
              <a:t>Other functions can also be rendered by the default function</a:t>
            </a:r>
          </a:p>
          <a:p>
            <a:r>
              <a:rPr lang="en-US" dirty="0"/>
              <a:t>Functions can also use state; state can be defined (and should be) inside a function</a:t>
            </a:r>
          </a:p>
          <a:p>
            <a:r>
              <a:rPr lang="en-US" dirty="0"/>
              <a:t>Any function starting with ‘use’ is called a hook</a:t>
            </a:r>
          </a:p>
          <a:p>
            <a:r>
              <a:rPr lang="en-US" dirty="0"/>
              <a:t>Multiple hooks</a:t>
            </a:r>
          </a:p>
          <a:p>
            <a:r>
              <a:rPr lang="en-US" dirty="0" err="1"/>
              <a:t>useState</a:t>
            </a:r>
            <a:r>
              <a:rPr lang="en-US" dirty="0"/>
              <a:t> is for state data</a:t>
            </a:r>
          </a:p>
          <a:p>
            <a:r>
              <a:rPr lang="en-US" dirty="0" err="1"/>
              <a:t>useEffect</a:t>
            </a:r>
            <a:r>
              <a:rPr lang="en-US" dirty="0"/>
              <a:t> is for additional rendering effects (also called ‘side-effects’</a:t>
            </a:r>
          </a:p>
          <a:p>
            <a:r>
              <a:rPr lang="en-US" dirty="0" err="1"/>
              <a:t>useRef</a:t>
            </a:r>
            <a:r>
              <a:rPr lang="en-US" dirty="0"/>
              <a:t> is for references to other objects</a:t>
            </a:r>
          </a:p>
        </p:txBody>
      </p:sp>
    </p:spTree>
    <p:extLst>
      <p:ext uri="{BB962C8B-B14F-4D97-AF65-F5344CB8AC3E}">
        <p14:creationId xmlns:p14="http://schemas.microsoft.com/office/powerpoint/2010/main" val="405519363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3E91E4-729A-044A-0E7D-C8BAC1985E63}"/>
              </a:ext>
            </a:extLst>
          </p:cNvPr>
          <p:cNvSpPr>
            <a:spLocks noGrp="1"/>
          </p:cNvSpPr>
          <p:nvPr>
            <p:ph type="title"/>
          </p:nvPr>
        </p:nvSpPr>
        <p:spPr/>
        <p:txBody>
          <a:bodyPr/>
          <a:lstStyle/>
          <a:p>
            <a:r>
              <a:rPr lang="en-US" dirty="0"/>
              <a:t>What React says about effects…</a:t>
            </a:r>
          </a:p>
        </p:txBody>
      </p:sp>
      <p:sp>
        <p:nvSpPr>
          <p:cNvPr id="3" name="Content Placeholder 2">
            <a:extLst>
              <a:ext uri="{FF2B5EF4-FFF2-40B4-BE49-F238E27FC236}">
                <a16:creationId xmlns:a16="http://schemas.microsoft.com/office/drawing/2014/main" id="{55156B7D-A5B8-BB38-61AA-C35751C22F17}"/>
              </a:ext>
            </a:extLst>
          </p:cNvPr>
          <p:cNvSpPr>
            <a:spLocks noGrp="1"/>
          </p:cNvSpPr>
          <p:nvPr>
            <p:ph idx="1"/>
          </p:nvPr>
        </p:nvSpPr>
        <p:spPr/>
        <p:txBody>
          <a:bodyPr/>
          <a:lstStyle/>
          <a:p>
            <a:pPr marL="0">
              <a:spcBef>
                <a:spcPts val="0"/>
              </a:spcBef>
              <a:spcAft>
                <a:spcPts val="0"/>
              </a:spcAft>
            </a:pPr>
            <a:r>
              <a:rPr lang="en-US" i="1" dirty="0">
                <a:solidFill>
                  <a:srgbClr val="939394"/>
                </a:solidFill>
                <a:latin typeface="Optimistic Text"/>
              </a:rPr>
              <a:t>Effects</a:t>
            </a:r>
            <a:r>
              <a:rPr lang="en-US" dirty="0">
                <a:solidFill>
                  <a:srgbClr val="939394"/>
                </a:solidFill>
                <a:latin typeface="Optimistic Text"/>
              </a:rPr>
              <a:t> let a component </a:t>
            </a:r>
            <a:r>
              <a:rPr lang="en-US" dirty="0">
                <a:latin typeface="Optimistic Text"/>
                <a:hlinkClick r:id="rId2"/>
              </a:rPr>
              <a:t>connect to and synchronize with external systems.</a:t>
            </a:r>
            <a:r>
              <a:rPr lang="en-US" dirty="0">
                <a:solidFill>
                  <a:srgbClr val="939394"/>
                </a:solidFill>
                <a:latin typeface="Optimistic Text"/>
              </a:rPr>
              <a:t> This includes dealing with network, browser DOM, animations, widgets written using a different UI library, and other non-React code.</a:t>
            </a:r>
            <a:endParaRPr lang="en-US" dirty="0">
              <a:latin typeface="Optimistic Text"/>
            </a:endParaRPr>
          </a:p>
          <a:p>
            <a:pPr marL="219456" lvl="1" indent="0" fontAlgn="ctr">
              <a:spcBef>
                <a:spcPts val="0"/>
              </a:spcBef>
              <a:spcAft>
                <a:spcPts val="0"/>
              </a:spcAft>
              <a:buNone/>
            </a:pPr>
            <a:r>
              <a:rPr lang="en-US" dirty="0" err="1">
                <a:solidFill>
                  <a:srgbClr val="939394"/>
                </a:solidFill>
                <a:effectLst/>
                <a:latin typeface="Source Code Pro" panose="020B0509030403020204" pitchFamily="49" charset="0"/>
                <a:hlinkClick r:id="rId3"/>
              </a:rPr>
              <a:t>useEffect</a:t>
            </a:r>
            <a:r>
              <a:rPr lang="en-US" dirty="0">
                <a:solidFill>
                  <a:srgbClr val="939394"/>
                </a:solidFill>
                <a:effectLst/>
                <a:latin typeface="Optimistic Text"/>
              </a:rPr>
              <a:t> connects a component to an external system.</a:t>
            </a:r>
            <a:endParaRPr lang="en-US" sz="1050" dirty="0">
              <a:solidFill>
                <a:srgbClr val="939394"/>
              </a:solidFill>
              <a:latin typeface="Calibri" panose="020F0502020204030204" pitchFamily="34" charset="0"/>
            </a:endParaRPr>
          </a:p>
          <a:p>
            <a:pPr marL="0">
              <a:spcBef>
                <a:spcPts val="0"/>
              </a:spcBef>
              <a:spcAft>
                <a:spcPts val="0"/>
              </a:spcAft>
            </a:pPr>
            <a:r>
              <a:rPr lang="en-US" sz="1200" dirty="0">
                <a:latin typeface="Calibri" panose="020F0502020204030204" pitchFamily="34" charset="0"/>
              </a:rPr>
              <a:t> </a:t>
            </a:r>
          </a:p>
          <a:p>
            <a:pPr marL="0">
              <a:spcBef>
                <a:spcPts val="0"/>
              </a:spcBef>
              <a:spcAft>
                <a:spcPts val="0"/>
              </a:spcAft>
            </a:pPr>
            <a:r>
              <a:rPr lang="en-US" dirty="0">
                <a:solidFill>
                  <a:srgbClr val="939394"/>
                </a:solidFill>
                <a:latin typeface="Optimistic Text"/>
              </a:rPr>
              <a:t>Effects are an “escape hatch” from the React paradigm. Don’t use Effects to orchestrate the data flow of your application. </a:t>
            </a:r>
          </a:p>
          <a:p>
            <a:r>
              <a:rPr lang="en-US" sz="825" i="1" dirty="0">
                <a:solidFill>
                  <a:srgbClr val="595959"/>
                </a:solidFill>
                <a:latin typeface="Calibri" panose="020F0502020204030204" pitchFamily="34" charset="0"/>
              </a:rPr>
              <a:t>From &lt;</a:t>
            </a:r>
            <a:r>
              <a:rPr lang="en-US" sz="825" i="1" dirty="0">
                <a:solidFill>
                  <a:srgbClr val="595959"/>
                </a:solidFill>
                <a:latin typeface="Calibri" panose="020F0502020204030204" pitchFamily="34" charset="0"/>
                <a:hlinkClick r:id="rId4"/>
              </a:rPr>
              <a:t>https://react.dev/reference/react/hooks</a:t>
            </a:r>
            <a:r>
              <a:rPr lang="en-US" sz="825" i="1" dirty="0">
                <a:solidFill>
                  <a:srgbClr val="595959"/>
                </a:solidFill>
                <a:latin typeface="Calibri" panose="020F0502020204030204" pitchFamily="34" charset="0"/>
              </a:rPr>
              <a:t>&gt; </a:t>
            </a:r>
            <a:endParaRPr lang="en-US" sz="1200" dirty="0">
              <a:latin typeface="Calibri" panose="020F0502020204030204" pitchFamily="34" charset="0"/>
            </a:endParaRPr>
          </a:p>
          <a:p>
            <a:endParaRPr lang="en-US" dirty="0"/>
          </a:p>
        </p:txBody>
      </p:sp>
    </p:spTree>
    <p:extLst>
      <p:ext uri="{BB962C8B-B14F-4D97-AF65-F5344CB8AC3E}">
        <p14:creationId xmlns:p14="http://schemas.microsoft.com/office/powerpoint/2010/main" val="2324528422"/>
      </p:ext>
    </p:extLst>
  </p:cSld>
  <p:clrMapOvr>
    <a:masterClrMapping/>
  </p:clrMapOvr>
</p:sld>
</file>

<file path=ppt/theme/theme1.xml><?xml version="1.0" encoding="utf-8"?>
<a:theme xmlns:a="http://schemas.openxmlformats.org/drawingml/2006/main" name="Retrospect">
  <a:themeElements>
    <a:clrScheme name="Retrospect">
      <a:dk1>
        <a:srgbClr val="000000"/>
      </a:dk1>
      <a:lt1>
        <a:sysClr val="window" lastClr="FFFFFF"/>
      </a:lt1>
      <a:dk2>
        <a:srgbClr val="637052"/>
      </a:dk2>
      <a:lt2>
        <a:srgbClr val="CCDDEA"/>
      </a:lt2>
      <a:accent1>
        <a:srgbClr val="E48312"/>
      </a:accent1>
      <a:accent2>
        <a:srgbClr val="BD582C"/>
      </a:accent2>
      <a:accent3>
        <a:srgbClr val="865640"/>
      </a:accent3>
      <a:accent4>
        <a:srgbClr val="9B8357"/>
      </a:accent4>
      <a:accent5>
        <a:srgbClr val="C2BC80"/>
      </a:accent5>
      <a:accent6>
        <a:srgbClr val="94A088"/>
      </a:accent6>
      <a:hlink>
        <a:srgbClr val="2998E3"/>
      </a:hlink>
      <a:folHlink>
        <a:srgbClr val="8C8C8C"/>
      </a:folHlink>
    </a:clrScheme>
    <a:fontScheme name="Retrospect">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Retrospect">
      <a:fillStyleLst>
        <a:solidFill>
          <a:schemeClr val="phClr"/>
        </a:solidFill>
        <a:gradFill rotWithShape="1">
          <a:gsLst>
            <a:gs pos="0">
              <a:schemeClr val="phClr">
                <a:tint val="65000"/>
                <a:shade val="92000"/>
                <a:satMod val="130000"/>
              </a:schemeClr>
            </a:gs>
            <a:gs pos="45000">
              <a:schemeClr val="phClr">
                <a:tint val="60000"/>
                <a:shade val="99000"/>
                <a:satMod val="120000"/>
              </a:schemeClr>
            </a:gs>
            <a:gs pos="100000">
              <a:schemeClr val="phClr">
                <a:tint val="55000"/>
                <a:satMod val="140000"/>
              </a:schemeClr>
            </a:gs>
          </a:gsLst>
          <a:path path="circle">
            <a:fillToRect l="100000" t="100000" r="100000" b="100000"/>
          </a:path>
        </a:gradFill>
        <a:gradFill rotWithShape="1">
          <a:gsLst>
            <a:gs pos="0">
              <a:schemeClr val="phClr">
                <a:shade val="85000"/>
                <a:satMod val="130000"/>
              </a:schemeClr>
            </a:gs>
            <a:gs pos="34000">
              <a:schemeClr val="phClr">
                <a:shade val="87000"/>
                <a:satMod val="125000"/>
              </a:schemeClr>
            </a:gs>
            <a:gs pos="70000">
              <a:schemeClr val="phClr">
                <a:tint val="100000"/>
                <a:shade val="90000"/>
                <a:satMod val="130000"/>
              </a:schemeClr>
            </a:gs>
            <a:gs pos="100000">
              <a:schemeClr val="phClr">
                <a:tint val="100000"/>
                <a:shade val="100000"/>
                <a:satMod val="110000"/>
              </a:schemeClr>
            </a:gs>
          </a:gsLst>
          <a:path path="circle">
            <a:fillToRect l="100000" t="100000" r="100000" b="100000"/>
          </a:path>
        </a:gradFill>
      </a:fillStyleLst>
      <a:lnStyleLst>
        <a:ln w="12700" cap="flat" cmpd="sng" algn="ctr">
          <a:solidFill>
            <a:schemeClr val="phClr"/>
          </a:solidFill>
          <a:prstDash val="solid"/>
        </a:ln>
        <a:ln w="15875" cap="flat" cmpd="sng" algn="ctr">
          <a:solidFill>
            <a:schemeClr val="phClr"/>
          </a:solidFill>
          <a:prstDash val="solid"/>
        </a:ln>
        <a:ln w="25400" cap="flat" cmpd="sng" algn="ctr">
          <a:solidFill>
            <a:schemeClr val="phClr"/>
          </a:solidFill>
          <a:prstDash val="solid"/>
        </a:ln>
      </a:lnStyleLst>
      <a:effectStyleLst>
        <a:effectStyle>
          <a:effectLst/>
        </a:effectStyle>
        <a:effectStyle>
          <a:effectLst>
            <a:outerShdw blurRad="38100" dist="25400" dir="2700000" algn="br" rotWithShape="0">
              <a:srgbClr val="000000">
                <a:alpha val="60000"/>
              </a:srgbClr>
            </a:outerShdw>
          </a:effectLst>
        </a:effectStyle>
        <a:effectStyle>
          <a:effectLst>
            <a:outerShdw blurRad="44450" dist="25400" dir="2700000" algn="br" rotWithShape="0">
              <a:srgbClr val="000000">
                <a:alpha val="60000"/>
              </a:srgbClr>
            </a:outerShdw>
          </a:effectLst>
          <a:scene3d>
            <a:camera prst="orthographicFront">
              <a:rot lat="0" lon="0" rev="0"/>
            </a:camera>
            <a:lightRig rig="threePt" dir="t">
              <a:rot lat="0" lon="0" rev="19800000"/>
            </a:lightRig>
          </a:scene3d>
          <a:sp3d prstMaterial="flat">
            <a:bevelT w="25400" h="31750"/>
          </a:sp3d>
        </a:effectStyle>
      </a:effectStyleLst>
      <a:bgFillStyleLst>
        <a:solidFill>
          <a:schemeClr val="phClr"/>
        </a:solidFill>
        <a:solidFill>
          <a:schemeClr val="phClr">
            <a:tint val="90000"/>
            <a:shade val="97000"/>
            <a:satMod val="130000"/>
          </a:schemeClr>
        </a:solidFill>
        <a:gradFill rotWithShape="1">
          <a:gsLst>
            <a:gs pos="0">
              <a:schemeClr val="phClr">
                <a:tint val="96000"/>
                <a:shade val="99000"/>
                <a:satMod val="140000"/>
              </a:schemeClr>
            </a:gs>
            <a:gs pos="65000">
              <a:schemeClr val="phClr">
                <a:tint val="100000"/>
                <a:shade val="80000"/>
                <a:satMod val="130000"/>
              </a:schemeClr>
            </a:gs>
            <a:gs pos="100000">
              <a:schemeClr val="phClr">
                <a:tint val="100000"/>
                <a:shade val="48000"/>
                <a:satMod val="120000"/>
              </a:schemeClr>
            </a:gs>
          </a:gsLst>
          <a:lin ang="16200000" scaled="0"/>
        </a:gradFill>
      </a:bgFillStyleLst>
    </a:fmtScheme>
  </a:themeElements>
  <a:objectDefaults/>
  <a:extraClrSchemeLst/>
  <a:extLst>
    <a:ext uri="{05A4C25C-085E-4340-85A3-A5531E510DB2}">
      <thm15:themeFamily xmlns:thm15="http://schemas.microsoft.com/office/thememl/2012/main" name="Retrospect" id="{5F128B03-DCCA-4EEB-AB3B-CF2899314A46}" vid="{3F1AAB62-24C6-49D2-8E01-B56FAC9A3DCD}"/>
    </a:ext>
  </a:ext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Retrospect</Template>
  <TotalTime>799</TotalTime>
  <Words>3963</Words>
  <Application>Microsoft Office PowerPoint</Application>
  <PresentationFormat>On-screen Show (16:9)</PresentationFormat>
  <Paragraphs>544</Paragraphs>
  <Slides>38</Slides>
  <Notes>6</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38</vt:i4>
      </vt:variant>
    </vt:vector>
  </HeadingPairs>
  <TitlesOfParts>
    <vt:vector size="48" baseType="lpstr">
      <vt:lpstr>Source Code Pro</vt:lpstr>
      <vt:lpstr>Roboto Mono</vt:lpstr>
      <vt:lpstr>Wingdings</vt:lpstr>
      <vt:lpstr>Optimistic Text</vt:lpstr>
      <vt:lpstr>Optimistic Display</vt:lpstr>
      <vt:lpstr>Calibri Light</vt:lpstr>
      <vt:lpstr>Arial</vt:lpstr>
      <vt:lpstr>Consolas</vt:lpstr>
      <vt:lpstr>Calibri</vt:lpstr>
      <vt:lpstr>Retrospect</vt:lpstr>
      <vt:lpstr>React.js</vt:lpstr>
      <vt:lpstr>Issues with DOM Manipulation</vt:lpstr>
      <vt:lpstr>React.js</vt:lpstr>
      <vt:lpstr>Key Design Decisions in a React.js App</vt:lpstr>
      <vt:lpstr>JSX and component classes</vt:lpstr>
      <vt:lpstr>Using functions: lambda (arrow) or standard</vt:lpstr>
      <vt:lpstr>Original React (Classic Coke style)</vt:lpstr>
      <vt:lpstr>New React (although Classes remain)</vt:lpstr>
      <vt:lpstr>What React says about effects…</vt:lpstr>
      <vt:lpstr>What React says about refs</vt:lpstr>
      <vt:lpstr>Other cautions …</vt:lpstr>
      <vt:lpstr>Side-By-Side</vt:lpstr>
      <vt:lpstr>Side-By-Side</vt:lpstr>
      <vt:lpstr>Under The Hood</vt:lpstr>
      <vt:lpstr>Anatomy of a React app</vt:lpstr>
      <vt:lpstr>Anatomy of a React app</vt:lpstr>
      <vt:lpstr>Anatomy of a React app</vt:lpstr>
      <vt:lpstr>From html to React</vt:lpstr>
      <vt:lpstr>Javascript?</vt:lpstr>
      <vt:lpstr>State &amp; Properties</vt:lpstr>
      <vt:lpstr>State</vt:lpstr>
      <vt:lpstr>Setting State</vt:lpstr>
      <vt:lpstr>Properties</vt:lpstr>
      <vt:lpstr>Events</vt:lpstr>
      <vt:lpstr>this</vt:lpstr>
      <vt:lpstr>Magical Moving ‘this’ Example:</vt:lpstr>
      <vt:lpstr>Tips</vt:lpstr>
      <vt:lpstr>The React way …</vt:lpstr>
      <vt:lpstr>Sample …</vt:lpstr>
      <vt:lpstr>CSS …</vt:lpstr>
      <vt:lpstr>Side note</vt:lpstr>
      <vt:lpstr>But – a few insights</vt:lpstr>
      <vt:lpstr>A few more React+js tips</vt:lpstr>
      <vt:lpstr>A few more React+js tips …</vt:lpstr>
      <vt:lpstr>A few more React+js tips</vt:lpstr>
      <vt:lpstr>Recap</vt:lpstr>
      <vt:lpstr>React Developer Tools</vt:lpstr>
      <vt:lpstr>Demo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React.js</dc:title>
  <cp:lastModifiedBy>Kal Rabb</cp:lastModifiedBy>
  <cp:revision>57</cp:revision>
  <dcterms:modified xsi:type="dcterms:W3CDTF">2025-04-01T22:24:14Z</dcterms:modified>
</cp:coreProperties>
</file>