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94" r:id="rId2"/>
    <p:sldId id="280" r:id="rId3"/>
    <p:sldId id="291" r:id="rId4"/>
    <p:sldId id="286" r:id="rId5"/>
    <p:sldId id="288" r:id="rId6"/>
    <p:sldId id="290" r:id="rId7"/>
    <p:sldId id="297" r:id="rId8"/>
    <p:sldId id="279" r:id="rId9"/>
    <p:sldId id="289" r:id="rId10"/>
    <p:sldId id="295" r:id="rId11"/>
    <p:sldId id="293" r:id="rId12"/>
    <p:sldId id="296" r:id="rId13"/>
    <p:sldId id="268" r:id="rId14"/>
    <p:sldId id="261" r:id="rId15"/>
  </p:sldIdLst>
  <p:sldSz cx="9144000" cy="5143500" type="screen16x9"/>
  <p:notesSz cx="6858000" cy="9144000"/>
  <p:embeddedFontLst>
    <p:embeddedFont>
      <p:font typeface="Abadi" panose="020B0604020104020204" pitchFamily="34" charset="0"/>
      <p:regular r:id="rId17"/>
    </p:embeddedFont>
    <p:embeddedFont>
      <p:font typeface="Arial Unicode MS" panose="020B0604020202020204" pitchFamily="34" charset="-128"/>
      <p:regular r:id="rId18"/>
    </p:embeddedFont>
    <p:embeddedFont>
      <p:font typeface="Consolas" panose="020B0609020204030204" pitchFamily="49" charset="0"/>
      <p:regular r:id="rId19"/>
      <p:bold r:id="rId20"/>
      <p:italic r:id="rId21"/>
      <p:boldItalic r:id="rId22"/>
    </p:embeddedFont>
    <p:embeddedFont>
      <p:font typeface="Roboto Mono" panose="00000009000000000000" pitchFamily="49"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98" autoAdjust="0"/>
  </p:normalViewPr>
  <p:slideViewPr>
    <p:cSldViewPr snapToGrid="0">
      <p:cViewPr varScale="1">
        <p:scale>
          <a:sx n="88" d="100"/>
          <a:sy n="88" d="100"/>
        </p:scale>
        <p:origin x="792" y="4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B916952C-B093-4852-A721-EBE7ED315548}"/>
    <pc:docChg chg="delSld modSld">
      <pc:chgData name="Kal Rabb" userId="3edf06299a4717ec" providerId="LiveId" clId="{B916952C-B093-4852-A721-EBE7ED315548}" dt="2024-04-29T18:50:18.501" v="35" actId="20577"/>
      <pc:docMkLst>
        <pc:docMk/>
      </pc:docMkLst>
      <pc:sldChg chg="del">
        <pc:chgData name="Kal Rabb" userId="3edf06299a4717ec" providerId="LiveId" clId="{B916952C-B093-4852-A721-EBE7ED315548}" dt="2024-01-02T17:54:05.797" v="0" actId="47"/>
        <pc:sldMkLst>
          <pc:docMk/>
          <pc:sldMk cId="0" sldId="256"/>
        </pc:sldMkLst>
      </pc:sldChg>
      <pc:sldChg chg="del">
        <pc:chgData name="Kal Rabb" userId="3edf06299a4717ec" providerId="LiveId" clId="{B916952C-B093-4852-A721-EBE7ED315548}" dt="2024-01-02T17:54:05.797" v="0" actId="47"/>
        <pc:sldMkLst>
          <pc:docMk/>
          <pc:sldMk cId="0" sldId="257"/>
        </pc:sldMkLst>
      </pc:sldChg>
      <pc:sldChg chg="del">
        <pc:chgData name="Kal Rabb" userId="3edf06299a4717ec" providerId="LiveId" clId="{B916952C-B093-4852-A721-EBE7ED315548}" dt="2024-01-02T17:54:05.797" v="0" actId="47"/>
        <pc:sldMkLst>
          <pc:docMk/>
          <pc:sldMk cId="0" sldId="258"/>
        </pc:sldMkLst>
      </pc:sldChg>
      <pc:sldChg chg="del">
        <pc:chgData name="Kal Rabb" userId="3edf06299a4717ec" providerId="LiveId" clId="{B916952C-B093-4852-A721-EBE7ED315548}" dt="2024-01-02T17:54:05.797" v="0" actId="47"/>
        <pc:sldMkLst>
          <pc:docMk/>
          <pc:sldMk cId="0" sldId="259"/>
        </pc:sldMkLst>
      </pc:sldChg>
      <pc:sldChg chg="del">
        <pc:chgData name="Kal Rabb" userId="3edf06299a4717ec" providerId="LiveId" clId="{B916952C-B093-4852-A721-EBE7ED315548}" dt="2024-01-02T17:54:05.797" v="0" actId="47"/>
        <pc:sldMkLst>
          <pc:docMk/>
          <pc:sldMk cId="0" sldId="260"/>
        </pc:sldMkLst>
      </pc:sldChg>
      <pc:sldChg chg="del">
        <pc:chgData name="Kal Rabb" userId="3edf06299a4717ec" providerId="LiveId" clId="{B916952C-B093-4852-A721-EBE7ED315548}" dt="2024-01-02T17:54:05.797" v="0" actId="47"/>
        <pc:sldMkLst>
          <pc:docMk/>
          <pc:sldMk cId="2189748646" sldId="262"/>
        </pc:sldMkLst>
      </pc:sldChg>
      <pc:sldChg chg="del">
        <pc:chgData name="Kal Rabb" userId="3edf06299a4717ec" providerId="LiveId" clId="{B916952C-B093-4852-A721-EBE7ED315548}" dt="2024-01-02T17:54:05.797" v="0" actId="47"/>
        <pc:sldMkLst>
          <pc:docMk/>
          <pc:sldMk cId="903113046" sldId="263"/>
        </pc:sldMkLst>
      </pc:sldChg>
      <pc:sldChg chg="del">
        <pc:chgData name="Kal Rabb" userId="3edf06299a4717ec" providerId="LiveId" clId="{B916952C-B093-4852-A721-EBE7ED315548}" dt="2024-01-02T17:54:05.797" v="0" actId="47"/>
        <pc:sldMkLst>
          <pc:docMk/>
          <pc:sldMk cId="1196212955" sldId="264"/>
        </pc:sldMkLst>
      </pc:sldChg>
      <pc:sldChg chg="del">
        <pc:chgData name="Kal Rabb" userId="3edf06299a4717ec" providerId="LiveId" clId="{B916952C-B093-4852-A721-EBE7ED315548}" dt="2024-01-02T17:54:05.797" v="0" actId="47"/>
        <pc:sldMkLst>
          <pc:docMk/>
          <pc:sldMk cId="1620384559" sldId="265"/>
        </pc:sldMkLst>
      </pc:sldChg>
      <pc:sldChg chg="del">
        <pc:chgData name="Kal Rabb" userId="3edf06299a4717ec" providerId="LiveId" clId="{B916952C-B093-4852-A721-EBE7ED315548}" dt="2024-01-02T17:54:05.797" v="0" actId="47"/>
        <pc:sldMkLst>
          <pc:docMk/>
          <pc:sldMk cId="1965359012" sldId="266"/>
        </pc:sldMkLst>
      </pc:sldChg>
      <pc:sldChg chg="del">
        <pc:chgData name="Kal Rabb" userId="3edf06299a4717ec" providerId="LiveId" clId="{B916952C-B093-4852-A721-EBE7ED315548}" dt="2024-01-02T17:54:05.797" v="0" actId="47"/>
        <pc:sldMkLst>
          <pc:docMk/>
          <pc:sldMk cId="48558010" sldId="267"/>
        </pc:sldMkLst>
      </pc:sldChg>
      <pc:sldChg chg="del">
        <pc:chgData name="Kal Rabb" userId="3edf06299a4717ec" providerId="LiveId" clId="{B916952C-B093-4852-A721-EBE7ED315548}" dt="2024-01-02T17:54:05.797" v="0" actId="47"/>
        <pc:sldMkLst>
          <pc:docMk/>
          <pc:sldMk cId="3774396541" sldId="269"/>
        </pc:sldMkLst>
      </pc:sldChg>
      <pc:sldChg chg="del">
        <pc:chgData name="Kal Rabb" userId="3edf06299a4717ec" providerId="LiveId" clId="{B916952C-B093-4852-A721-EBE7ED315548}" dt="2024-01-02T17:54:05.797" v="0" actId="47"/>
        <pc:sldMkLst>
          <pc:docMk/>
          <pc:sldMk cId="2377803811" sldId="270"/>
        </pc:sldMkLst>
      </pc:sldChg>
      <pc:sldChg chg="del">
        <pc:chgData name="Kal Rabb" userId="3edf06299a4717ec" providerId="LiveId" clId="{B916952C-B093-4852-A721-EBE7ED315548}" dt="2024-01-02T17:54:05.797" v="0" actId="47"/>
        <pc:sldMkLst>
          <pc:docMk/>
          <pc:sldMk cId="3872861367" sldId="271"/>
        </pc:sldMkLst>
      </pc:sldChg>
      <pc:sldChg chg="del">
        <pc:chgData name="Kal Rabb" userId="3edf06299a4717ec" providerId="LiveId" clId="{B916952C-B093-4852-A721-EBE7ED315548}" dt="2024-01-02T17:54:05.797" v="0" actId="47"/>
        <pc:sldMkLst>
          <pc:docMk/>
          <pc:sldMk cId="2689757354" sldId="272"/>
        </pc:sldMkLst>
      </pc:sldChg>
      <pc:sldChg chg="del">
        <pc:chgData name="Kal Rabb" userId="3edf06299a4717ec" providerId="LiveId" clId="{B916952C-B093-4852-A721-EBE7ED315548}" dt="2024-01-02T17:54:05.797" v="0" actId="47"/>
        <pc:sldMkLst>
          <pc:docMk/>
          <pc:sldMk cId="1133788681" sldId="273"/>
        </pc:sldMkLst>
      </pc:sldChg>
      <pc:sldChg chg="del">
        <pc:chgData name="Kal Rabb" userId="3edf06299a4717ec" providerId="LiveId" clId="{B916952C-B093-4852-A721-EBE7ED315548}" dt="2024-01-02T17:54:05.797" v="0" actId="47"/>
        <pc:sldMkLst>
          <pc:docMk/>
          <pc:sldMk cId="1933966479" sldId="274"/>
        </pc:sldMkLst>
      </pc:sldChg>
      <pc:sldChg chg="del">
        <pc:chgData name="Kal Rabb" userId="3edf06299a4717ec" providerId="LiveId" clId="{B916952C-B093-4852-A721-EBE7ED315548}" dt="2024-01-02T17:54:05.797" v="0" actId="47"/>
        <pc:sldMkLst>
          <pc:docMk/>
          <pc:sldMk cId="2582388409" sldId="275"/>
        </pc:sldMkLst>
      </pc:sldChg>
      <pc:sldChg chg="del">
        <pc:chgData name="Kal Rabb" userId="3edf06299a4717ec" providerId="LiveId" clId="{B916952C-B093-4852-A721-EBE7ED315548}" dt="2024-01-02T17:54:05.797" v="0" actId="47"/>
        <pc:sldMkLst>
          <pc:docMk/>
          <pc:sldMk cId="1044851141" sldId="276"/>
        </pc:sldMkLst>
      </pc:sldChg>
      <pc:sldChg chg="del">
        <pc:chgData name="Kal Rabb" userId="3edf06299a4717ec" providerId="LiveId" clId="{B916952C-B093-4852-A721-EBE7ED315548}" dt="2024-01-02T17:54:05.797" v="0" actId="47"/>
        <pc:sldMkLst>
          <pc:docMk/>
          <pc:sldMk cId="1296142406" sldId="277"/>
        </pc:sldMkLst>
      </pc:sldChg>
      <pc:sldChg chg="del">
        <pc:chgData name="Kal Rabb" userId="3edf06299a4717ec" providerId="LiveId" clId="{B916952C-B093-4852-A721-EBE7ED315548}" dt="2024-01-02T17:54:05.797" v="0" actId="47"/>
        <pc:sldMkLst>
          <pc:docMk/>
          <pc:sldMk cId="1060642183" sldId="278"/>
        </pc:sldMkLst>
      </pc:sldChg>
      <pc:sldChg chg="modSp mod">
        <pc:chgData name="Kal Rabb" userId="3edf06299a4717ec" providerId="LiveId" clId="{B916952C-B093-4852-A721-EBE7ED315548}" dt="2024-04-29T18:50:18.501" v="35" actId="20577"/>
        <pc:sldMkLst>
          <pc:docMk/>
          <pc:sldMk cId="3076110137" sldId="279"/>
        </pc:sldMkLst>
        <pc:spChg chg="mod">
          <ac:chgData name="Kal Rabb" userId="3edf06299a4717ec" providerId="LiveId" clId="{B916952C-B093-4852-A721-EBE7ED315548}" dt="2024-04-29T18:50:18.501" v="35" actId="20577"/>
          <ac:spMkLst>
            <pc:docMk/>
            <pc:sldMk cId="3076110137" sldId="279"/>
            <ac:spMk id="4" creationId="{74D8E2EE-BA1F-400C-9834-F4343F98EA98}"/>
          </ac:spMkLst>
        </pc:spChg>
      </pc:sldChg>
      <pc:sldChg chg="del">
        <pc:chgData name="Kal Rabb" userId="3edf06299a4717ec" providerId="LiveId" clId="{B916952C-B093-4852-A721-EBE7ED315548}" dt="2024-01-02T17:54:05.797" v="0" actId="47"/>
        <pc:sldMkLst>
          <pc:docMk/>
          <pc:sldMk cId="1759966717" sldId="281"/>
        </pc:sldMkLst>
      </pc:sldChg>
      <pc:sldChg chg="del">
        <pc:chgData name="Kal Rabb" userId="3edf06299a4717ec" providerId="LiveId" clId="{B916952C-B093-4852-A721-EBE7ED315548}" dt="2024-01-02T17:54:05.797" v="0" actId="47"/>
        <pc:sldMkLst>
          <pc:docMk/>
          <pc:sldMk cId="3146967571" sldId="282"/>
        </pc:sldMkLst>
      </pc:sldChg>
      <pc:sldChg chg="del">
        <pc:chgData name="Kal Rabb" userId="3edf06299a4717ec" providerId="LiveId" clId="{B916952C-B093-4852-A721-EBE7ED315548}" dt="2024-01-02T17:54:05.797" v="0" actId="47"/>
        <pc:sldMkLst>
          <pc:docMk/>
          <pc:sldMk cId="1326729220" sldId="283"/>
        </pc:sldMkLst>
      </pc:sldChg>
      <pc:sldChg chg="del">
        <pc:chgData name="Kal Rabb" userId="3edf06299a4717ec" providerId="LiveId" clId="{B916952C-B093-4852-A721-EBE7ED315548}" dt="2024-01-02T17:54:05.797" v="0" actId="47"/>
        <pc:sldMkLst>
          <pc:docMk/>
          <pc:sldMk cId="3161857678" sldId="284"/>
        </pc:sldMkLst>
      </pc:sldChg>
      <pc:sldChg chg="del">
        <pc:chgData name="Kal Rabb" userId="3edf06299a4717ec" providerId="LiveId" clId="{B916952C-B093-4852-A721-EBE7ED315548}" dt="2024-01-02T17:54:05.797" v="0" actId="47"/>
        <pc:sldMkLst>
          <pc:docMk/>
          <pc:sldMk cId="143896131" sldId="285"/>
        </pc:sldMkLst>
      </pc:sldChg>
      <pc:sldChg chg="del">
        <pc:chgData name="Kal Rabb" userId="3edf06299a4717ec" providerId="LiveId" clId="{B916952C-B093-4852-A721-EBE7ED315548}" dt="2024-01-02T17:54:05.797" v="0" actId="47"/>
        <pc:sldMkLst>
          <pc:docMk/>
          <pc:sldMk cId="414182168" sldId="292"/>
        </pc:sldMkLst>
      </pc:sldChg>
      <pc:sldChg chg="modSp mod">
        <pc:chgData name="Kal Rabb" userId="3edf06299a4717ec" providerId="LiveId" clId="{B916952C-B093-4852-A721-EBE7ED315548}" dt="2024-01-02T17:54:14.597" v="16" actId="20577"/>
        <pc:sldMkLst>
          <pc:docMk/>
          <pc:sldMk cId="4066150354" sldId="294"/>
        </pc:sldMkLst>
        <pc:spChg chg="mod">
          <ac:chgData name="Kal Rabb" userId="3edf06299a4717ec" providerId="LiveId" clId="{B916952C-B093-4852-A721-EBE7ED315548}" dt="2024-01-02T17:54:14.597" v="16" actId="20577"/>
          <ac:spMkLst>
            <pc:docMk/>
            <pc:sldMk cId="4066150354" sldId="294"/>
            <ac:spMk id="4" creationId="{F67555DC-1667-499F-591D-598AF298B88E}"/>
          </ac:spMkLst>
        </pc:spChg>
      </pc:sldChg>
      <pc:sldChg chg="del">
        <pc:chgData name="Kal Rabb" userId="3edf06299a4717ec" providerId="LiveId" clId="{B916952C-B093-4852-A721-EBE7ED315548}" dt="2024-01-02T17:54:05.797" v="0" actId="47"/>
        <pc:sldMkLst>
          <pc:docMk/>
          <pc:sldMk cId="2215878176"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eveloper.mozilla.org/en-US/docs/Web/JavaScript/Reference/Global_Objects/Promi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311d7f52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311d7f52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311d7f52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311d7f52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311d7f52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311d7f52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https://developer.mozilla.org/en-US/docs/Web/JavaScript/Reference/Global_Objects/Promise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311d7f52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311d7f52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39294da7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39294da7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098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02365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64239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76237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8980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657840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7208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64314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40990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416637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4/29/2024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1393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4/29/2024</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90980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55901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4/29/2024</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595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de/vectors/computer-datenbank-netzwerk-server-156948/" TargetMode="Externa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hyperlink" Target="https://rwandatrade.rw/Laws?l=en"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chrome.google.com/webstore/detail/react-developer-tools/fmkadmapgofadopljbjfkapdkoienihi?hl=en" TargetMode="External"/><Relationship Id="rId2" Type="http://schemas.openxmlformats.org/officeDocument/2006/relationships/hyperlink" Target="https://addons.mozilla.org/en-US/firefox/addon/react-devtool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John_Resi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example.com/movies.json"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example.com/movies.js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555DC-1667-499F-591D-598AF298B88E}"/>
              </a:ext>
            </a:extLst>
          </p:cNvPr>
          <p:cNvSpPr>
            <a:spLocks noGrp="1"/>
          </p:cNvSpPr>
          <p:nvPr>
            <p:ph type="ctrTitle"/>
          </p:nvPr>
        </p:nvSpPr>
        <p:spPr/>
        <p:txBody>
          <a:bodyPr/>
          <a:lstStyle/>
          <a:p>
            <a:r>
              <a:rPr lang="en-US" dirty="0" err="1"/>
              <a:t>Javascript</a:t>
            </a:r>
            <a:r>
              <a:rPr lang="en-US" dirty="0"/>
              <a:t> - advanced</a:t>
            </a:r>
          </a:p>
        </p:txBody>
      </p:sp>
      <p:sp>
        <p:nvSpPr>
          <p:cNvPr id="5" name="Subtitle 4">
            <a:extLst>
              <a:ext uri="{FF2B5EF4-FFF2-40B4-BE49-F238E27FC236}">
                <a16:creationId xmlns:a16="http://schemas.microsoft.com/office/drawing/2014/main" id="{8F1B16BB-AAAA-B7E1-5239-FED6D3668477}"/>
              </a:ext>
            </a:extLst>
          </p:cNvPr>
          <p:cNvSpPr>
            <a:spLocks noGrp="1"/>
          </p:cNvSpPr>
          <p:nvPr>
            <p:ph type="subTitle" idx="1"/>
          </p:nvPr>
        </p:nvSpPr>
        <p:spPr/>
        <p:txBody>
          <a:bodyPr/>
          <a:lstStyle/>
          <a:p>
            <a:r>
              <a:rPr lang="en-US" dirty="0"/>
              <a:t>Making web </a:t>
            </a:r>
            <a:r>
              <a:rPr lang="en-US" dirty="0" err="1"/>
              <a:t>api</a:t>
            </a:r>
            <a:r>
              <a:rPr lang="en-US" dirty="0"/>
              <a:t> calls from </a:t>
            </a:r>
            <a:r>
              <a:rPr lang="en-US"/>
              <a:t>the client</a:t>
            </a:r>
          </a:p>
        </p:txBody>
      </p:sp>
    </p:spTree>
    <p:extLst>
      <p:ext uri="{BB962C8B-B14F-4D97-AF65-F5344CB8AC3E}">
        <p14:creationId xmlns:p14="http://schemas.microsoft.com/office/powerpoint/2010/main" val="4066150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4F15-83F8-F86D-4B7F-62311CD05F36}"/>
              </a:ext>
            </a:extLst>
          </p:cNvPr>
          <p:cNvSpPr>
            <a:spLocks noGrp="1"/>
          </p:cNvSpPr>
          <p:nvPr>
            <p:ph type="title"/>
          </p:nvPr>
        </p:nvSpPr>
        <p:spPr/>
        <p:txBody>
          <a:bodyPr/>
          <a:lstStyle/>
          <a:p>
            <a:r>
              <a:rPr lang="en-US" dirty="0"/>
              <a:t>Rendering multiple objects</a:t>
            </a:r>
          </a:p>
        </p:txBody>
      </p:sp>
      <p:sp>
        <p:nvSpPr>
          <p:cNvPr id="3" name="Text Placeholder 2">
            <a:extLst>
              <a:ext uri="{FF2B5EF4-FFF2-40B4-BE49-F238E27FC236}">
                <a16:creationId xmlns:a16="http://schemas.microsoft.com/office/drawing/2014/main" id="{737994A5-5B70-2025-08B0-60299F61608C}"/>
              </a:ext>
            </a:extLst>
          </p:cNvPr>
          <p:cNvSpPr>
            <a:spLocks noGrp="1"/>
          </p:cNvSpPr>
          <p:nvPr>
            <p:ph type="body" idx="1"/>
          </p:nvPr>
        </p:nvSpPr>
        <p:spPr>
          <a:xfrm>
            <a:off x="311700" y="1455233"/>
            <a:ext cx="3999900" cy="3113641"/>
          </a:xfrm>
        </p:spPr>
        <p:txBody>
          <a:bodyPr/>
          <a:lstStyle/>
          <a:p>
            <a:r>
              <a:rPr lang="en-US" dirty="0"/>
              <a:t>React is built from components</a:t>
            </a:r>
          </a:p>
          <a:p>
            <a:r>
              <a:rPr lang="en-US" dirty="0"/>
              <a:t>Like other O-O languages, components are intended to written once, but instantiated multiple times</a:t>
            </a:r>
          </a:p>
          <a:p>
            <a:r>
              <a:rPr lang="en-US" dirty="0"/>
              <a:t>You do NOT want to do this…</a:t>
            </a:r>
          </a:p>
          <a:p>
            <a:pPr marL="139700" indent="0">
              <a:buNone/>
            </a:pPr>
            <a:endParaRPr lang="en-US" dirty="0"/>
          </a:p>
          <a:p>
            <a:pPr marL="139700" indent="0">
              <a:buNone/>
            </a:pPr>
            <a:r>
              <a:rPr lang="en-US" dirty="0"/>
              <a:t>&lt;MyComponent&gt; </a:t>
            </a:r>
            <a:r>
              <a:rPr lang="en-US" dirty="0" err="1"/>
              <a:t>myData</a:t>
            </a:r>
            <a:r>
              <a:rPr lang="en-US" dirty="0"/>
              <a:t>[0]&lt;/MyComponent&gt;</a:t>
            </a:r>
          </a:p>
          <a:p>
            <a:pPr marL="139700" indent="0">
              <a:buNone/>
            </a:pPr>
            <a:r>
              <a:rPr lang="en-US" dirty="0"/>
              <a:t>&lt;MyComponent&gt; </a:t>
            </a:r>
            <a:r>
              <a:rPr lang="en-US" dirty="0" err="1"/>
              <a:t>myData</a:t>
            </a:r>
            <a:r>
              <a:rPr lang="en-US" dirty="0"/>
              <a:t>[1]&lt;/MyComponent&gt;</a:t>
            </a:r>
          </a:p>
          <a:p>
            <a:pPr marL="139700" indent="0">
              <a:buNone/>
            </a:pPr>
            <a:r>
              <a:rPr lang="en-US" dirty="0"/>
              <a:t>&lt;MyComponent&gt; </a:t>
            </a:r>
            <a:r>
              <a:rPr lang="en-US" dirty="0" err="1"/>
              <a:t>myData</a:t>
            </a:r>
            <a:r>
              <a:rPr lang="en-US" dirty="0"/>
              <a:t>[2]&lt;/MyComponent&gt;</a:t>
            </a:r>
          </a:p>
          <a:p>
            <a:pPr marL="139700" indent="0">
              <a:buNone/>
            </a:pPr>
            <a:r>
              <a:rPr lang="en-US" dirty="0"/>
              <a:t>&lt;MyComponent&gt; </a:t>
            </a:r>
            <a:r>
              <a:rPr lang="en-US" dirty="0" err="1"/>
              <a:t>myData</a:t>
            </a:r>
            <a:r>
              <a:rPr lang="en-US" dirty="0"/>
              <a:t>[3]&lt;/MyComponent&gt;</a:t>
            </a:r>
          </a:p>
          <a:p>
            <a:endParaRPr lang="en-US" dirty="0"/>
          </a:p>
          <a:p>
            <a:endParaRPr lang="en-US" dirty="0"/>
          </a:p>
          <a:p>
            <a:r>
              <a:rPr lang="en-US" dirty="0"/>
              <a:t>That would be hardcoded, and leave you with no way to render 5 objects (or 3, or …)</a:t>
            </a:r>
          </a:p>
        </p:txBody>
      </p:sp>
      <p:sp>
        <p:nvSpPr>
          <p:cNvPr id="5" name="Rectangle 1">
            <a:extLst>
              <a:ext uri="{FF2B5EF4-FFF2-40B4-BE49-F238E27FC236}">
                <a16:creationId xmlns:a16="http://schemas.microsoft.com/office/drawing/2014/main" id="{268DC1FD-7F71-A63C-F6B7-33B1E36D55B6}"/>
              </a:ext>
            </a:extLst>
          </p:cNvPr>
          <p:cNvSpPr>
            <a:spLocks noGrp="1" noChangeArrowheads="1"/>
          </p:cNvSpPr>
          <p:nvPr>
            <p:ph type="body" idx="2"/>
          </p:nvPr>
        </p:nvSpPr>
        <p:spPr bwMode="auto">
          <a:xfrm>
            <a:off x="4433978" y="1376414"/>
            <a:ext cx="439832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Unicode MS" panose="020B0604020202020204" pitchFamily="34" charset="-128"/>
              </a:rPr>
              <a:t>{/*inline JS map*/}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Unicode MS" panose="020B0604020202020204" pitchFamily="34" charset="-128"/>
              </a:rPr>
              <a:t>&lt;div</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r>
              <a:rPr lang="en-US" altLang="en-US" dirty="0" err="1">
                <a:solidFill>
                  <a:schemeClr val="tx1"/>
                </a:solidFill>
                <a:latin typeface="Arial Unicode MS" panose="020B0604020202020204" pitchFamily="34" charset="-128"/>
              </a:rPr>
              <a:t>this.state.myData.map</a:t>
            </a:r>
            <a:r>
              <a:rPr lang="en-US" altLang="en-US" dirty="0">
                <a:solidFill>
                  <a:schemeClr val="tx1"/>
                </a:solidFill>
                <a:latin typeface="Arial Unicode MS" panose="020B0604020202020204" pitchFamily="34" charset="-128"/>
              </a:rPr>
              <a:t>(item =&gt;</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return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&lt;MyComponent&gt;</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{item}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&lt;/MyComponent&gt;</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&lt;/</a:t>
            </a:r>
            <a:r>
              <a:rPr kumimoji="0" lang="en-US" altLang="en-US" b="0" i="0" u="none" strike="noStrike" cap="none" normalizeH="0" baseline="0" dirty="0">
                <a:ln>
                  <a:noFill/>
                </a:ln>
                <a:solidFill>
                  <a:schemeClr val="tx1"/>
                </a:solidFill>
                <a:effectLst/>
                <a:latin typeface="Arial Unicode MS" panose="020B0604020202020204" pitchFamily="34" charset="-128"/>
              </a:rPr>
              <a:t>div&gt;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711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9888-5973-F6C5-7B04-1E5E7EC0DFB0}"/>
              </a:ext>
            </a:extLst>
          </p:cNvPr>
          <p:cNvSpPr>
            <a:spLocks noGrp="1"/>
          </p:cNvSpPr>
          <p:nvPr>
            <p:ph type="title"/>
          </p:nvPr>
        </p:nvSpPr>
        <p:spPr/>
        <p:txBody>
          <a:bodyPr/>
          <a:lstStyle/>
          <a:p>
            <a:r>
              <a:rPr lang="en-US" dirty="0"/>
              <a:t>Fetch, Node and Flask</a:t>
            </a:r>
          </a:p>
        </p:txBody>
      </p:sp>
      <p:sp>
        <p:nvSpPr>
          <p:cNvPr id="3" name="Text Placeholder 2">
            <a:extLst>
              <a:ext uri="{FF2B5EF4-FFF2-40B4-BE49-F238E27FC236}">
                <a16:creationId xmlns:a16="http://schemas.microsoft.com/office/drawing/2014/main" id="{5E243F32-3F87-0F72-ABEB-B262CD4C7D7C}"/>
              </a:ext>
            </a:extLst>
          </p:cNvPr>
          <p:cNvSpPr>
            <a:spLocks noGrp="1"/>
          </p:cNvSpPr>
          <p:nvPr>
            <p:ph type="body" idx="1"/>
          </p:nvPr>
        </p:nvSpPr>
        <p:spPr>
          <a:xfrm>
            <a:off x="311700" y="1391985"/>
            <a:ext cx="3999900" cy="3176890"/>
          </a:xfrm>
        </p:spPr>
        <p:txBody>
          <a:bodyPr/>
          <a:lstStyle/>
          <a:p>
            <a:r>
              <a:rPr lang="en-US" dirty="0"/>
              <a:t>The CORS issue</a:t>
            </a:r>
          </a:p>
          <a:p>
            <a:r>
              <a:rPr lang="en-US" dirty="0"/>
              <a:t>Web security </a:t>
            </a:r>
            <a:r>
              <a:rPr lang="en-US" dirty="0" err="1"/>
              <a:t>frequenetly</a:t>
            </a:r>
            <a:r>
              <a:rPr lang="en-US" dirty="0"/>
              <a:t> prevents cross-origin resource sharing (CORS)</a:t>
            </a:r>
          </a:p>
          <a:p>
            <a:r>
              <a:rPr lang="en-US" dirty="0"/>
              <a:t>The intent is to prevent hijacking of web pages/ actions</a:t>
            </a:r>
          </a:p>
          <a:p>
            <a:endParaRPr lang="en-US" dirty="0"/>
          </a:p>
          <a:p>
            <a:pPr marL="139700" indent="0">
              <a:buNone/>
            </a:pPr>
            <a:r>
              <a:rPr lang="en-US" dirty="0"/>
              <a:t>This is fine normally, but creates a dilemma for us in development if the </a:t>
            </a:r>
            <a:r>
              <a:rPr lang="en-US" dirty="0" err="1"/>
              <a:t>WebServer</a:t>
            </a:r>
            <a:r>
              <a:rPr lang="en-US" dirty="0"/>
              <a:t> and the Application server are not the same</a:t>
            </a:r>
          </a:p>
          <a:p>
            <a:pPr>
              <a:buFont typeface="Arial" panose="020B0604020202020204" pitchFamily="34" charset="0"/>
              <a:buChar char="•"/>
            </a:pPr>
            <a:r>
              <a:rPr lang="en-US" dirty="0"/>
              <a:t>In our situation, that is Node (Web Server) and Flask (Application Server)</a:t>
            </a:r>
          </a:p>
          <a:p>
            <a:pPr>
              <a:buFont typeface="Arial" panose="020B0604020202020204" pitchFamily="34" charset="0"/>
              <a:buChar char="•"/>
            </a:pPr>
            <a:r>
              <a:rPr lang="en-US" dirty="0"/>
              <a:t>So, without special handling, our Node Web pages are blocked from talking to the Flask APIs!</a:t>
            </a:r>
          </a:p>
          <a:p>
            <a:pPr marL="731520" lvl="2">
              <a:spcBef>
                <a:spcPts val="300"/>
              </a:spcBef>
              <a:buFont typeface="Arial" panose="020B0604020202020204" pitchFamily="34" charset="0"/>
              <a:buChar char="•"/>
            </a:pPr>
            <a:r>
              <a:rPr lang="en-US" dirty="0"/>
              <a:t>Using client-side ‘fetch’ triggers CORS</a:t>
            </a:r>
          </a:p>
        </p:txBody>
      </p:sp>
      <p:pic>
        <p:nvPicPr>
          <p:cNvPr id="6" name="Picture 5" descr="Icon&#10;&#10;Description automatically generated">
            <a:extLst>
              <a:ext uri="{FF2B5EF4-FFF2-40B4-BE49-F238E27FC236}">
                <a16:creationId xmlns:a16="http://schemas.microsoft.com/office/drawing/2014/main" id="{4E113A11-3161-7D16-8A2F-83D01BC7ED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44202" y="1641075"/>
            <a:ext cx="685752" cy="844003"/>
          </a:xfrm>
          <a:prstGeom prst="rect">
            <a:avLst/>
          </a:prstGeom>
        </p:spPr>
      </p:pic>
      <p:pic>
        <p:nvPicPr>
          <p:cNvPr id="7" name="Picture 6" descr="Icon&#10;&#10;Description automatically generated">
            <a:extLst>
              <a:ext uri="{FF2B5EF4-FFF2-40B4-BE49-F238E27FC236}">
                <a16:creationId xmlns:a16="http://schemas.microsoft.com/office/drawing/2014/main" id="{A3A08808-8742-3C5B-012F-531A718522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44202" y="3355828"/>
            <a:ext cx="685752" cy="844003"/>
          </a:xfrm>
          <a:prstGeom prst="rect">
            <a:avLst/>
          </a:prstGeom>
        </p:spPr>
      </p:pic>
      <p:pic>
        <p:nvPicPr>
          <p:cNvPr id="9" name="Graphic 8">
            <a:extLst>
              <a:ext uri="{FF2B5EF4-FFF2-40B4-BE49-F238E27FC236}">
                <a16:creationId xmlns:a16="http://schemas.microsoft.com/office/drawing/2014/main" id="{935BFE03-132E-5D05-00F5-D5E0E234C3B1}"/>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719228" y="2034692"/>
            <a:ext cx="1452436" cy="1452436"/>
          </a:xfrm>
          <a:prstGeom prst="rect">
            <a:avLst/>
          </a:prstGeom>
        </p:spPr>
      </p:pic>
      <p:cxnSp>
        <p:nvCxnSpPr>
          <p:cNvPr id="12" name="Connector: Elbow 11">
            <a:extLst>
              <a:ext uri="{FF2B5EF4-FFF2-40B4-BE49-F238E27FC236}">
                <a16:creationId xmlns:a16="http://schemas.microsoft.com/office/drawing/2014/main" id="{F4AA11A5-E7EE-996E-92E9-E599E393244E}"/>
              </a:ext>
            </a:extLst>
          </p:cNvPr>
          <p:cNvCxnSpPr>
            <a:cxnSpLocks/>
            <a:endCxn id="6" idx="1"/>
          </p:cNvCxnSpPr>
          <p:nvPr/>
        </p:nvCxnSpPr>
        <p:spPr>
          <a:xfrm flipV="1">
            <a:off x="6255195" y="2063077"/>
            <a:ext cx="1289007" cy="697833"/>
          </a:xfrm>
          <a:prstGeom prst="bentConnector3">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Connector: Elbow 12">
            <a:extLst>
              <a:ext uri="{FF2B5EF4-FFF2-40B4-BE49-F238E27FC236}">
                <a16:creationId xmlns:a16="http://schemas.microsoft.com/office/drawing/2014/main" id="{66554191-72B4-8940-F4FE-6AC619328553}"/>
              </a:ext>
            </a:extLst>
          </p:cNvPr>
          <p:cNvCxnSpPr>
            <a:cxnSpLocks/>
            <a:endCxn id="7" idx="1"/>
          </p:cNvCxnSpPr>
          <p:nvPr/>
        </p:nvCxnSpPr>
        <p:spPr>
          <a:xfrm>
            <a:off x="6103390" y="3182912"/>
            <a:ext cx="1440812" cy="594918"/>
          </a:xfrm>
          <a:prstGeom prst="bentConnector3">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F415342D-25EF-1208-5A7C-8D0F38540BF7}"/>
              </a:ext>
            </a:extLst>
          </p:cNvPr>
          <p:cNvSpPr txBox="1"/>
          <p:nvPr/>
        </p:nvSpPr>
        <p:spPr>
          <a:xfrm>
            <a:off x="7454979" y="2504371"/>
            <a:ext cx="1549239" cy="369332"/>
          </a:xfrm>
          <a:prstGeom prst="rect">
            <a:avLst/>
          </a:prstGeom>
          <a:noFill/>
        </p:spPr>
        <p:txBody>
          <a:bodyPr wrap="square" rtlCol="0">
            <a:spAutoFit/>
          </a:bodyPr>
          <a:lstStyle/>
          <a:p>
            <a:r>
              <a:rPr lang="en-US" dirty="0"/>
              <a:t>server1(Node)</a:t>
            </a:r>
          </a:p>
        </p:txBody>
      </p:sp>
      <p:sp>
        <p:nvSpPr>
          <p:cNvPr id="21" name="TextBox 20">
            <a:extLst>
              <a:ext uri="{FF2B5EF4-FFF2-40B4-BE49-F238E27FC236}">
                <a16:creationId xmlns:a16="http://schemas.microsoft.com/office/drawing/2014/main" id="{FE4B08CC-C62D-8F4A-2212-B4BFCF38790E}"/>
              </a:ext>
            </a:extLst>
          </p:cNvPr>
          <p:cNvSpPr txBox="1"/>
          <p:nvPr/>
        </p:nvSpPr>
        <p:spPr>
          <a:xfrm>
            <a:off x="7436581" y="4199831"/>
            <a:ext cx="1643354" cy="369332"/>
          </a:xfrm>
          <a:prstGeom prst="rect">
            <a:avLst/>
          </a:prstGeom>
          <a:noFill/>
        </p:spPr>
        <p:txBody>
          <a:bodyPr wrap="square" rtlCol="0">
            <a:spAutoFit/>
          </a:bodyPr>
          <a:lstStyle/>
          <a:p>
            <a:r>
              <a:rPr lang="en-US" dirty="0"/>
              <a:t>server2 (flask)</a:t>
            </a:r>
          </a:p>
        </p:txBody>
      </p:sp>
      <p:sp>
        <p:nvSpPr>
          <p:cNvPr id="22" name="TextBox 21">
            <a:extLst>
              <a:ext uri="{FF2B5EF4-FFF2-40B4-BE49-F238E27FC236}">
                <a16:creationId xmlns:a16="http://schemas.microsoft.com/office/drawing/2014/main" id="{27E08253-AB4B-D627-7E64-FD330FE35F1D}"/>
              </a:ext>
            </a:extLst>
          </p:cNvPr>
          <p:cNvSpPr txBox="1"/>
          <p:nvPr/>
        </p:nvSpPr>
        <p:spPr>
          <a:xfrm>
            <a:off x="6163115" y="1791782"/>
            <a:ext cx="1723963" cy="738664"/>
          </a:xfrm>
          <a:prstGeom prst="rect">
            <a:avLst/>
          </a:prstGeom>
          <a:noFill/>
        </p:spPr>
        <p:txBody>
          <a:bodyPr wrap="square" rtlCol="0">
            <a:spAutoFit/>
          </a:bodyPr>
          <a:lstStyle/>
          <a:p>
            <a:r>
              <a:rPr lang="en-US" sz="1400" dirty="0">
                <a:latin typeface="Abadi" panose="020B0604020202020204" pitchFamily="34" charset="0"/>
              </a:rPr>
              <a:t>get/index.html</a:t>
            </a:r>
          </a:p>
          <a:p>
            <a:r>
              <a:rPr lang="en-US" sz="1400" dirty="0">
                <a:latin typeface="Abadi" panose="020B0604020202020204" pitchFamily="34" charset="0"/>
              </a:rPr>
              <a:t>get/style.css</a:t>
            </a:r>
          </a:p>
          <a:p>
            <a:r>
              <a:rPr lang="en-US" sz="1400" dirty="0">
                <a:latin typeface="Abadi" panose="020B0604020202020204" pitchFamily="34" charset="0"/>
              </a:rPr>
              <a:t>…</a:t>
            </a:r>
          </a:p>
        </p:txBody>
      </p:sp>
      <p:sp>
        <p:nvSpPr>
          <p:cNvPr id="23" name="TextBox 22">
            <a:extLst>
              <a:ext uri="{FF2B5EF4-FFF2-40B4-BE49-F238E27FC236}">
                <a16:creationId xmlns:a16="http://schemas.microsoft.com/office/drawing/2014/main" id="{D59D21D1-60EE-D465-0C59-DEF7C57CB7CB}"/>
              </a:ext>
            </a:extLst>
          </p:cNvPr>
          <p:cNvSpPr txBox="1"/>
          <p:nvPr/>
        </p:nvSpPr>
        <p:spPr>
          <a:xfrm>
            <a:off x="6019561" y="3260257"/>
            <a:ext cx="1723963" cy="738664"/>
          </a:xfrm>
          <a:prstGeom prst="rect">
            <a:avLst/>
          </a:prstGeom>
          <a:noFill/>
        </p:spPr>
        <p:txBody>
          <a:bodyPr wrap="square" rtlCol="0">
            <a:spAutoFit/>
          </a:bodyPr>
          <a:lstStyle>
            <a:defPPr>
              <a:defRPr lang="en-US"/>
            </a:defPPr>
            <a:lvl1pPr>
              <a:defRPr sz="1400">
                <a:latin typeface="Abadi" panose="020B0604020202020204" pitchFamily="34" charset="0"/>
              </a:defRPr>
            </a:lvl1pPr>
          </a:lstStyle>
          <a:p>
            <a:r>
              <a:rPr lang="en-US" dirty="0"/>
              <a:t>get/users</a:t>
            </a:r>
          </a:p>
          <a:p>
            <a:r>
              <a:rPr lang="en-US" dirty="0"/>
              <a:t>get/books</a:t>
            </a:r>
          </a:p>
          <a:p>
            <a:r>
              <a:rPr lang="en-US" dirty="0"/>
              <a:t>…</a:t>
            </a:r>
          </a:p>
        </p:txBody>
      </p:sp>
      <p:sp>
        <p:nvSpPr>
          <p:cNvPr id="24" name="TextBox 23">
            <a:extLst>
              <a:ext uri="{FF2B5EF4-FFF2-40B4-BE49-F238E27FC236}">
                <a16:creationId xmlns:a16="http://schemas.microsoft.com/office/drawing/2014/main" id="{2E7B2D4D-A718-9A18-2F9E-941E0695BDEB}"/>
              </a:ext>
            </a:extLst>
          </p:cNvPr>
          <p:cNvSpPr txBox="1"/>
          <p:nvPr/>
        </p:nvSpPr>
        <p:spPr>
          <a:xfrm rot="20482951">
            <a:off x="6484577" y="2378909"/>
            <a:ext cx="871638" cy="646331"/>
          </a:xfrm>
          <a:prstGeom prst="rect">
            <a:avLst/>
          </a:prstGeom>
          <a:noFill/>
        </p:spPr>
        <p:txBody>
          <a:bodyPr wrap="square" rtlCol="0">
            <a:spAutoFit/>
          </a:bodyPr>
          <a:lstStyle/>
          <a:p>
            <a:r>
              <a:rPr lang="en-US" dirty="0"/>
              <a:t>Same origin</a:t>
            </a:r>
          </a:p>
        </p:txBody>
      </p:sp>
      <p:sp>
        <p:nvSpPr>
          <p:cNvPr id="25" name="TextBox 24">
            <a:extLst>
              <a:ext uri="{FF2B5EF4-FFF2-40B4-BE49-F238E27FC236}">
                <a16:creationId xmlns:a16="http://schemas.microsoft.com/office/drawing/2014/main" id="{3F25BFBC-2592-4393-1F7B-FE42FE7B5C11}"/>
              </a:ext>
            </a:extLst>
          </p:cNvPr>
          <p:cNvSpPr txBox="1"/>
          <p:nvPr/>
        </p:nvSpPr>
        <p:spPr>
          <a:xfrm rot="20482951">
            <a:off x="6463878" y="3792143"/>
            <a:ext cx="871638" cy="646331"/>
          </a:xfrm>
          <a:prstGeom prst="rect">
            <a:avLst/>
          </a:prstGeom>
          <a:noFill/>
        </p:spPr>
        <p:txBody>
          <a:bodyPr wrap="square" rtlCol="0">
            <a:spAutoFit/>
          </a:bodyPr>
          <a:lstStyle/>
          <a:p>
            <a:r>
              <a:rPr lang="en-US" dirty="0"/>
              <a:t>Cross-origin</a:t>
            </a:r>
          </a:p>
        </p:txBody>
      </p:sp>
    </p:spTree>
    <p:extLst>
      <p:ext uri="{BB962C8B-B14F-4D97-AF65-F5344CB8AC3E}">
        <p14:creationId xmlns:p14="http://schemas.microsoft.com/office/powerpoint/2010/main" val="110370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382A-8A4D-C898-94A4-BC0295A81907}"/>
              </a:ext>
            </a:extLst>
          </p:cNvPr>
          <p:cNvSpPr>
            <a:spLocks noGrp="1"/>
          </p:cNvSpPr>
          <p:nvPr>
            <p:ph type="title"/>
          </p:nvPr>
        </p:nvSpPr>
        <p:spPr/>
        <p:txBody>
          <a:bodyPr/>
          <a:lstStyle/>
          <a:p>
            <a:r>
              <a:rPr lang="en-US" dirty="0"/>
              <a:t>CORS Preflight</a:t>
            </a:r>
          </a:p>
        </p:txBody>
      </p:sp>
      <p:sp>
        <p:nvSpPr>
          <p:cNvPr id="3" name="Text Placeholder 2">
            <a:extLst>
              <a:ext uri="{FF2B5EF4-FFF2-40B4-BE49-F238E27FC236}">
                <a16:creationId xmlns:a16="http://schemas.microsoft.com/office/drawing/2014/main" id="{CBABBEC7-2B34-223D-4B0D-24117A34471F}"/>
              </a:ext>
            </a:extLst>
          </p:cNvPr>
          <p:cNvSpPr>
            <a:spLocks noGrp="1"/>
          </p:cNvSpPr>
          <p:nvPr>
            <p:ph type="body" idx="1"/>
          </p:nvPr>
        </p:nvSpPr>
        <p:spPr>
          <a:xfrm>
            <a:off x="311700" y="1382751"/>
            <a:ext cx="3999900" cy="3186124"/>
          </a:xfrm>
        </p:spPr>
        <p:txBody>
          <a:bodyPr/>
          <a:lstStyle/>
          <a:p>
            <a:r>
              <a:rPr lang="en-US" dirty="0" err="1"/>
              <a:t>Preflighted</a:t>
            </a:r>
            <a:r>
              <a:rPr lang="en-US" dirty="0"/>
              <a:t> requests in CORS</a:t>
            </a:r>
          </a:p>
          <a:p>
            <a:r>
              <a:rPr lang="en-US" dirty="0"/>
              <a:t>In CORS, a preflight request is sent with the OPTIONS method so that the server can respond if it is acceptable to send the request. In this example, we will request permission for these parameters:</a:t>
            </a:r>
          </a:p>
        </p:txBody>
      </p:sp>
      <p:sp>
        <p:nvSpPr>
          <p:cNvPr id="4" name="Text Placeholder 3">
            <a:extLst>
              <a:ext uri="{FF2B5EF4-FFF2-40B4-BE49-F238E27FC236}">
                <a16:creationId xmlns:a16="http://schemas.microsoft.com/office/drawing/2014/main" id="{A1C2EB21-7C1D-0F3A-86E4-FA928F06EC41}"/>
              </a:ext>
            </a:extLst>
          </p:cNvPr>
          <p:cNvSpPr>
            <a:spLocks noGrp="1"/>
          </p:cNvSpPr>
          <p:nvPr>
            <p:ph type="body" idx="2"/>
          </p:nvPr>
        </p:nvSpPr>
        <p:spPr>
          <a:xfrm>
            <a:off x="4832400" y="1655955"/>
            <a:ext cx="3999900" cy="2912919"/>
          </a:xfrm>
        </p:spPr>
        <p:txBody>
          <a:bodyPr/>
          <a:lstStyle/>
          <a:p>
            <a:r>
              <a:rPr lang="fr-FR" dirty="0"/>
              <a:t>127.0.0.1 - - [30/</a:t>
            </a:r>
            <a:r>
              <a:rPr lang="fr-FR" dirty="0" err="1"/>
              <a:t>Nov</a:t>
            </a:r>
            <a:r>
              <a:rPr lang="fr-FR" dirty="0"/>
              <a:t>/2022 09:17:58] "OPTIONS /</a:t>
            </a:r>
            <a:r>
              <a:rPr lang="fr-FR" dirty="0" err="1"/>
              <a:t>quotes</a:t>
            </a:r>
            <a:r>
              <a:rPr lang="fr-FR" dirty="0"/>
              <a:t> HTTP/1.1" 200 –</a:t>
            </a:r>
          </a:p>
          <a:p>
            <a:endParaRPr lang="fr-FR" dirty="0"/>
          </a:p>
          <a:p>
            <a:endParaRPr lang="fr-FR" dirty="0"/>
          </a:p>
          <a:p>
            <a:r>
              <a:rPr lang="fr-FR" dirty="0"/>
              <a:t>127.0.0.1 - - [30/</a:t>
            </a:r>
            <a:r>
              <a:rPr lang="fr-FR" dirty="0" err="1"/>
              <a:t>Nov</a:t>
            </a:r>
            <a:r>
              <a:rPr lang="fr-FR" dirty="0"/>
              <a:t>/2022 09:17:58] "PUT /</a:t>
            </a:r>
            <a:r>
              <a:rPr lang="fr-FR" dirty="0" err="1"/>
              <a:t>quotes</a:t>
            </a:r>
            <a:r>
              <a:rPr lang="fr-FR" dirty="0"/>
              <a:t> HTTP/1.1" 200 -</a:t>
            </a:r>
            <a:endParaRPr lang="en-US" dirty="0"/>
          </a:p>
        </p:txBody>
      </p:sp>
      <p:sp>
        <p:nvSpPr>
          <p:cNvPr id="5" name="Callout: Bent Line 4">
            <a:extLst>
              <a:ext uri="{FF2B5EF4-FFF2-40B4-BE49-F238E27FC236}">
                <a16:creationId xmlns:a16="http://schemas.microsoft.com/office/drawing/2014/main" id="{0CF198C4-C2E4-DF9D-65C1-B57DA01369D1}"/>
              </a:ext>
            </a:extLst>
          </p:cNvPr>
          <p:cNvSpPr/>
          <p:nvPr/>
        </p:nvSpPr>
        <p:spPr>
          <a:xfrm>
            <a:off x="7164659" y="445025"/>
            <a:ext cx="1667641" cy="1288990"/>
          </a:xfrm>
          <a:prstGeom prst="borderCallout2">
            <a:avLst>
              <a:gd name="adj1" fmla="val 18750"/>
              <a:gd name="adj2" fmla="val -8333"/>
              <a:gd name="adj3" fmla="val 18750"/>
              <a:gd name="adj4" fmla="val -16667"/>
              <a:gd name="adj5" fmla="val 91224"/>
              <a:gd name="adj6" fmla="val -75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If Cross-Origin is detected, an OPTIONS request is sent first</a:t>
            </a:r>
          </a:p>
        </p:txBody>
      </p:sp>
      <p:sp>
        <p:nvSpPr>
          <p:cNvPr id="6" name="Callout: Bent Line 5">
            <a:extLst>
              <a:ext uri="{FF2B5EF4-FFF2-40B4-BE49-F238E27FC236}">
                <a16:creationId xmlns:a16="http://schemas.microsoft.com/office/drawing/2014/main" id="{92095A08-8112-EE11-736C-58648CAE689B}"/>
              </a:ext>
            </a:extLst>
          </p:cNvPr>
          <p:cNvSpPr/>
          <p:nvPr/>
        </p:nvSpPr>
        <p:spPr>
          <a:xfrm>
            <a:off x="5135137" y="3112414"/>
            <a:ext cx="3303153" cy="1288990"/>
          </a:xfrm>
          <a:prstGeom prst="borderCallout2">
            <a:avLst>
              <a:gd name="adj1" fmla="val 18750"/>
              <a:gd name="adj2" fmla="val -8333"/>
              <a:gd name="adj3" fmla="val 18750"/>
              <a:gd name="adj4" fmla="val -16667"/>
              <a:gd name="adj5" fmla="val -26432"/>
              <a:gd name="adj6" fmla="val 3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server now can respond if it will accept a request under these circumstances</a:t>
            </a:r>
          </a:p>
          <a:p>
            <a:r>
              <a:rPr lang="en-US" sz="1200" dirty="0"/>
              <a:t>e.g. the server response says that:</a:t>
            </a:r>
          </a:p>
          <a:p>
            <a:endParaRPr lang="en-US" sz="1200" dirty="0"/>
          </a:p>
          <a:p>
            <a:r>
              <a:rPr lang="en-US" sz="1200" dirty="0"/>
              <a:t>Access-Control-Allow-Origin</a:t>
            </a:r>
          </a:p>
        </p:txBody>
      </p:sp>
    </p:spTree>
    <p:extLst>
      <p:ext uri="{BB962C8B-B14F-4D97-AF65-F5344CB8AC3E}">
        <p14:creationId xmlns:p14="http://schemas.microsoft.com/office/powerpoint/2010/main" val="196572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9B85-8540-4F8D-99C8-8CE109A7F4E8}"/>
              </a:ext>
            </a:extLst>
          </p:cNvPr>
          <p:cNvSpPr>
            <a:spLocks noGrp="1"/>
          </p:cNvSpPr>
          <p:nvPr>
            <p:ph type="title"/>
          </p:nvPr>
        </p:nvSpPr>
        <p:spPr/>
        <p:txBody>
          <a:bodyPr/>
          <a:lstStyle/>
          <a:p>
            <a:r>
              <a:rPr lang="en-US" dirty="0"/>
              <a:t>React Developer Tools</a:t>
            </a:r>
          </a:p>
        </p:txBody>
      </p:sp>
      <p:sp>
        <p:nvSpPr>
          <p:cNvPr id="3" name="Content Placeholder 2">
            <a:extLst>
              <a:ext uri="{FF2B5EF4-FFF2-40B4-BE49-F238E27FC236}">
                <a16:creationId xmlns:a16="http://schemas.microsoft.com/office/drawing/2014/main" id="{FB9EB7A0-DE5A-432B-B76E-F0D8FBE2FEBD}"/>
              </a:ext>
            </a:extLst>
          </p:cNvPr>
          <p:cNvSpPr>
            <a:spLocks noGrp="1"/>
          </p:cNvSpPr>
          <p:nvPr>
            <p:ph sz="half" idx="1"/>
          </p:nvPr>
        </p:nvSpPr>
        <p:spPr>
          <a:xfrm>
            <a:off x="822958" y="1384301"/>
            <a:ext cx="7543799" cy="3017520"/>
          </a:xfrm>
        </p:spPr>
        <p:txBody>
          <a:bodyPr/>
          <a:lstStyle/>
          <a:p>
            <a:r>
              <a:rPr lang="en-US" dirty="0"/>
              <a:t>Chrome and Firefox both have React Developer Tools addons. Highly recommended that you install these to make debugging react components simpler. It allows you to debug JSX/Code written using react directly instead of having to debug the resulting generated code.</a:t>
            </a:r>
          </a:p>
          <a:p>
            <a:endParaRPr lang="en-US" dirty="0"/>
          </a:p>
          <a:p>
            <a:r>
              <a:rPr lang="en-US" dirty="0"/>
              <a:t>Firefox: </a:t>
            </a:r>
            <a:r>
              <a:rPr lang="en-US" dirty="0">
                <a:hlinkClick r:id="rId2"/>
              </a:rPr>
              <a:t>https://addons.mozilla.org/en-US/firefox/addon/react-devtools/</a:t>
            </a:r>
            <a:endParaRPr lang="en-US" dirty="0"/>
          </a:p>
          <a:p>
            <a:r>
              <a:rPr lang="en-US" dirty="0"/>
              <a:t>Chrome: </a:t>
            </a:r>
            <a:r>
              <a:rPr lang="en-US" dirty="0">
                <a:hlinkClick r:id="rId3"/>
              </a:rPr>
              <a:t>https://chrome.google.com/webstore/detail/react-developer-tools/fmkadmapgofadopljbjfkapdkoienihi?hl=en</a:t>
            </a:r>
            <a:endParaRPr lang="en-US" dirty="0"/>
          </a:p>
          <a:p>
            <a:endParaRPr lang="en-US" dirty="0"/>
          </a:p>
        </p:txBody>
      </p:sp>
    </p:spTree>
    <p:extLst>
      <p:ext uri="{BB962C8B-B14F-4D97-AF65-F5344CB8AC3E}">
        <p14:creationId xmlns:p14="http://schemas.microsoft.com/office/powerpoint/2010/main" val="280088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a:t>
            </a:r>
            <a:endParaRPr/>
          </a:p>
        </p:txBody>
      </p:sp>
      <p:sp>
        <p:nvSpPr>
          <p:cNvPr id="85" name="Google Shape;85;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Topics</a:t>
            </a:r>
            <a:endParaRPr/>
          </a:p>
          <a:p>
            <a:pPr marL="457200" lvl="0" indent="-342900" algn="l" rtl="0">
              <a:spcBef>
                <a:spcPts val="1600"/>
              </a:spcBef>
              <a:spcAft>
                <a:spcPts val="0"/>
              </a:spcAft>
              <a:buSzPts val="1800"/>
              <a:buChar char="●"/>
            </a:pPr>
            <a:r>
              <a:rPr lang="en"/>
              <a:t>Components</a:t>
            </a:r>
            <a:endParaRPr/>
          </a:p>
          <a:p>
            <a:pPr marL="457200" lvl="0" indent="-342900" algn="l" rtl="0">
              <a:spcBef>
                <a:spcPts val="0"/>
              </a:spcBef>
              <a:spcAft>
                <a:spcPts val="0"/>
              </a:spcAft>
              <a:buSzPts val="1800"/>
              <a:buChar char="●"/>
            </a:pPr>
            <a:r>
              <a:rPr lang="en"/>
              <a:t>State</a:t>
            </a:r>
            <a:endParaRPr/>
          </a:p>
          <a:p>
            <a:pPr marL="457200" lvl="0" indent="-342900" algn="l" rtl="0">
              <a:spcBef>
                <a:spcPts val="0"/>
              </a:spcBef>
              <a:spcAft>
                <a:spcPts val="0"/>
              </a:spcAft>
              <a:buSzPts val="1800"/>
              <a:buChar char="●"/>
            </a:pPr>
            <a:r>
              <a:rPr lang="en"/>
              <a:t>Props</a:t>
            </a:r>
            <a:endParaRPr/>
          </a:p>
          <a:p>
            <a:pPr marL="457200" lvl="0" indent="-342900" algn="l" rtl="0">
              <a:spcBef>
                <a:spcPts val="0"/>
              </a:spcBef>
              <a:spcAft>
                <a:spcPts val="0"/>
              </a:spcAft>
              <a:buSzPts val="1800"/>
              <a:buChar char="●"/>
            </a:pPr>
            <a:r>
              <a:rPr lang="en"/>
              <a:t>JSX</a:t>
            </a:r>
            <a:endParaRPr/>
          </a:p>
          <a:p>
            <a:pPr marL="457200" lvl="0" indent="-342900" algn="l" rtl="0">
              <a:spcBef>
                <a:spcPts val="0"/>
              </a:spcBef>
              <a:spcAft>
                <a:spcPts val="0"/>
              </a:spcAft>
              <a:buSzPts val="1800"/>
              <a:buChar char="●"/>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288C-9C9F-44DA-9222-2DE1BBC3C72C}"/>
              </a:ext>
            </a:extLst>
          </p:cNvPr>
          <p:cNvSpPr>
            <a:spLocks noGrp="1"/>
          </p:cNvSpPr>
          <p:nvPr>
            <p:ph type="title"/>
          </p:nvPr>
        </p:nvSpPr>
        <p:spPr/>
        <p:txBody>
          <a:bodyPr/>
          <a:lstStyle/>
          <a:p>
            <a:r>
              <a:rPr lang="en-US" dirty="0"/>
              <a:t>Full Stack</a:t>
            </a:r>
          </a:p>
        </p:txBody>
      </p:sp>
      <p:sp>
        <p:nvSpPr>
          <p:cNvPr id="5" name="Rectangle: Rounded Corners 4">
            <a:extLst>
              <a:ext uri="{FF2B5EF4-FFF2-40B4-BE49-F238E27FC236}">
                <a16:creationId xmlns:a16="http://schemas.microsoft.com/office/drawing/2014/main" id="{F5A4ED78-0FE3-4B7D-B153-A26FE7CB0E3E}"/>
              </a:ext>
            </a:extLst>
          </p:cNvPr>
          <p:cNvSpPr/>
          <p:nvPr/>
        </p:nvSpPr>
        <p:spPr>
          <a:xfrm>
            <a:off x="1773767" y="2040467"/>
            <a:ext cx="1278466" cy="1706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Client</a:t>
            </a:r>
          </a:p>
        </p:txBody>
      </p:sp>
      <p:sp>
        <p:nvSpPr>
          <p:cNvPr id="7" name="Rectangle: Rounded Corners 6">
            <a:extLst>
              <a:ext uri="{FF2B5EF4-FFF2-40B4-BE49-F238E27FC236}">
                <a16:creationId xmlns:a16="http://schemas.microsoft.com/office/drawing/2014/main" id="{255E7118-1B15-41E5-B78E-0C1ECD4C8064}"/>
              </a:ext>
            </a:extLst>
          </p:cNvPr>
          <p:cNvSpPr/>
          <p:nvPr/>
        </p:nvSpPr>
        <p:spPr>
          <a:xfrm>
            <a:off x="4135967" y="2040467"/>
            <a:ext cx="1278466" cy="1706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 Server</a:t>
            </a:r>
          </a:p>
        </p:txBody>
      </p:sp>
      <p:sp>
        <p:nvSpPr>
          <p:cNvPr id="9" name="Rectangle: Rounded Corners 8">
            <a:extLst>
              <a:ext uri="{FF2B5EF4-FFF2-40B4-BE49-F238E27FC236}">
                <a16:creationId xmlns:a16="http://schemas.microsoft.com/office/drawing/2014/main" id="{DAB1921F-9A3A-4F9A-B94F-D1F574E8DB8E}"/>
              </a:ext>
            </a:extLst>
          </p:cNvPr>
          <p:cNvSpPr/>
          <p:nvPr/>
        </p:nvSpPr>
        <p:spPr>
          <a:xfrm>
            <a:off x="6557434" y="2040467"/>
            <a:ext cx="1278466" cy="1706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DB</a:t>
            </a:r>
          </a:p>
        </p:txBody>
      </p:sp>
      <p:sp>
        <p:nvSpPr>
          <p:cNvPr id="10" name="TextBox 9">
            <a:extLst>
              <a:ext uri="{FF2B5EF4-FFF2-40B4-BE49-F238E27FC236}">
                <a16:creationId xmlns:a16="http://schemas.microsoft.com/office/drawing/2014/main" id="{EC88448F-89F3-445E-A75B-D8A076486CCF}"/>
              </a:ext>
            </a:extLst>
          </p:cNvPr>
          <p:cNvSpPr txBox="1"/>
          <p:nvPr/>
        </p:nvSpPr>
        <p:spPr>
          <a:xfrm>
            <a:off x="1214967" y="3911600"/>
            <a:ext cx="1989666" cy="646331"/>
          </a:xfrm>
          <a:prstGeom prst="rect">
            <a:avLst/>
          </a:prstGeom>
          <a:noFill/>
        </p:spPr>
        <p:txBody>
          <a:bodyPr wrap="square" rtlCol="0">
            <a:spAutoFit/>
          </a:bodyPr>
          <a:lstStyle/>
          <a:p>
            <a:r>
              <a:rPr lang="en-US" dirty="0"/>
              <a:t>Web pages/ React</a:t>
            </a:r>
          </a:p>
          <a:p>
            <a:r>
              <a:rPr lang="en-US" dirty="0"/>
              <a:t>Python client</a:t>
            </a:r>
          </a:p>
        </p:txBody>
      </p:sp>
      <p:sp>
        <p:nvSpPr>
          <p:cNvPr id="12" name="TextBox 11">
            <a:extLst>
              <a:ext uri="{FF2B5EF4-FFF2-40B4-BE49-F238E27FC236}">
                <a16:creationId xmlns:a16="http://schemas.microsoft.com/office/drawing/2014/main" id="{2BA5E3F4-EF78-4018-9963-EE8654FDA8FB}"/>
              </a:ext>
            </a:extLst>
          </p:cNvPr>
          <p:cNvSpPr txBox="1"/>
          <p:nvPr/>
        </p:nvSpPr>
        <p:spPr>
          <a:xfrm>
            <a:off x="3949703" y="3911599"/>
            <a:ext cx="1989666" cy="646331"/>
          </a:xfrm>
          <a:prstGeom prst="rect">
            <a:avLst/>
          </a:prstGeom>
          <a:noFill/>
        </p:spPr>
        <p:txBody>
          <a:bodyPr wrap="square" rtlCol="0">
            <a:spAutoFit/>
          </a:bodyPr>
          <a:lstStyle/>
          <a:p>
            <a:r>
              <a:rPr lang="en-US" dirty="0"/>
              <a:t>Flask</a:t>
            </a:r>
          </a:p>
          <a:p>
            <a:r>
              <a:rPr lang="en-US" dirty="0"/>
              <a:t>API Endpoints</a:t>
            </a:r>
          </a:p>
        </p:txBody>
      </p:sp>
      <p:sp>
        <p:nvSpPr>
          <p:cNvPr id="14" name="TextBox 13">
            <a:extLst>
              <a:ext uri="{FF2B5EF4-FFF2-40B4-BE49-F238E27FC236}">
                <a16:creationId xmlns:a16="http://schemas.microsoft.com/office/drawing/2014/main" id="{1830FEA2-7EAC-4121-A533-225CC0A267E9}"/>
              </a:ext>
            </a:extLst>
          </p:cNvPr>
          <p:cNvSpPr txBox="1"/>
          <p:nvPr/>
        </p:nvSpPr>
        <p:spPr>
          <a:xfrm>
            <a:off x="6468537" y="3840480"/>
            <a:ext cx="1989666" cy="646331"/>
          </a:xfrm>
          <a:prstGeom prst="rect">
            <a:avLst/>
          </a:prstGeom>
          <a:noFill/>
        </p:spPr>
        <p:txBody>
          <a:bodyPr wrap="square" rtlCol="0">
            <a:spAutoFit/>
          </a:bodyPr>
          <a:lstStyle/>
          <a:p>
            <a:r>
              <a:rPr lang="en-US" dirty="0" err="1"/>
              <a:t>postgresql</a:t>
            </a:r>
            <a:endParaRPr lang="en-US" dirty="0"/>
          </a:p>
          <a:p>
            <a:r>
              <a:rPr lang="en-US" dirty="0"/>
              <a:t>Data tables</a:t>
            </a:r>
          </a:p>
        </p:txBody>
      </p:sp>
      <p:sp>
        <p:nvSpPr>
          <p:cNvPr id="15" name="Arrow: Notched Right 14">
            <a:extLst>
              <a:ext uri="{FF2B5EF4-FFF2-40B4-BE49-F238E27FC236}">
                <a16:creationId xmlns:a16="http://schemas.microsoft.com/office/drawing/2014/main" id="{F302C58C-548E-4029-BF4D-84D72F2DED1D}"/>
              </a:ext>
            </a:extLst>
          </p:cNvPr>
          <p:cNvSpPr/>
          <p:nvPr/>
        </p:nvSpPr>
        <p:spPr>
          <a:xfrm>
            <a:off x="3103033" y="2603500"/>
            <a:ext cx="1003300" cy="613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GET</a:t>
            </a:r>
          </a:p>
          <a:p>
            <a:pPr algn="ctr"/>
            <a:r>
              <a:rPr lang="en-US" sz="1100"/>
              <a:t>POST …</a:t>
            </a:r>
            <a:endParaRPr lang="en-US" sz="1100" dirty="0"/>
          </a:p>
        </p:txBody>
      </p:sp>
      <p:sp>
        <p:nvSpPr>
          <p:cNvPr id="17" name="Arrow: Notched Right 16">
            <a:extLst>
              <a:ext uri="{FF2B5EF4-FFF2-40B4-BE49-F238E27FC236}">
                <a16:creationId xmlns:a16="http://schemas.microsoft.com/office/drawing/2014/main" id="{626122CD-39A5-4A3C-AB89-E36985FD5378}"/>
              </a:ext>
            </a:extLst>
          </p:cNvPr>
          <p:cNvSpPr/>
          <p:nvPr/>
        </p:nvSpPr>
        <p:spPr>
          <a:xfrm>
            <a:off x="5494867" y="2586566"/>
            <a:ext cx="1003300" cy="613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SQL QUERY</a:t>
            </a:r>
          </a:p>
        </p:txBody>
      </p:sp>
      <p:cxnSp>
        <p:nvCxnSpPr>
          <p:cNvPr id="19" name="Connector: Elbow 18">
            <a:extLst>
              <a:ext uri="{FF2B5EF4-FFF2-40B4-BE49-F238E27FC236}">
                <a16:creationId xmlns:a16="http://schemas.microsoft.com/office/drawing/2014/main" id="{F82A72A7-C2B1-47BD-9ECA-5E3A2C48F036}"/>
              </a:ext>
            </a:extLst>
          </p:cNvPr>
          <p:cNvCxnSpPr>
            <a:stCxn id="5" idx="0"/>
          </p:cNvCxnSpPr>
          <p:nvPr/>
        </p:nvCxnSpPr>
        <p:spPr>
          <a:xfrm rot="5400000" flipH="1" flipV="1">
            <a:off x="4449233" y="-512232"/>
            <a:ext cx="516467" cy="458893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7EB60B89-FCC6-434F-8E20-052B693E4CBB}"/>
              </a:ext>
            </a:extLst>
          </p:cNvPr>
          <p:cNvCxnSpPr/>
          <p:nvPr/>
        </p:nvCxnSpPr>
        <p:spPr>
          <a:xfrm>
            <a:off x="6980767" y="1528233"/>
            <a:ext cx="0" cy="5122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quot;Not Allowed&quot; Symbol 21">
            <a:extLst>
              <a:ext uri="{FF2B5EF4-FFF2-40B4-BE49-F238E27FC236}">
                <a16:creationId xmlns:a16="http://schemas.microsoft.com/office/drawing/2014/main" id="{39B1B326-DF18-44A4-9F54-96CCC578A93A}"/>
              </a:ext>
            </a:extLst>
          </p:cNvPr>
          <p:cNvSpPr/>
          <p:nvPr/>
        </p:nvSpPr>
        <p:spPr>
          <a:xfrm>
            <a:off x="4106333" y="1062567"/>
            <a:ext cx="1206498" cy="893233"/>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69706B31-B0C5-4063-9DC5-D843C9551A6C}"/>
              </a:ext>
            </a:extLst>
          </p:cNvPr>
          <p:cNvSpPr txBox="1"/>
          <p:nvPr/>
        </p:nvSpPr>
        <p:spPr>
          <a:xfrm>
            <a:off x="3761317" y="776303"/>
            <a:ext cx="2235200" cy="369332"/>
          </a:xfrm>
          <a:prstGeom prst="rect">
            <a:avLst/>
          </a:prstGeom>
          <a:noFill/>
        </p:spPr>
        <p:txBody>
          <a:bodyPr wrap="square" rtlCol="0">
            <a:spAutoFit/>
          </a:bodyPr>
          <a:lstStyle/>
          <a:p>
            <a:r>
              <a:rPr lang="en-US" dirty="0"/>
              <a:t>You can’t do this!!</a:t>
            </a:r>
          </a:p>
        </p:txBody>
      </p:sp>
    </p:spTree>
    <p:extLst>
      <p:ext uri="{BB962C8B-B14F-4D97-AF65-F5344CB8AC3E}">
        <p14:creationId xmlns:p14="http://schemas.microsoft.com/office/powerpoint/2010/main" val="231192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AJAX and XMLHttpRequest</a:t>
            </a:r>
            <a:endParaRPr/>
          </a:p>
        </p:txBody>
      </p:sp>
      <p:sp>
        <p:nvSpPr>
          <p:cNvPr id="143" name="Google Shape;143;p26"/>
          <p:cNvSpPr txBox="1">
            <a:spLocks noGrp="1"/>
          </p:cNvSpPr>
          <p:nvPr>
            <p:ph type="body" idx="1"/>
          </p:nvPr>
        </p:nvSpPr>
        <p:spPr>
          <a:xfrm>
            <a:off x="311700" y="1497723"/>
            <a:ext cx="3999900" cy="3071151"/>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dirty="0"/>
              <a:t>AJAX: Asynchronous Javascript And XML</a:t>
            </a:r>
            <a:endParaRPr sz="1300" dirty="0"/>
          </a:p>
          <a:p>
            <a:pPr marL="914400" lvl="1" indent="-298450" algn="l" rtl="0">
              <a:spcBef>
                <a:spcPts val="0"/>
              </a:spcBef>
              <a:spcAft>
                <a:spcPts val="0"/>
              </a:spcAft>
              <a:buSzPts val="1100"/>
              <a:buChar char="○"/>
            </a:pPr>
            <a:r>
              <a:rPr lang="en" sz="1100" dirty="0"/>
              <a:t>Make an HTTP request without refreshing the page</a:t>
            </a:r>
            <a:endParaRPr sz="1100" dirty="0"/>
          </a:p>
          <a:p>
            <a:pPr marL="914400" lvl="1" indent="-298450" algn="l" rtl="0">
              <a:spcBef>
                <a:spcPts val="0"/>
              </a:spcBef>
              <a:spcAft>
                <a:spcPts val="0"/>
              </a:spcAft>
              <a:buSzPts val="1100"/>
              <a:buChar char="○"/>
            </a:pPr>
            <a:r>
              <a:rPr lang="en" sz="1100" dirty="0"/>
              <a:t>Makes websites much “faster” and less jarring</a:t>
            </a:r>
            <a:endParaRPr sz="1100" dirty="0"/>
          </a:p>
          <a:p>
            <a:pPr marL="914400" lvl="1" indent="-298450" algn="l" rtl="0">
              <a:spcBef>
                <a:spcPts val="0"/>
              </a:spcBef>
              <a:spcAft>
                <a:spcPts val="0"/>
              </a:spcAft>
              <a:buSzPts val="1100"/>
              <a:buChar char="○"/>
            </a:pPr>
            <a:r>
              <a:rPr lang="en" sz="1100" dirty="0"/>
              <a:t>Make lots of small changes to the page</a:t>
            </a:r>
            <a:endParaRPr sz="1100" dirty="0"/>
          </a:p>
          <a:p>
            <a:pPr marL="914400" lvl="1" indent="-298450" algn="l" rtl="0">
              <a:spcBef>
                <a:spcPts val="0"/>
              </a:spcBef>
              <a:spcAft>
                <a:spcPts val="0"/>
              </a:spcAft>
              <a:buSzPts val="1100"/>
              <a:buChar char="○"/>
            </a:pPr>
            <a:r>
              <a:rPr lang="en" sz="1100" dirty="0"/>
              <a:t>e.g. no “save button” - as soon as you edit a field, send an Ajax call to update the server</a:t>
            </a:r>
            <a:endParaRPr sz="1100" dirty="0"/>
          </a:p>
          <a:p>
            <a:pPr marL="457200" lvl="0" indent="-311150" algn="l" rtl="0">
              <a:spcBef>
                <a:spcPts val="0"/>
              </a:spcBef>
              <a:spcAft>
                <a:spcPts val="0"/>
              </a:spcAft>
              <a:buSzPts val="1300"/>
              <a:buChar char="●"/>
            </a:pPr>
            <a:r>
              <a:rPr lang="en" sz="1300" dirty="0"/>
              <a:t>Notes</a:t>
            </a:r>
            <a:endParaRPr sz="1300" dirty="0"/>
          </a:p>
          <a:p>
            <a:pPr marL="914400" lvl="1" indent="-298450" algn="l" rtl="0">
              <a:spcBef>
                <a:spcPts val="0"/>
              </a:spcBef>
              <a:spcAft>
                <a:spcPts val="0"/>
              </a:spcAft>
              <a:buSzPts val="1100"/>
              <a:buChar char="○"/>
            </a:pPr>
            <a:r>
              <a:rPr lang="en" sz="1100" dirty="0"/>
              <a:t>Be sure to put httpRequest in a closure - avoid some race conditions on multiple simultaneous calls</a:t>
            </a:r>
            <a:endParaRPr sz="1100" dirty="0"/>
          </a:p>
          <a:p>
            <a:pPr marL="914400" lvl="1" indent="-304800" algn="l" rtl="0">
              <a:spcBef>
                <a:spcPts val="0"/>
              </a:spcBef>
              <a:spcAft>
                <a:spcPts val="0"/>
              </a:spcAft>
              <a:buSzPts val="1200"/>
              <a:buChar char="○"/>
            </a:pPr>
            <a:r>
              <a:rPr lang="en" sz="1100" dirty="0"/>
              <a:t>Set </a:t>
            </a:r>
            <a:r>
              <a:rPr lang="en" sz="1050" dirty="0">
                <a:solidFill>
                  <a:srgbClr val="37474F"/>
                </a:solidFill>
                <a:latin typeface="Roboto Mono"/>
                <a:ea typeface="Roboto Mono"/>
                <a:cs typeface="Roboto Mono"/>
                <a:sym typeface="Roboto Mono"/>
              </a:rPr>
              <a:t>Cache-Control: no-cache</a:t>
            </a:r>
            <a:r>
              <a:rPr lang="en" sz="1100" dirty="0"/>
              <a:t> HTTP header, otherwise the browser will likely cache the request</a:t>
            </a:r>
            <a:endParaRPr sz="1100" dirty="0"/>
          </a:p>
          <a:p>
            <a:pPr marL="457200" lvl="0" indent="-311150" algn="l" rtl="0">
              <a:spcBef>
                <a:spcPts val="0"/>
              </a:spcBef>
              <a:spcAft>
                <a:spcPts val="0"/>
              </a:spcAft>
              <a:buSzPts val="1300"/>
              <a:buChar char="●"/>
            </a:pPr>
            <a:r>
              <a:rPr lang="en" sz="1300" dirty="0"/>
              <a:t>Ajax was the backbone of the Web 2.0 movement(circa 2006)</a:t>
            </a:r>
          </a:p>
        </p:txBody>
      </p:sp>
      <p:sp>
        <p:nvSpPr>
          <p:cNvPr id="144" name="Google Shape;144;p26"/>
          <p:cNvSpPr txBox="1">
            <a:spLocks noGrp="1"/>
          </p:cNvSpPr>
          <p:nvPr>
            <p:ph type="body" idx="2"/>
          </p:nvPr>
        </p:nvSpPr>
        <p:spPr>
          <a:xfrm>
            <a:off x="4372200" y="1152475"/>
            <a:ext cx="4771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50">
              <a:solidFill>
                <a:srgbClr val="37474F"/>
              </a:solidFill>
              <a:latin typeface="Roboto Mono"/>
              <a:ea typeface="Roboto Mono"/>
              <a:cs typeface="Roboto Mono"/>
              <a:sym typeface="Roboto Mono"/>
            </a:endParaRPr>
          </a:p>
          <a:p>
            <a:pPr marL="0" lvl="0" indent="0" algn="l" rtl="0">
              <a:spcBef>
                <a:spcPts val="1600"/>
              </a:spcBef>
              <a:spcAft>
                <a:spcPts val="0"/>
              </a:spcAft>
              <a:buNone/>
            </a:pPr>
            <a:r>
              <a:rPr lang="en" sz="1150">
                <a:solidFill>
                  <a:srgbClr val="37474F"/>
                </a:solidFill>
                <a:latin typeface="Roboto Mono"/>
                <a:ea typeface="Roboto Mono"/>
                <a:cs typeface="Roboto Mono"/>
                <a:sym typeface="Roboto Mono"/>
              </a:rPr>
              <a:t>httpRequest = </a:t>
            </a:r>
            <a:r>
              <a:rPr lang="en" sz="1150">
                <a:solidFill>
                  <a:srgbClr val="3F51B5"/>
                </a:solidFill>
                <a:latin typeface="Roboto Mono"/>
                <a:ea typeface="Roboto Mono"/>
                <a:cs typeface="Roboto Mono"/>
                <a:sym typeface="Roboto Mono"/>
              </a:rPr>
              <a:t>new</a:t>
            </a:r>
            <a:r>
              <a:rPr lang="en" sz="1150">
                <a:solidFill>
                  <a:srgbClr val="37474F"/>
                </a:solidFill>
                <a:latin typeface="Roboto Mono"/>
                <a:ea typeface="Roboto Mono"/>
                <a:cs typeface="Roboto Mono"/>
                <a:sym typeface="Roboto Mono"/>
              </a:rPr>
              <a:t> </a:t>
            </a:r>
            <a:r>
              <a:rPr lang="en" sz="1150">
                <a:solidFill>
                  <a:srgbClr val="9C27B0"/>
                </a:solidFill>
                <a:latin typeface="Roboto Mono"/>
                <a:ea typeface="Roboto Mono"/>
                <a:cs typeface="Roboto Mono"/>
                <a:sym typeface="Roboto Mono"/>
              </a:rPr>
              <a:t>XMLHttpRequest</a:t>
            </a:r>
            <a:r>
              <a:rPr lang="en" sz="1150">
                <a:solidFill>
                  <a:srgbClr val="37474F"/>
                </a:solidFill>
                <a:latin typeface="Roboto Mono"/>
                <a:ea typeface="Roboto Mono"/>
                <a:cs typeface="Roboto Mono"/>
                <a:sym typeface="Roboto Mono"/>
              </a:rPr>
              <a:t>();</a:t>
            </a:r>
            <a:br>
              <a:rPr lang="en" sz="1150">
                <a:solidFill>
                  <a:srgbClr val="37474F"/>
                </a:solidFill>
                <a:latin typeface="Roboto Mono"/>
                <a:ea typeface="Roboto Mono"/>
                <a:cs typeface="Roboto Mono"/>
                <a:sym typeface="Roboto Mono"/>
              </a:rPr>
            </a:br>
            <a:r>
              <a:rPr lang="en" sz="1150">
                <a:solidFill>
                  <a:srgbClr val="37474F"/>
                </a:solidFill>
                <a:latin typeface="Roboto Mono"/>
                <a:ea typeface="Roboto Mono"/>
                <a:cs typeface="Roboto Mono"/>
                <a:sym typeface="Roboto Mono"/>
              </a:rPr>
              <a:t>httpRequest.open(</a:t>
            </a:r>
            <a:r>
              <a:rPr lang="en" sz="1150">
                <a:solidFill>
                  <a:srgbClr val="388E3C"/>
                </a:solidFill>
                <a:latin typeface="Roboto Mono"/>
                <a:ea typeface="Roboto Mono"/>
                <a:cs typeface="Roboto Mono"/>
                <a:sym typeface="Roboto Mono"/>
              </a:rPr>
              <a:t>'GET'</a:t>
            </a:r>
            <a:r>
              <a:rPr lang="en" sz="1150">
                <a:solidFill>
                  <a:srgbClr val="37474F"/>
                </a:solidFill>
                <a:latin typeface="Roboto Mono"/>
                <a:ea typeface="Roboto Mono"/>
                <a:cs typeface="Roboto Mono"/>
                <a:sym typeface="Roboto Mono"/>
              </a:rPr>
              <a:t>, </a:t>
            </a:r>
            <a:r>
              <a:rPr lang="en" sz="1150">
                <a:solidFill>
                  <a:srgbClr val="388E3C"/>
                </a:solidFill>
                <a:latin typeface="Roboto Mono"/>
                <a:ea typeface="Roboto Mono"/>
                <a:cs typeface="Roboto Mono"/>
                <a:sym typeface="Roboto Mono"/>
              </a:rPr>
              <a:t>'test.html'</a:t>
            </a:r>
            <a:r>
              <a:rPr lang="en" sz="1150">
                <a:solidFill>
                  <a:srgbClr val="37474F"/>
                </a:solidFill>
                <a:latin typeface="Roboto Mono"/>
                <a:ea typeface="Roboto Mono"/>
                <a:cs typeface="Roboto Mono"/>
                <a:sym typeface="Roboto Mono"/>
              </a:rPr>
              <a:t>);</a:t>
            </a:r>
            <a:br>
              <a:rPr lang="en" sz="1150">
                <a:solidFill>
                  <a:srgbClr val="37474F"/>
                </a:solidFill>
                <a:latin typeface="Roboto Mono"/>
                <a:ea typeface="Roboto Mono"/>
                <a:cs typeface="Roboto Mono"/>
                <a:sym typeface="Roboto Mono"/>
              </a:rPr>
            </a:br>
            <a:r>
              <a:rPr lang="en" sz="1150">
                <a:solidFill>
                  <a:srgbClr val="37474F"/>
                </a:solidFill>
                <a:latin typeface="Roboto Mono"/>
                <a:ea typeface="Roboto Mono"/>
                <a:cs typeface="Roboto Mono"/>
                <a:sym typeface="Roboto Mono"/>
              </a:rPr>
              <a:t>httpRequest.send();</a:t>
            </a:r>
            <a:br>
              <a:rPr lang="en" sz="1150">
                <a:solidFill>
                  <a:srgbClr val="37474F"/>
                </a:solidFill>
                <a:latin typeface="Roboto Mono"/>
                <a:ea typeface="Roboto Mono"/>
                <a:cs typeface="Roboto Mono"/>
                <a:sym typeface="Roboto Mono"/>
              </a:rPr>
            </a:br>
            <a:r>
              <a:rPr lang="en" sz="1150">
                <a:solidFill>
                  <a:srgbClr val="37474F"/>
                </a:solidFill>
                <a:latin typeface="Roboto Mono"/>
                <a:ea typeface="Roboto Mono"/>
                <a:cs typeface="Roboto Mono"/>
                <a:sym typeface="Roboto Mono"/>
              </a:rPr>
              <a:t>httpRequest.onreadystatechange = </a:t>
            </a:r>
            <a:r>
              <a:rPr lang="en" sz="1150">
                <a:solidFill>
                  <a:srgbClr val="3F51B5"/>
                </a:solidFill>
                <a:latin typeface="Roboto Mono"/>
                <a:ea typeface="Roboto Mono"/>
                <a:cs typeface="Roboto Mono"/>
                <a:sym typeface="Roboto Mono"/>
              </a:rPr>
              <a:t>function</a:t>
            </a:r>
            <a:r>
              <a:rPr lang="en" sz="1150">
                <a:solidFill>
                  <a:srgbClr val="37474F"/>
                </a:solidFill>
                <a:latin typeface="Roboto Mono"/>
                <a:ea typeface="Roboto Mono"/>
                <a:cs typeface="Roboto Mono"/>
                <a:sym typeface="Roboto Mono"/>
              </a:rPr>
              <a:t>(){</a:t>
            </a:r>
            <a:br>
              <a:rPr lang="en" sz="1150">
                <a:solidFill>
                  <a:srgbClr val="37474F"/>
                </a:solidFill>
                <a:latin typeface="Roboto Mono"/>
                <a:ea typeface="Roboto Mono"/>
                <a:cs typeface="Roboto Mono"/>
                <a:sym typeface="Roboto Mono"/>
              </a:rPr>
            </a:br>
            <a:r>
              <a:rPr lang="en" sz="1150">
                <a:solidFill>
                  <a:srgbClr val="37474F"/>
                </a:solidFill>
                <a:latin typeface="Roboto Mono"/>
                <a:ea typeface="Roboto Mono"/>
                <a:cs typeface="Roboto Mono"/>
                <a:sym typeface="Roboto Mono"/>
              </a:rPr>
              <a:t>    </a:t>
            </a:r>
            <a:r>
              <a:rPr lang="en" sz="1150">
                <a:solidFill>
                  <a:srgbClr val="D81B60"/>
                </a:solidFill>
                <a:latin typeface="Roboto Mono"/>
                <a:ea typeface="Roboto Mono"/>
                <a:cs typeface="Roboto Mono"/>
                <a:sym typeface="Roboto Mono"/>
              </a:rPr>
              <a:t>// Process the server response here.</a:t>
            </a:r>
            <a:br>
              <a:rPr lang="en" sz="1150">
                <a:solidFill>
                  <a:srgbClr val="D81B60"/>
                </a:solidFill>
                <a:latin typeface="Roboto Mono"/>
                <a:ea typeface="Roboto Mono"/>
                <a:cs typeface="Roboto Mono"/>
                <a:sym typeface="Roboto Mono"/>
              </a:rPr>
            </a:br>
            <a:r>
              <a:rPr lang="en" sz="1150">
                <a:solidFill>
                  <a:srgbClr val="D81B60"/>
                </a:solidFill>
                <a:latin typeface="Roboto Mono"/>
                <a:ea typeface="Roboto Mono"/>
                <a:cs typeface="Roboto Mono"/>
                <a:sym typeface="Roboto Mono"/>
              </a:rPr>
              <a:t>    // e.g. JSON.parse(httpRequest.responseText);</a:t>
            </a:r>
            <a:br>
              <a:rPr lang="en" sz="1150">
                <a:solidFill>
                  <a:srgbClr val="37474F"/>
                </a:solidFill>
                <a:latin typeface="Roboto Mono"/>
                <a:ea typeface="Roboto Mono"/>
                <a:cs typeface="Roboto Mono"/>
                <a:sym typeface="Roboto Mono"/>
              </a:rPr>
            </a:br>
            <a:r>
              <a:rPr lang="en" sz="1150">
                <a:solidFill>
                  <a:srgbClr val="37474F"/>
                </a:solidFill>
                <a:latin typeface="Roboto Mono"/>
                <a:ea typeface="Roboto Mono"/>
                <a:cs typeface="Roboto Mono"/>
                <a:sym typeface="Roboto Mono"/>
              </a:rPr>
              <a:t>};</a:t>
            </a:r>
            <a:endParaRPr sz="1150">
              <a:solidFill>
                <a:srgbClr val="37474F"/>
              </a:solidFill>
              <a:latin typeface="Roboto Mono"/>
              <a:ea typeface="Roboto Mono"/>
              <a:cs typeface="Roboto Mono"/>
              <a:sym typeface="Roboto Mono"/>
            </a:endParaRPr>
          </a:p>
          <a:p>
            <a:pPr marL="0" lvl="0" indent="0" algn="l" rtl="0">
              <a:spcBef>
                <a:spcPts val="1600"/>
              </a:spcBef>
              <a:spcAft>
                <a:spcPts val="1600"/>
              </a:spcAft>
              <a:buNone/>
            </a:pPr>
            <a:endParaRPr sz="1150">
              <a:solidFill>
                <a:srgbClr val="37474F"/>
              </a:solidFill>
              <a:latin typeface="Roboto Mono"/>
              <a:ea typeface="Roboto Mono"/>
              <a:cs typeface="Roboto Mono"/>
              <a:sym typeface="Roboto Mono"/>
            </a:endParaRPr>
          </a:p>
        </p:txBody>
      </p:sp>
      <p:sp>
        <p:nvSpPr>
          <p:cNvPr id="3" name="Callout: Up Arrow 2">
            <a:extLst>
              <a:ext uri="{FF2B5EF4-FFF2-40B4-BE49-F238E27FC236}">
                <a16:creationId xmlns:a16="http://schemas.microsoft.com/office/drawing/2014/main" id="{3521E077-CB0A-46E5-8D88-5189EC7B4076}"/>
              </a:ext>
            </a:extLst>
          </p:cNvPr>
          <p:cNvSpPr/>
          <p:nvPr/>
        </p:nvSpPr>
        <p:spPr>
          <a:xfrm>
            <a:off x="4929351" y="1918137"/>
            <a:ext cx="2406869" cy="2559269"/>
          </a:xfrm>
          <a:prstGeom prst="upArrowCallou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Enables RESTful operations/ verbs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311700" y="1350579"/>
            <a:ext cx="3999900" cy="3218296"/>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Originally created by </a:t>
            </a:r>
            <a:r>
              <a:rPr lang="en" u="sng" dirty="0">
                <a:solidFill>
                  <a:schemeClr val="hlink"/>
                </a:solidFill>
                <a:hlinkClick r:id="rId3"/>
              </a:rPr>
              <a:t>John Resig, RIT class of ‘05, CS Major</a:t>
            </a:r>
            <a:endParaRPr dirty="0"/>
          </a:p>
          <a:p>
            <a:pPr marL="914400" lvl="1" indent="-304800" algn="l" rtl="0">
              <a:spcBef>
                <a:spcPts val="0"/>
              </a:spcBef>
              <a:spcAft>
                <a:spcPts val="0"/>
              </a:spcAft>
              <a:buSzPts val="1200"/>
              <a:buChar char="○"/>
            </a:pPr>
            <a:r>
              <a:rPr lang="en" dirty="0"/>
              <a:t>Was the standard for web development for a long time - largely replaced by React.js, Angular.js, Vue.js, Ember.js</a:t>
            </a:r>
            <a:endParaRPr dirty="0"/>
          </a:p>
          <a:p>
            <a:pPr marL="914400" lvl="1" indent="-304800" algn="l" rtl="0">
              <a:spcBef>
                <a:spcPts val="0"/>
              </a:spcBef>
              <a:spcAft>
                <a:spcPts val="0"/>
              </a:spcAft>
              <a:buSzPts val="1200"/>
              <a:buChar char="○"/>
            </a:pPr>
            <a:r>
              <a:rPr lang="en" dirty="0"/>
              <a:t>Still </a:t>
            </a:r>
            <a:r>
              <a:rPr lang="en" i="1" dirty="0"/>
              <a:t>ubiquitous </a:t>
            </a:r>
            <a:r>
              <a:rPr lang="en" dirty="0"/>
              <a:t>today.</a:t>
            </a:r>
            <a:endParaRPr dirty="0"/>
          </a:p>
          <a:p>
            <a:pPr marL="914400" lvl="1" indent="-304800" algn="l" rtl="0">
              <a:spcBef>
                <a:spcPts val="0"/>
              </a:spcBef>
              <a:spcAft>
                <a:spcPts val="0"/>
              </a:spcAft>
              <a:buSzPts val="1200"/>
              <a:buChar char="○"/>
            </a:pPr>
            <a:r>
              <a:rPr lang="en" dirty="0"/>
              <a:t>Heavily influenced JS standards today</a:t>
            </a:r>
            <a:br>
              <a:rPr lang="en" dirty="0"/>
            </a:br>
            <a:r>
              <a:rPr lang="en" dirty="0"/>
              <a:t>e.g. Fetch API from jQuery’s $.ajax</a:t>
            </a:r>
            <a:endParaRPr dirty="0"/>
          </a:p>
          <a:p>
            <a:pPr marL="914400" lvl="1" indent="-304800" algn="l" rtl="0">
              <a:spcBef>
                <a:spcPts val="0"/>
              </a:spcBef>
              <a:spcAft>
                <a:spcPts val="0"/>
              </a:spcAft>
              <a:buSzPts val="1200"/>
              <a:buChar char="○"/>
            </a:pPr>
            <a:r>
              <a:rPr lang="en" i="1" dirty="0"/>
              <a:t>Huge</a:t>
            </a:r>
            <a:r>
              <a:rPr lang="en" dirty="0"/>
              <a:t> ecosystem of plugins</a:t>
            </a:r>
            <a:endParaRPr dirty="0"/>
          </a:p>
          <a:p>
            <a:pPr marL="457200" lvl="0" indent="-317500" algn="l" rtl="0">
              <a:spcBef>
                <a:spcPts val="0"/>
              </a:spcBef>
              <a:spcAft>
                <a:spcPts val="0"/>
              </a:spcAft>
              <a:buSzPts val="1400"/>
              <a:buChar char="●"/>
            </a:pPr>
            <a:r>
              <a:rPr lang="en" dirty="0"/>
              <a:t>In a nutshell: </a:t>
            </a:r>
            <a:r>
              <a:rPr lang="en" sz="1350" dirty="0">
                <a:solidFill>
                  <a:srgbClr val="37474F"/>
                </a:solidFill>
                <a:latin typeface="Roboto Mono"/>
                <a:ea typeface="Roboto Mono"/>
                <a:cs typeface="Roboto Mono"/>
                <a:sym typeface="Roboto Mono"/>
              </a:rPr>
              <a:t>$() … </a:t>
            </a:r>
            <a:r>
              <a:rPr lang="en-US" b="1" i="0" dirty="0">
                <a:solidFill>
                  <a:srgbClr val="000000"/>
                </a:solidFill>
                <a:effectLst/>
                <a:latin typeface="Verdana" panose="020B0604030504040204" pitchFamily="34" charset="0"/>
              </a:rPr>
              <a:t>$(</a:t>
            </a:r>
            <a:r>
              <a:rPr lang="en-US" b="1" i="1" dirty="0">
                <a:solidFill>
                  <a:srgbClr val="000000"/>
                </a:solidFill>
                <a:effectLst/>
                <a:latin typeface="Verdana" panose="020B0604030504040204" pitchFamily="34" charset="0"/>
              </a:rPr>
              <a:t>selector</a:t>
            </a:r>
            <a:r>
              <a:rPr lang="en-US" b="1" i="0" dirty="0">
                <a:solidFill>
                  <a:srgbClr val="000000"/>
                </a:solidFill>
                <a:effectLst/>
                <a:latin typeface="Verdana" panose="020B0604030504040204" pitchFamily="34" charset="0"/>
              </a:rPr>
              <a:t>).</a:t>
            </a:r>
            <a:r>
              <a:rPr lang="en-US" b="1" i="1" dirty="0">
                <a:solidFill>
                  <a:srgbClr val="000000"/>
                </a:solidFill>
                <a:effectLst/>
                <a:latin typeface="Verdana" panose="020B0604030504040204" pitchFamily="34" charset="0"/>
              </a:rPr>
              <a:t>action</a:t>
            </a:r>
            <a:r>
              <a:rPr lang="en-US" b="1" i="0" dirty="0">
                <a:solidFill>
                  <a:srgbClr val="000000"/>
                </a:solidFill>
                <a:effectLst/>
                <a:latin typeface="Verdana" panose="020B0604030504040204" pitchFamily="34" charset="0"/>
              </a:rPr>
              <a:t>()</a:t>
            </a:r>
            <a:endParaRPr dirty="0"/>
          </a:p>
          <a:p>
            <a:pPr marL="457200" lvl="0" indent="-317500" algn="l" rtl="0">
              <a:spcBef>
                <a:spcPts val="0"/>
              </a:spcBef>
              <a:spcAft>
                <a:spcPts val="0"/>
              </a:spcAft>
              <a:buSzPts val="1400"/>
              <a:buChar char="●"/>
            </a:pPr>
            <a:r>
              <a:rPr lang="en" dirty="0"/>
              <a:t>In a larger nutshell: DOM read-write in a compact, concise, readable way</a:t>
            </a:r>
            <a:endParaRPr dirty="0"/>
          </a:p>
          <a:p>
            <a:pPr marL="914400" lvl="1" indent="-304800" algn="l" rtl="0">
              <a:spcBef>
                <a:spcPts val="0"/>
              </a:spcBef>
              <a:spcAft>
                <a:spcPts val="0"/>
              </a:spcAft>
              <a:buSzPts val="1200"/>
              <a:buChar char="○"/>
            </a:pPr>
            <a:r>
              <a:rPr lang="en" dirty="0"/>
              <a:t>Method chaining</a:t>
            </a:r>
            <a:endParaRPr dirty="0"/>
          </a:p>
          <a:p>
            <a:pPr marL="914400" lvl="1" indent="-304800" algn="l" rtl="0">
              <a:spcBef>
                <a:spcPts val="0"/>
              </a:spcBef>
              <a:spcAft>
                <a:spcPts val="0"/>
              </a:spcAft>
              <a:buSzPts val="1200"/>
              <a:buChar char="○"/>
            </a:pPr>
            <a:r>
              <a:rPr lang="en" dirty="0"/>
              <a:t>CSS selection</a:t>
            </a:r>
            <a:endParaRPr dirty="0"/>
          </a:p>
          <a:p>
            <a:pPr marL="914400" lvl="1" indent="-304800" algn="l" rtl="0">
              <a:spcBef>
                <a:spcPts val="0"/>
              </a:spcBef>
              <a:spcAft>
                <a:spcPts val="0"/>
              </a:spcAft>
              <a:buSzPts val="1200"/>
              <a:buChar char="○"/>
            </a:pPr>
            <a:r>
              <a:rPr lang="en" dirty="0"/>
              <a:t>JS </a:t>
            </a:r>
            <a:r>
              <a:rPr lang="en" i="1" dirty="0"/>
              <a:t>looks </a:t>
            </a:r>
            <a:r>
              <a:rPr lang="en" dirty="0"/>
              <a:t>like HTML, making it easier to read and maintain</a:t>
            </a:r>
            <a:endParaRPr dirty="0"/>
          </a:p>
        </p:txBody>
      </p:sp>
      <p:sp>
        <p:nvSpPr>
          <p:cNvPr id="157" name="Google Shape;1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jQuery – another way to use AJAX</a:t>
            </a:r>
            <a:endParaRPr dirty="0"/>
          </a:p>
        </p:txBody>
      </p:sp>
      <p:sp>
        <p:nvSpPr>
          <p:cNvPr id="158" name="Google Shape;158;p28"/>
          <p:cNvSpPr txBox="1">
            <a:spLocks noGrp="1"/>
          </p:cNvSpPr>
          <p:nvPr>
            <p:ph type="body" idx="2"/>
          </p:nvPr>
        </p:nvSpPr>
        <p:spPr>
          <a:xfrm>
            <a:off x="4871544" y="1462749"/>
            <a:ext cx="3960757" cy="3106125"/>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1350" dirty="0">
                <a:solidFill>
                  <a:srgbClr val="37474F"/>
                </a:solidFill>
                <a:latin typeface="Roboto Mono"/>
                <a:ea typeface="Roboto Mono"/>
                <a:cs typeface="Roboto Mono"/>
                <a:sym typeface="Roboto Mono"/>
              </a:rPr>
              <a:t>$.ajax({</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type: </a:t>
            </a:r>
            <a:r>
              <a:rPr lang="en" sz="1350" dirty="0">
                <a:solidFill>
                  <a:srgbClr val="388E3C"/>
                </a:solidFill>
                <a:latin typeface="Roboto Mono"/>
                <a:ea typeface="Roboto Mono"/>
                <a:cs typeface="Roboto Mono"/>
                <a:sym typeface="Roboto Mono"/>
              </a:rPr>
              <a:t>'POST'</a:t>
            </a:r>
            <a:r>
              <a:rPr lang="en" sz="1350" dirty="0">
                <a:solidFill>
                  <a:srgbClr val="37474F"/>
                </a:solidFill>
                <a:latin typeface="Roboto Mono"/>
                <a:ea typeface="Roboto Mono"/>
                <a:cs typeface="Roboto Mono"/>
                <a:sym typeface="Roboto Mono"/>
              </a:rPr>
              <a:t>,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url: </a:t>
            </a:r>
            <a:r>
              <a:rPr lang="en" sz="1350" dirty="0">
                <a:solidFill>
                  <a:srgbClr val="388E3C"/>
                </a:solidFill>
                <a:latin typeface="Roboto Mono"/>
                <a:ea typeface="Roboto Mono"/>
                <a:cs typeface="Roboto Mono"/>
                <a:sym typeface="Roboto Mono"/>
              </a:rPr>
              <a:t>'/api/endpoint'</a:t>
            </a:r>
            <a:r>
              <a:rPr lang="en" sz="1350" dirty="0">
                <a:solidFill>
                  <a:srgbClr val="37474F"/>
                </a:solidFill>
                <a:latin typeface="Roboto Mono"/>
                <a:ea typeface="Roboto Mono"/>
                <a:cs typeface="Roboto Mono"/>
                <a:sym typeface="Roboto Mono"/>
              </a:rPr>
              <a:t>,</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data: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name : </a:t>
            </a:r>
            <a:r>
              <a:rPr lang="en" sz="1350" dirty="0">
                <a:solidFill>
                  <a:srgbClr val="388E3C"/>
                </a:solidFill>
                <a:latin typeface="Roboto Mono"/>
                <a:ea typeface="Roboto Mono"/>
                <a:cs typeface="Roboto Mono"/>
                <a:sym typeface="Roboto Mono"/>
              </a:rPr>
              <a:t>'Bono'</a:t>
            </a:r>
            <a:r>
              <a:rPr lang="en" sz="1350" dirty="0">
                <a:solidFill>
                  <a:srgbClr val="37474F"/>
                </a:solidFill>
                <a:latin typeface="Roboto Mono"/>
                <a:ea typeface="Roboto Mono"/>
                <a:cs typeface="Roboto Mono"/>
                <a:sym typeface="Roboto Mono"/>
              </a:rPr>
              <a:t>,</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location : </a:t>
            </a:r>
            <a:r>
              <a:rPr lang="en" sz="1350" dirty="0">
                <a:solidFill>
                  <a:srgbClr val="388E3C"/>
                </a:solidFill>
                <a:latin typeface="Roboto Mono"/>
                <a:ea typeface="Roboto Mono"/>
                <a:cs typeface="Roboto Mono"/>
                <a:sym typeface="Roboto Mono"/>
              </a:rPr>
              <a:t>'Dublin, Ireland'</a:t>
            </a:r>
            <a:r>
              <a:rPr lang="en" sz="1350" dirty="0">
                <a:solidFill>
                  <a:srgbClr val="37474F"/>
                </a:solidFill>
                <a:latin typeface="Roboto Mono"/>
                <a:ea typeface="Roboto Mono"/>
                <a:cs typeface="Roboto Mono"/>
                <a:sym typeface="Roboto Mono"/>
              </a:rPr>
              <a:t>,</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}).then(</a:t>
            </a:r>
            <a:r>
              <a:rPr lang="en" sz="1350" dirty="0">
                <a:solidFill>
                  <a:srgbClr val="3F51B5"/>
                </a:solidFill>
                <a:latin typeface="Roboto Mono"/>
                <a:ea typeface="Roboto Mono"/>
                <a:cs typeface="Roboto Mono"/>
                <a:sym typeface="Roboto Mono"/>
              </a:rPr>
              <a:t>function</a:t>
            </a:r>
            <a:r>
              <a:rPr lang="en" sz="1350" dirty="0">
                <a:solidFill>
                  <a:srgbClr val="37474F"/>
                </a:solidFill>
                <a:latin typeface="Roboto Mono"/>
                <a:ea typeface="Roboto Mono"/>
                <a:cs typeface="Roboto Mono"/>
                <a:sym typeface="Roboto Mono"/>
              </a:rPr>
              <a:t>(msg) {..})</a:t>
            </a:r>
            <a:endParaRPr sz="1350" dirty="0">
              <a:solidFill>
                <a:srgbClr val="37474F"/>
              </a:solidFill>
              <a:latin typeface="Roboto Mono"/>
              <a:ea typeface="Roboto Mono"/>
              <a:cs typeface="Roboto Mono"/>
              <a:sym typeface="Roboto Mono"/>
            </a:endParaRPr>
          </a:p>
          <a:p>
            <a:pPr marL="0" lvl="0" indent="0" algn="l" rtl="0">
              <a:spcBef>
                <a:spcPts val="1600"/>
              </a:spcBef>
              <a:spcAft>
                <a:spcPts val="1600"/>
              </a:spcAft>
              <a:buNone/>
            </a:pPr>
            <a:endParaRPr dirty="0"/>
          </a:p>
        </p:txBody>
      </p:sp>
      <p:pic>
        <p:nvPicPr>
          <p:cNvPr id="159" name="Google Shape;159;p28"/>
          <p:cNvPicPr preferRelativeResize="0"/>
          <p:nvPr/>
        </p:nvPicPr>
        <p:blipFill>
          <a:blip r:embed="rId4">
            <a:alphaModFix/>
          </a:blip>
          <a:stretch>
            <a:fillRect/>
          </a:stretch>
        </p:blipFill>
        <p:spPr>
          <a:xfrm>
            <a:off x="7048500" y="0"/>
            <a:ext cx="2095500" cy="514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Promises</a:t>
            </a:r>
            <a:endParaRPr/>
          </a:p>
        </p:txBody>
      </p:sp>
      <p:sp>
        <p:nvSpPr>
          <p:cNvPr id="122" name="Google Shape;122;p23"/>
          <p:cNvSpPr txBox="1">
            <a:spLocks noGrp="1"/>
          </p:cNvSpPr>
          <p:nvPr>
            <p:ph type="body" idx="1"/>
          </p:nvPr>
        </p:nvSpPr>
        <p:spPr>
          <a:xfrm>
            <a:off x="311700" y="1392621"/>
            <a:ext cx="3999900" cy="3176254"/>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“Object that represents the eventual completion or failure of an asynchronous operation”</a:t>
            </a:r>
            <a:endParaRPr dirty="0"/>
          </a:p>
          <a:p>
            <a:pPr marL="457200" lvl="0" indent="-317500" algn="l" rtl="0">
              <a:spcBef>
                <a:spcPts val="0"/>
              </a:spcBef>
              <a:spcAft>
                <a:spcPts val="0"/>
              </a:spcAft>
              <a:buSzPts val="1400"/>
              <a:buChar char="●"/>
            </a:pPr>
            <a:r>
              <a:rPr lang="en" dirty="0"/>
              <a:t>Promises allow for:</a:t>
            </a:r>
            <a:endParaRPr dirty="0"/>
          </a:p>
          <a:p>
            <a:pPr marL="914400" lvl="1" indent="-304800" algn="l" rtl="0">
              <a:spcBef>
                <a:spcPts val="0"/>
              </a:spcBef>
              <a:spcAft>
                <a:spcPts val="0"/>
              </a:spcAft>
              <a:buSzPts val="1200"/>
              <a:buChar char="○"/>
            </a:pPr>
            <a:r>
              <a:rPr lang="en" dirty="0"/>
              <a:t>Cleaner syntax</a:t>
            </a:r>
            <a:endParaRPr dirty="0"/>
          </a:p>
          <a:p>
            <a:pPr marL="914400" lvl="1" indent="-304800" algn="l" rtl="0">
              <a:spcBef>
                <a:spcPts val="0"/>
              </a:spcBef>
              <a:spcAft>
                <a:spcPts val="0"/>
              </a:spcAft>
              <a:buSzPts val="1200"/>
              <a:buChar char="○"/>
            </a:pPr>
            <a:r>
              <a:rPr lang="en" dirty="0"/>
              <a:t>More expressive chaining of operations</a:t>
            </a:r>
            <a:endParaRPr dirty="0"/>
          </a:p>
          <a:p>
            <a:pPr marL="914400" lvl="1" indent="-304800" algn="l" rtl="0">
              <a:spcBef>
                <a:spcPts val="0"/>
              </a:spcBef>
              <a:spcAft>
                <a:spcPts val="0"/>
              </a:spcAft>
              <a:buSzPts val="1200"/>
              <a:buChar char="○"/>
            </a:pPr>
            <a:r>
              <a:rPr lang="en" dirty="0"/>
              <a:t>Better browser optimization</a:t>
            </a:r>
            <a:endParaRPr dirty="0"/>
          </a:p>
          <a:p>
            <a:pPr marL="457200" lvl="0" indent="-317500" algn="l" rtl="0">
              <a:spcBef>
                <a:spcPts val="0"/>
              </a:spcBef>
              <a:spcAft>
                <a:spcPts val="0"/>
              </a:spcAft>
              <a:buSzPts val="1400"/>
              <a:buChar char="●"/>
            </a:pPr>
            <a:r>
              <a:rPr lang="en" dirty="0"/>
              <a:t>Three states</a:t>
            </a:r>
            <a:endParaRPr dirty="0"/>
          </a:p>
          <a:p>
            <a:pPr marL="914400" lvl="1" indent="-304800" algn="l" rtl="0">
              <a:spcBef>
                <a:spcPts val="0"/>
              </a:spcBef>
              <a:spcAft>
                <a:spcPts val="0"/>
              </a:spcAft>
              <a:buSzPts val="1200"/>
              <a:buChar char="○"/>
            </a:pPr>
            <a:r>
              <a:rPr lang="en" dirty="0"/>
              <a:t>Pending</a:t>
            </a:r>
            <a:endParaRPr dirty="0"/>
          </a:p>
          <a:p>
            <a:pPr marL="914400" lvl="1" indent="-304800" algn="l" rtl="0">
              <a:spcBef>
                <a:spcPts val="0"/>
              </a:spcBef>
              <a:spcAft>
                <a:spcPts val="0"/>
              </a:spcAft>
              <a:buSzPts val="1200"/>
              <a:buChar char="○"/>
            </a:pPr>
            <a:r>
              <a:rPr lang="en" dirty="0"/>
              <a:t>Fulfilled</a:t>
            </a:r>
            <a:endParaRPr dirty="0"/>
          </a:p>
          <a:p>
            <a:pPr marL="914400" lvl="1" indent="-304800" algn="l" rtl="0">
              <a:spcBef>
                <a:spcPts val="0"/>
              </a:spcBef>
              <a:spcAft>
                <a:spcPts val="0"/>
              </a:spcAft>
              <a:buSzPts val="1200"/>
              <a:buChar char="○"/>
            </a:pPr>
            <a:r>
              <a:rPr lang="en" dirty="0"/>
              <a:t>Rejected</a:t>
            </a:r>
            <a:endParaRPr dirty="0"/>
          </a:p>
          <a:p>
            <a:pPr marL="457200" lvl="0" indent="-317500" algn="l" rtl="0">
              <a:spcBef>
                <a:spcPts val="0"/>
              </a:spcBef>
              <a:spcAft>
                <a:spcPts val="0"/>
              </a:spcAft>
              <a:buSzPts val="1400"/>
              <a:buChar char="●"/>
            </a:pPr>
            <a:r>
              <a:rPr lang="en" dirty="0"/>
              <a:t>then(), catch(), and finally() allow for complex chains</a:t>
            </a:r>
            <a:endParaRPr dirty="0"/>
          </a:p>
          <a:p>
            <a:pPr marL="914400" lvl="0" indent="0" algn="l" rtl="0">
              <a:spcBef>
                <a:spcPts val="1600"/>
              </a:spcBef>
              <a:spcAft>
                <a:spcPts val="1600"/>
              </a:spcAft>
              <a:buNone/>
            </a:pPr>
            <a:endParaRPr dirty="0"/>
          </a:p>
        </p:txBody>
      </p:sp>
      <p:sp>
        <p:nvSpPr>
          <p:cNvPr id="123" name="Google Shape;123;p23"/>
          <p:cNvSpPr txBox="1">
            <a:spLocks noGrp="1"/>
          </p:cNvSpPr>
          <p:nvPr>
            <p:ph type="body" idx="2"/>
          </p:nvPr>
        </p:nvSpPr>
        <p:spPr>
          <a:xfrm>
            <a:off x="4832400" y="1392619"/>
            <a:ext cx="3999900" cy="31762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dirty="0">
                <a:solidFill>
                  <a:srgbClr val="3F51B5"/>
                </a:solidFill>
                <a:latin typeface="Roboto Mono"/>
                <a:ea typeface="Roboto Mono"/>
                <a:cs typeface="Roboto Mono"/>
                <a:sym typeface="Roboto Mono"/>
              </a:rPr>
              <a:t>const</a:t>
            </a:r>
            <a:r>
              <a:rPr lang="en" sz="1350" dirty="0">
                <a:solidFill>
                  <a:srgbClr val="37474F"/>
                </a:solidFill>
                <a:latin typeface="Roboto Mono"/>
                <a:ea typeface="Roboto Mono"/>
                <a:cs typeface="Roboto Mono"/>
                <a:sym typeface="Roboto Mono"/>
              </a:rPr>
              <a:t> myPromise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new</a:t>
            </a:r>
            <a:r>
              <a:rPr lang="en" sz="1350" dirty="0">
                <a:solidFill>
                  <a:srgbClr val="37474F"/>
                </a:solidFill>
                <a:latin typeface="Roboto Mono"/>
                <a:ea typeface="Roboto Mono"/>
                <a:cs typeface="Roboto Mono"/>
                <a:sym typeface="Roboto Mono"/>
              </a:rPr>
              <a:t> </a:t>
            </a:r>
            <a:r>
              <a:rPr lang="en" sz="1350" dirty="0">
                <a:solidFill>
                  <a:srgbClr val="9C27B0"/>
                </a:solidFill>
                <a:latin typeface="Roboto Mono"/>
                <a:ea typeface="Roboto Mono"/>
                <a:cs typeface="Roboto Mono"/>
                <a:sym typeface="Roboto Mono"/>
              </a:rPr>
              <a:t>Promise</a:t>
            </a:r>
            <a:r>
              <a:rPr lang="en" sz="1350" dirty="0">
                <a:solidFill>
                  <a:srgbClr val="37474F"/>
                </a:solidFill>
                <a:latin typeface="Roboto Mono"/>
                <a:ea typeface="Roboto Mono"/>
                <a:cs typeface="Roboto Mono"/>
                <a:sym typeface="Roboto Mono"/>
              </a:rPr>
              <a:t>(myExecutorFunc))</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.then(handleFulfilledA)</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.then(handleFulfilledB)</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.then(handleFulfilledC)</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catch</a:t>
            </a:r>
            <a:r>
              <a:rPr lang="en" sz="1350" dirty="0">
                <a:solidFill>
                  <a:srgbClr val="37474F"/>
                </a:solidFill>
                <a:latin typeface="Roboto Mono"/>
                <a:ea typeface="Roboto Mono"/>
                <a:cs typeface="Roboto Mono"/>
                <a:sym typeface="Roboto Mono"/>
              </a:rPr>
              <a:t>(handleRejectedAny);</a:t>
            </a:r>
            <a:endParaRPr sz="1350" dirty="0">
              <a:solidFill>
                <a:srgbClr val="37474F"/>
              </a:solidFill>
              <a:latin typeface="Roboto Mono"/>
              <a:ea typeface="Roboto Mono"/>
              <a:cs typeface="Roboto Mono"/>
              <a:sym typeface="Roboto Mono"/>
            </a:endParaRPr>
          </a:p>
          <a:p>
            <a:pPr marL="0" lvl="0" indent="0" algn="l" rtl="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Fetch API</a:t>
            </a:r>
            <a:endParaRPr dirty="0"/>
          </a:p>
        </p:txBody>
      </p:sp>
      <p:sp>
        <p:nvSpPr>
          <p:cNvPr id="150" name="Google Shape;150;p27"/>
          <p:cNvSpPr txBox="1">
            <a:spLocks noGrp="1"/>
          </p:cNvSpPr>
          <p:nvPr>
            <p:ph type="body" idx="1"/>
          </p:nvPr>
        </p:nvSpPr>
        <p:spPr>
          <a:xfrm>
            <a:off x="311700" y="1387365"/>
            <a:ext cx="3999900" cy="3181509"/>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A newer update to Ajax </a:t>
            </a:r>
            <a:endParaRPr dirty="0"/>
          </a:p>
          <a:p>
            <a:pPr marL="914400" lvl="1" indent="-304800" algn="l" rtl="0">
              <a:spcBef>
                <a:spcPts val="0"/>
              </a:spcBef>
              <a:spcAft>
                <a:spcPts val="0"/>
              </a:spcAft>
              <a:buSzPts val="1200"/>
              <a:buChar char="○"/>
            </a:pPr>
            <a:r>
              <a:rPr lang="en" dirty="0"/>
              <a:t>Uses Promises</a:t>
            </a:r>
            <a:endParaRPr dirty="0"/>
          </a:p>
          <a:p>
            <a:pPr marL="1371600" lvl="2" indent="-304800" algn="l" rtl="0">
              <a:spcBef>
                <a:spcPts val="0"/>
              </a:spcBef>
              <a:spcAft>
                <a:spcPts val="0"/>
              </a:spcAft>
              <a:buSzPts val="1200"/>
              <a:buChar char="■"/>
            </a:pPr>
            <a:r>
              <a:rPr lang="en" dirty="0"/>
              <a:t>More complex dependency trees</a:t>
            </a:r>
            <a:endParaRPr dirty="0"/>
          </a:p>
          <a:p>
            <a:pPr marL="1371600" lvl="2" indent="-304800" algn="l" rtl="0">
              <a:spcBef>
                <a:spcPts val="0"/>
              </a:spcBef>
              <a:spcAft>
                <a:spcPts val="0"/>
              </a:spcAft>
              <a:buSzPts val="1200"/>
              <a:buChar char="■"/>
            </a:pPr>
            <a:r>
              <a:rPr lang="en" dirty="0"/>
              <a:t>Better async optimization</a:t>
            </a:r>
            <a:endParaRPr dirty="0"/>
          </a:p>
          <a:p>
            <a:pPr marL="914400" lvl="1" indent="-304800" algn="l" rtl="0">
              <a:spcBef>
                <a:spcPts val="0"/>
              </a:spcBef>
              <a:spcAft>
                <a:spcPts val="0"/>
              </a:spcAft>
              <a:buSzPts val="1200"/>
              <a:buChar char="○"/>
            </a:pPr>
            <a:r>
              <a:rPr lang="en" dirty="0"/>
              <a:t>Adheres more closely to CORS and Same Origin policies</a:t>
            </a:r>
            <a:endParaRPr dirty="0"/>
          </a:p>
          <a:p>
            <a:pPr marL="914400" lvl="1" indent="-304800" algn="l" rtl="0">
              <a:spcBef>
                <a:spcPts val="0"/>
              </a:spcBef>
              <a:spcAft>
                <a:spcPts val="0"/>
              </a:spcAft>
              <a:buSzPts val="1200"/>
              <a:buChar char="○"/>
            </a:pPr>
            <a:r>
              <a:rPr lang="en" dirty="0"/>
              <a:t>More secure defaults in general, e.g. more secure cookie handling</a:t>
            </a:r>
            <a:endParaRPr dirty="0"/>
          </a:p>
          <a:p>
            <a:pPr marL="914400" lvl="1" indent="-304800" algn="l" rtl="0">
              <a:spcBef>
                <a:spcPts val="0"/>
              </a:spcBef>
              <a:spcAft>
                <a:spcPts val="0"/>
              </a:spcAft>
              <a:buSzPts val="1200"/>
              <a:buChar char="○"/>
            </a:pPr>
            <a:r>
              <a:rPr lang="en" dirty="0"/>
              <a:t>Simpler API</a:t>
            </a:r>
            <a:endParaRPr dirty="0"/>
          </a:p>
          <a:p>
            <a:pPr marL="457200" lvl="0" indent="-317500" algn="l" rtl="0">
              <a:spcBef>
                <a:spcPts val="0"/>
              </a:spcBef>
              <a:spcAft>
                <a:spcPts val="0"/>
              </a:spcAft>
              <a:buSzPts val="1400"/>
              <a:buChar char="●"/>
            </a:pPr>
            <a:r>
              <a:rPr lang="en" dirty="0"/>
              <a:t>Always finishes</a:t>
            </a:r>
            <a:endParaRPr dirty="0"/>
          </a:p>
          <a:p>
            <a:pPr marL="914400" lvl="1" indent="-304800" algn="l" rtl="0">
              <a:spcBef>
                <a:spcPts val="0"/>
              </a:spcBef>
              <a:spcAft>
                <a:spcPts val="0"/>
              </a:spcAft>
              <a:buSzPts val="1200"/>
              <a:buChar char="○"/>
            </a:pPr>
            <a:r>
              <a:rPr lang="en" dirty="0"/>
              <a:t>Whether the request was successful or not</a:t>
            </a:r>
            <a:endParaRPr dirty="0"/>
          </a:p>
          <a:p>
            <a:pPr marL="914400" lvl="1" indent="-304800" algn="l" rtl="0">
              <a:spcBef>
                <a:spcPts val="0"/>
              </a:spcBef>
              <a:spcAft>
                <a:spcPts val="0"/>
              </a:spcAft>
              <a:buSzPts val="1200"/>
              <a:buChar char="○"/>
            </a:pPr>
            <a:r>
              <a:rPr lang="en" dirty="0"/>
              <a:t>e.g. An HTTP 500 isn’t an exception, it’s just part of the promise structure</a:t>
            </a:r>
            <a:endParaRPr dirty="0"/>
          </a:p>
          <a:p>
            <a:pPr marL="457200" lvl="0" indent="-317500" algn="l" rtl="0">
              <a:spcBef>
                <a:spcPts val="0"/>
              </a:spcBef>
              <a:spcAft>
                <a:spcPts val="0"/>
              </a:spcAft>
              <a:buSzPts val="1400"/>
              <a:buChar char="●"/>
            </a:pPr>
            <a:r>
              <a:rPr lang="en" dirty="0"/>
              <a:t>Better integration with Service Workers</a:t>
            </a:r>
            <a:endParaRPr dirty="0"/>
          </a:p>
        </p:txBody>
      </p:sp>
      <p:sp>
        <p:nvSpPr>
          <p:cNvPr id="151" name="Google Shape;151;p27"/>
          <p:cNvSpPr txBox="1">
            <a:spLocks noGrp="1"/>
          </p:cNvSpPr>
          <p:nvPr>
            <p:ph type="body" idx="2"/>
          </p:nvPr>
        </p:nvSpPr>
        <p:spPr>
          <a:xfrm>
            <a:off x="4832400" y="1466193"/>
            <a:ext cx="3999900" cy="21077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50" dirty="0">
                <a:solidFill>
                  <a:srgbClr val="37474F"/>
                </a:solidFill>
                <a:latin typeface="Roboto Mono"/>
                <a:ea typeface="Roboto Mono"/>
                <a:cs typeface="Roboto Mono"/>
                <a:sym typeface="Roboto Mono"/>
              </a:rPr>
              <a:t>l</a:t>
            </a:r>
            <a:r>
              <a:rPr lang="en" sz="1150" dirty="0">
                <a:solidFill>
                  <a:srgbClr val="37474F"/>
                </a:solidFill>
                <a:latin typeface="Roboto Mono"/>
                <a:ea typeface="Roboto Mono"/>
                <a:cs typeface="Roboto Mono"/>
                <a:sym typeface="Roboto Mono"/>
              </a:rPr>
              <a:t>et result = “”</a:t>
            </a:r>
          </a:p>
          <a:p>
            <a:pPr marL="0" lvl="0" indent="0" algn="l" rtl="0">
              <a:spcBef>
                <a:spcPts val="0"/>
              </a:spcBef>
              <a:spcAft>
                <a:spcPts val="0"/>
              </a:spcAft>
              <a:buNone/>
            </a:pPr>
            <a:r>
              <a:rPr lang="en" sz="1150" dirty="0">
                <a:solidFill>
                  <a:srgbClr val="37474F"/>
                </a:solidFill>
                <a:latin typeface="Roboto Mono"/>
                <a:ea typeface="Roboto Mono"/>
                <a:cs typeface="Roboto Mono"/>
                <a:sym typeface="Roboto Mono"/>
              </a:rPr>
              <a:t>fetch(</a:t>
            </a:r>
            <a:r>
              <a:rPr lang="en" sz="1150" dirty="0">
                <a:solidFill>
                  <a:srgbClr val="388E3C"/>
                </a:solidFill>
                <a:latin typeface="Roboto Mono"/>
                <a:ea typeface="Roboto Mono"/>
                <a:cs typeface="Roboto Mono"/>
                <a:sym typeface="Roboto Mono"/>
              </a:rPr>
              <a:t>'</a:t>
            </a:r>
            <a:r>
              <a:rPr lang="en" sz="1150" u="sng" dirty="0">
                <a:solidFill>
                  <a:schemeClr val="hlink"/>
                </a:solidFill>
                <a:latin typeface="Roboto Mono"/>
                <a:ea typeface="Roboto Mono"/>
                <a:cs typeface="Roboto Mono"/>
                <a:sym typeface="Roboto Mono"/>
                <a:hlinkClick r:id="rId3"/>
              </a:rPr>
              <a:t>http://example.com/movies.json</a:t>
            </a:r>
            <a:r>
              <a:rPr lang="en" sz="1150" dirty="0">
                <a:solidFill>
                  <a:srgbClr val="388E3C"/>
                </a:solidFill>
                <a:latin typeface="Roboto Mono"/>
                <a:ea typeface="Roboto Mono"/>
                <a:cs typeface="Roboto Mono"/>
                <a:sym typeface="Roboto Mono"/>
              </a:rPr>
              <a:t>'</a:t>
            </a:r>
            <a:r>
              <a:rPr lang="en" sz="1150" dirty="0">
                <a:solidFill>
                  <a:srgbClr val="37474F"/>
                </a:solidFill>
                <a:latin typeface="Roboto Mono"/>
                <a:ea typeface="Roboto Mono"/>
                <a:cs typeface="Roboto Mono"/>
                <a:sym typeface="Roboto Mono"/>
              </a:rPr>
              <a:t>)</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.then((response) =&gt; {</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a:t>
            </a:r>
            <a:r>
              <a:rPr lang="en" sz="1150" dirty="0">
                <a:solidFill>
                  <a:srgbClr val="3F51B5"/>
                </a:solidFill>
                <a:latin typeface="Roboto Mono"/>
                <a:ea typeface="Roboto Mono"/>
                <a:cs typeface="Roboto Mono"/>
                <a:sym typeface="Roboto Mono"/>
              </a:rPr>
              <a:t>return</a:t>
            </a:r>
            <a:r>
              <a:rPr lang="en" sz="1150" dirty="0">
                <a:solidFill>
                  <a:srgbClr val="37474F"/>
                </a:solidFill>
                <a:latin typeface="Roboto Mono"/>
                <a:ea typeface="Roboto Mono"/>
                <a:cs typeface="Roboto Mono"/>
                <a:sym typeface="Roboto Mono"/>
              </a:rPr>
              <a:t> response.json();</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.then((data) =&gt; {</a:t>
            </a:r>
          </a:p>
          <a:p>
            <a:pPr marL="0" lvl="0" indent="0" algn="l" rtl="0">
              <a:spcBef>
                <a:spcPts val="0"/>
              </a:spcBef>
              <a:spcAft>
                <a:spcPts val="0"/>
              </a:spcAft>
              <a:buNone/>
            </a:pPr>
            <a:r>
              <a:rPr lang="en" sz="1150" dirty="0">
                <a:solidFill>
                  <a:srgbClr val="37474F"/>
                </a:solidFill>
                <a:latin typeface="Roboto Mono"/>
                <a:ea typeface="Roboto Mono"/>
                <a:cs typeface="Roboto Mono"/>
                <a:sym typeface="Roboto Mono"/>
              </a:rPr>
              <a:t>     result = data;</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console.log(data);</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a:t>
            </a:r>
          </a:p>
          <a:p>
            <a:pPr marL="0" lvl="0" indent="0" algn="l" rtl="0">
              <a:spcBef>
                <a:spcPts val="0"/>
              </a:spcBef>
              <a:spcAft>
                <a:spcPts val="0"/>
              </a:spcAft>
              <a:buNone/>
            </a:pPr>
            <a:endParaRPr lang="en" sz="115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150" dirty="0">
                <a:solidFill>
                  <a:srgbClr val="37474F"/>
                </a:solidFill>
                <a:latin typeface="Roboto Mono"/>
                <a:ea typeface="Roboto Mono"/>
                <a:cs typeface="Roboto Mono"/>
                <a:sym typeface="Roboto Mono"/>
              </a:rPr>
              <a:t>  console.log(“A new beginning”)</a:t>
            </a:r>
          </a:p>
          <a:p>
            <a:pPr marL="0" lvl="0" indent="0" algn="l" rtl="0">
              <a:spcBef>
                <a:spcPts val="0"/>
              </a:spcBef>
              <a:spcAft>
                <a:spcPts val="0"/>
              </a:spcAft>
              <a:buNone/>
            </a:pPr>
            <a:r>
              <a:rPr lang="en" sz="1150" dirty="0">
                <a:solidFill>
                  <a:srgbClr val="37474F"/>
                </a:solidFill>
                <a:latin typeface="Roboto Mono"/>
                <a:ea typeface="Roboto Mono"/>
                <a:cs typeface="Roboto Mono"/>
                <a:sym typeface="Roboto Mono"/>
              </a:rPr>
              <a:t>  console.log(result);</a:t>
            </a:r>
            <a:endParaRPr sz="1150" dirty="0">
              <a:solidFill>
                <a:srgbClr val="37474F"/>
              </a:solidFill>
              <a:latin typeface="Roboto Mono"/>
              <a:ea typeface="Roboto Mono"/>
              <a:cs typeface="Roboto Mono"/>
              <a:sym typeface="Roboto Mono"/>
            </a:endParaRPr>
          </a:p>
          <a:p>
            <a:pPr marL="0" lvl="0" indent="0" algn="l" rtl="0">
              <a:spcBef>
                <a:spcPts val="1600"/>
              </a:spcBef>
              <a:spcAft>
                <a:spcPts val="1600"/>
              </a:spcAft>
              <a:buNone/>
            </a:pPr>
            <a:endParaRPr sz="1200" dirty="0"/>
          </a:p>
        </p:txBody>
      </p:sp>
      <p:sp>
        <p:nvSpPr>
          <p:cNvPr id="3" name="Callout: Up Arrow 2">
            <a:extLst>
              <a:ext uri="{FF2B5EF4-FFF2-40B4-BE49-F238E27FC236}">
                <a16:creationId xmlns:a16="http://schemas.microsoft.com/office/drawing/2014/main" id="{77A16CEA-B1FC-7600-ABA3-ABB1DB69AA37}"/>
              </a:ext>
            </a:extLst>
          </p:cNvPr>
          <p:cNvSpPr/>
          <p:nvPr/>
        </p:nvSpPr>
        <p:spPr>
          <a:xfrm>
            <a:off x="4889811" y="3484756"/>
            <a:ext cx="3250580" cy="1084118"/>
          </a:xfrm>
          <a:prstGeom prst="upArrow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dirty="0"/>
              <a:t>Beware!  Anything OUTSIDE fetch/then will run asynchronously!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372D-6C2A-6715-2AB7-F2246A5B627E}"/>
              </a:ext>
            </a:extLst>
          </p:cNvPr>
          <p:cNvSpPr>
            <a:spLocks noGrp="1"/>
          </p:cNvSpPr>
          <p:nvPr>
            <p:ph type="title"/>
          </p:nvPr>
        </p:nvSpPr>
        <p:spPr/>
        <p:txBody>
          <a:bodyPr/>
          <a:lstStyle/>
          <a:p>
            <a:r>
              <a:rPr lang="en-US" dirty="0"/>
              <a:t>async/ await</a:t>
            </a:r>
          </a:p>
        </p:txBody>
      </p:sp>
      <p:sp>
        <p:nvSpPr>
          <p:cNvPr id="5" name="Content Placeholder 4">
            <a:extLst>
              <a:ext uri="{FF2B5EF4-FFF2-40B4-BE49-F238E27FC236}">
                <a16:creationId xmlns:a16="http://schemas.microsoft.com/office/drawing/2014/main" id="{0AB03F10-36C1-E0BD-2082-CE9EA98E9CF1}"/>
              </a:ext>
            </a:extLst>
          </p:cNvPr>
          <p:cNvSpPr>
            <a:spLocks noGrp="1"/>
          </p:cNvSpPr>
          <p:nvPr>
            <p:ph idx="1"/>
          </p:nvPr>
        </p:nvSpPr>
        <p:spPr/>
        <p:txBody>
          <a:bodyPr/>
          <a:lstStyle/>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let result = “default”;</a:t>
            </a:r>
          </a:p>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let response = await fetch(</a:t>
            </a:r>
            <a:r>
              <a:rPr lang="en-US" sz="1600" dirty="0">
                <a:solidFill>
                  <a:srgbClr val="388E3C"/>
                </a:solidFill>
                <a:latin typeface="Roboto Mono"/>
                <a:ea typeface="Roboto Mono"/>
                <a:cs typeface="Roboto Mono"/>
                <a:sym typeface="Roboto Mono"/>
              </a:rPr>
              <a:t>'</a:t>
            </a:r>
            <a:r>
              <a:rPr lang="en-US" sz="1600" u="sng" dirty="0">
                <a:solidFill>
                  <a:schemeClr val="hlink"/>
                </a:solidFill>
                <a:latin typeface="Roboto Mono"/>
                <a:ea typeface="Roboto Mono"/>
                <a:cs typeface="Roboto Mono"/>
                <a:sym typeface="Roboto Mono"/>
                <a:hlinkClick r:id="rId2"/>
              </a:rPr>
              <a:t>http://example.com/</a:t>
            </a:r>
            <a:r>
              <a:rPr lang="en-US" sz="1600" u="sng" dirty="0" err="1">
                <a:solidFill>
                  <a:schemeClr val="hlink"/>
                </a:solidFill>
                <a:latin typeface="Roboto Mono"/>
                <a:ea typeface="Roboto Mono"/>
                <a:cs typeface="Roboto Mono"/>
                <a:sym typeface="Roboto Mono"/>
                <a:hlinkClick r:id="rId2"/>
              </a:rPr>
              <a:t>movies.json</a:t>
            </a:r>
            <a:r>
              <a:rPr lang="en-US" sz="1600" dirty="0">
                <a:solidFill>
                  <a:srgbClr val="388E3C"/>
                </a:solidFill>
                <a:latin typeface="Roboto Mono"/>
                <a:ea typeface="Roboto Mono"/>
                <a:cs typeface="Roboto Mono"/>
                <a:sym typeface="Roboto Mono"/>
              </a:rPr>
              <a:t>’</a:t>
            </a:r>
            <a:r>
              <a:rPr lang="en-US" sz="1600" dirty="0">
                <a:solidFill>
                  <a:srgbClr val="37474F"/>
                </a:solidFill>
                <a:latin typeface="Roboto Mono"/>
                <a:ea typeface="Roboto Mono"/>
                <a:cs typeface="Roboto Mono"/>
                <a:sym typeface="Roboto Mono"/>
              </a:rPr>
              <a:t>)</a:t>
            </a:r>
            <a:br>
              <a:rPr lang="en-US" sz="1600" dirty="0">
                <a:solidFill>
                  <a:srgbClr val="37474F"/>
                </a:solidFill>
                <a:latin typeface="Roboto Mono"/>
                <a:ea typeface="Roboto Mono"/>
                <a:cs typeface="Roboto Mono"/>
                <a:sym typeface="Roboto Mono"/>
              </a:rPr>
            </a:br>
            <a:endParaRPr lang="en-US" sz="16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let data = await </a:t>
            </a:r>
            <a:r>
              <a:rPr lang="en-US" sz="1600" dirty="0" err="1">
                <a:solidFill>
                  <a:srgbClr val="37474F"/>
                </a:solidFill>
                <a:latin typeface="Roboto Mono"/>
                <a:ea typeface="Roboto Mono"/>
                <a:cs typeface="Roboto Mono"/>
                <a:sym typeface="Roboto Mono"/>
              </a:rPr>
              <a:t>response.json</a:t>
            </a:r>
            <a:r>
              <a:rPr lang="en-US" sz="1600" dirty="0">
                <a:solidFill>
                  <a:srgbClr val="37474F"/>
                </a:solidFill>
                <a:latin typeface="Roboto Mono"/>
                <a:ea typeface="Roboto Mono"/>
                <a:cs typeface="Roboto Mono"/>
                <a:sym typeface="Roboto Mono"/>
              </a:rPr>
              <a:t>();</a:t>
            </a:r>
          </a:p>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result = data;</a:t>
            </a:r>
          </a:p>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 console.log(“A new beginning”)</a:t>
            </a:r>
          </a:p>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 console.log(result);</a:t>
            </a:r>
          </a:p>
          <a:p>
            <a:endParaRPr lang="en-US" dirty="0"/>
          </a:p>
        </p:txBody>
      </p:sp>
      <p:sp>
        <p:nvSpPr>
          <p:cNvPr id="6" name="TextBox 5">
            <a:extLst>
              <a:ext uri="{FF2B5EF4-FFF2-40B4-BE49-F238E27FC236}">
                <a16:creationId xmlns:a16="http://schemas.microsoft.com/office/drawing/2014/main" id="{C3162967-875F-07C3-3989-7DE325460D42}"/>
              </a:ext>
            </a:extLst>
          </p:cNvPr>
          <p:cNvSpPr txBox="1"/>
          <p:nvPr/>
        </p:nvSpPr>
        <p:spPr>
          <a:xfrm>
            <a:off x="925551" y="3949401"/>
            <a:ext cx="6172200" cy="646331"/>
          </a:xfrm>
          <a:prstGeom prst="rect">
            <a:avLst/>
          </a:prstGeom>
          <a:noFill/>
        </p:spPr>
        <p:txBody>
          <a:bodyPr wrap="square" rtlCol="0">
            <a:spAutoFit/>
          </a:bodyPr>
          <a:lstStyle/>
          <a:p>
            <a:r>
              <a:rPr lang="en-US" dirty="0"/>
              <a:t>Forces synchronous </a:t>
            </a:r>
            <a:r>
              <a:rPr lang="en-US" dirty="0" err="1"/>
              <a:t>behaviour</a:t>
            </a:r>
            <a:endParaRPr lang="en-US" dirty="0"/>
          </a:p>
          <a:p>
            <a:r>
              <a:rPr lang="en-US" dirty="0"/>
              <a:t>Function must be declared ‘async’</a:t>
            </a:r>
          </a:p>
        </p:txBody>
      </p:sp>
    </p:spTree>
    <p:extLst>
      <p:ext uri="{BB962C8B-B14F-4D97-AF65-F5344CB8AC3E}">
        <p14:creationId xmlns:p14="http://schemas.microsoft.com/office/powerpoint/2010/main" val="7916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67F9-4491-4780-8BFC-6346D586997E}"/>
              </a:ext>
            </a:extLst>
          </p:cNvPr>
          <p:cNvSpPr>
            <a:spLocks noGrp="1"/>
          </p:cNvSpPr>
          <p:nvPr>
            <p:ph type="title"/>
          </p:nvPr>
        </p:nvSpPr>
        <p:spPr/>
        <p:txBody>
          <a:bodyPr/>
          <a:lstStyle/>
          <a:p>
            <a:r>
              <a:rPr lang="en-US" dirty="0"/>
              <a:t>React and REST (POST and GET example)</a:t>
            </a:r>
          </a:p>
        </p:txBody>
      </p:sp>
      <p:sp>
        <p:nvSpPr>
          <p:cNvPr id="3" name="Content Placeholder 2">
            <a:extLst>
              <a:ext uri="{FF2B5EF4-FFF2-40B4-BE49-F238E27FC236}">
                <a16:creationId xmlns:a16="http://schemas.microsoft.com/office/drawing/2014/main" id="{3CE90173-0FE2-4B3A-8DC9-AFDD0E5B5167}"/>
              </a:ext>
            </a:extLst>
          </p:cNvPr>
          <p:cNvSpPr>
            <a:spLocks noGrp="1"/>
          </p:cNvSpPr>
          <p:nvPr>
            <p:ph sz="half" idx="1"/>
          </p:nvPr>
        </p:nvSpPr>
        <p:spPr>
          <a:xfrm>
            <a:off x="45720" y="1388535"/>
            <a:ext cx="3814233" cy="3017520"/>
          </a:xfrm>
        </p:spPr>
        <p:txBody>
          <a:bodyPr>
            <a:normAutofit fontScale="62500" lnSpcReduction="20000"/>
          </a:bodyPr>
          <a:lstStyle/>
          <a:p>
            <a:pPr>
              <a:spcBef>
                <a:spcPts val="200"/>
              </a:spcBef>
            </a:pP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doPost</a:t>
            </a:r>
            <a:r>
              <a:rPr lang="en-US" b="0" dirty="0">
                <a:solidFill>
                  <a:srgbClr val="000000"/>
                </a:solidFill>
                <a:effectLst/>
                <a:latin typeface="Consolas" panose="020B0609020204030204" pitchFamily="49" charset="0"/>
              </a:rPr>
              <a:t> =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fetch</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coursedata</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method:</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'POST'</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body:</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JSON</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stringify</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title: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'New title added'</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body:</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'New body added. Hello body.'</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userId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2</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headers:</a:t>
            </a: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"Content-type"</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"application/json; charset=UTF-8"</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then</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response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response</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json</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then</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json</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setState</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user:json</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p>
          <a:p>
            <a:pPr>
              <a:spcBef>
                <a:spcPts val="200"/>
              </a:spcBef>
            </a:pPr>
            <a:endParaRPr lang="en-US" dirty="0"/>
          </a:p>
        </p:txBody>
      </p:sp>
      <p:sp>
        <p:nvSpPr>
          <p:cNvPr id="4" name="Content Placeholder 3">
            <a:extLst>
              <a:ext uri="{FF2B5EF4-FFF2-40B4-BE49-F238E27FC236}">
                <a16:creationId xmlns:a16="http://schemas.microsoft.com/office/drawing/2014/main" id="{74D8E2EE-BA1F-400C-9834-F4343F98EA98}"/>
              </a:ext>
            </a:extLst>
          </p:cNvPr>
          <p:cNvSpPr>
            <a:spLocks noGrp="1"/>
          </p:cNvSpPr>
          <p:nvPr>
            <p:ph sz="half" idx="2"/>
          </p:nvPr>
        </p:nvSpPr>
        <p:spPr>
          <a:xfrm>
            <a:off x="3488267" y="1384301"/>
            <a:ext cx="5499099" cy="3017520"/>
          </a:xfrm>
        </p:spPr>
        <p:txBody>
          <a:bodyPr>
            <a:normAutofit fontScale="62500" lnSpcReduction="20000"/>
          </a:bodyPr>
          <a:lstStyle/>
          <a:p>
            <a:pPr>
              <a:spcBef>
                <a:spcPts val="200"/>
              </a:spcBef>
            </a:pP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fetchData</a:t>
            </a:r>
            <a:r>
              <a:rPr lang="en-US" sz="1800" b="0" dirty="0">
                <a:solidFill>
                  <a:srgbClr val="000000"/>
                </a:solidFill>
                <a:effectLst/>
                <a:latin typeface="Consolas" panose="020B0609020204030204" pitchFamily="49" charset="0"/>
              </a:rPr>
              <a:t> = ()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p>
          <a:p>
            <a:pPr>
              <a:spcBef>
                <a:spcPts val="200"/>
              </a:spcBef>
            </a:pPr>
            <a:r>
              <a:rPr lang="en-US" sz="1800" b="0">
                <a:solidFill>
                  <a:srgbClr val="000000"/>
                </a:solidFill>
                <a:effectLst/>
                <a:latin typeface="Consolas" panose="020B0609020204030204" pitchFamily="49" charset="0"/>
              </a:rPr>
              <a:t>        </a:t>
            </a:r>
            <a:r>
              <a:rPr lang="en-US" sz="1800" b="0">
                <a:solidFill>
                  <a:srgbClr val="008000"/>
                </a:solidFill>
                <a:effectLst/>
                <a:latin typeface="Consolas" panose="020B0609020204030204" pitchFamily="49" charset="0"/>
              </a:rPr>
              <a:t>//GET is the default</a:t>
            </a:r>
            <a:endParaRPr lang="en-US" sz="1800" b="0" dirty="0">
              <a:solidFill>
                <a:srgbClr val="000000"/>
              </a:solidFill>
              <a:effectLst/>
              <a:latin typeface="Consolas" panose="020B0609020204030204" pitchFamily="49" charset="0"/>
            </a:endParaRPr>
          </a:p>
          <a:p>
            <a:pPr>
              <a:spcBef>
                <a:spcPts val="200"/>
              </a:spcBef>
            </a:pP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fetch</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getdata</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//Or whatever your API endpoint is</a:t>
            </a:r>
            <a:endParaRPr lang="en-US" sz="1800" b="0" dirty="0">
              <a:solidFill>
                <a:srgbClr val="000000"/>
              </a:solidFill>
              <a:effectLst/>
              <a:latin typeface="Consolas" panose="020B0609020204030204" pitchFamily="49" charset="0"/>
            </a:endParaRPr>
          </a:p>
          <a:p>
            <a:pPr>
              <a:spcBef>
                <a:spcPts val="200"/>
              </a:spcBef>
            </a:pP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then</a:t>
            </a:r>
            <a:r>
              <a:rPr lang="en-US" sz="1800" b="0" dirty="0">
                <a:solidFill>
                  <a:srgbClr val="000000"/>
                </a:solidFill>
                <a:effectLst/>
                <a:latin typeface="Consolas" panose="020B0609020204030204" pitchFamily="49" charset="0"/>
              </a:rPr>
              <a:t>(</a:t>
            </a:r>
            <a:r>
              <a:rPr lang="en-US" sz="1800" b="0" dirty="0">
                <a:solidFill>
                  <a:srgbClr val="001080"/>
                </a:solidFill>
                <a:effectLst/>
                <a:latin typeface="Consolas" panose="020B0609020204030204" pitchFamily="49" charset="0"/>
              </a:rPr>
              <a:t>response</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response</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json</a:t>
            </a:r>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//The promise response </a:t>
            </a: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then</a:t>
            </a:r>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jsonOutput</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a:t>
            </a:r>
            <a:r>
              <a:rPr lang="en-US" sz="1800" b="0" dirty="0" err="1">
                <a:solidFill>
                  <a:srgbClr val="008000"/>
                </a:solidFill>
                <a:effectLst/>
                <a:latin typeface="Consolas" panose="020B0609020204030204" pitchFamily="49" charset="0"/>
              </a:rPr>
              <a:t>jsonOutput</a:t>
            </a:r>
            <a:r>
              <a:rPr lang="en-US" sz="1800" b="0" dirty="0">
                <a:solidFill>
                  <a:srgbClr val="008000"/>
                </a:solidFill>
                <a:effectLst/>
                <a:latin typeface="Consolas" panose="020B0609020204030204" pitchFamily="49" charset="0"/>
              </a:rPr>
              <a:t> now has result</a:t>
            </a:r>
            <a:endParaRPr lang="en-US" sz="1800" b="0" dirty="0">
              <a:solidFill>
                <a:srgbClr val="000000"/>
              </a:solidFill>
              <a:effectLst/>
              <a:latin typeface="Consolas" panose="020B0609020204030204" pitchFamily="49" charset="0"/>
            </a:endParaRPr>
          </a:p>
          <a:p>
            <a:pPr>
              <a:spcBef>
                <a:spcPts val="200"/>
              </a:spcBef>
            </a:pPr>
            <a:r>
              <a:rPr lang="en-US" sz="1800" b="0" dirty="0">
                <a:solidFill>
                  <a:srgbClr val="000000"/>
                </a:solidFill>
                <a:effectLst/>
                <a:latin typeface="Consolas" panose="020B0609020204030204" pitchFamily="49" charset="0"/>
              </a:rPr>
              <a:t>                    {</a:t>
            </a:r>
          </a:p>
          <a:p>
            <a:pPr>
              <a:spcBef>
                <a:spcPts val="200"/>
              </a:spcBef>
            </a:pPr>
            <a:r>
              <a:rPr lang="en-US" sz="1800" b="0" dirty="0">
                <a:solidFill>
                  <a:srgbClr val="000000"/>
                </a:solidFill>
                <a:effectLst/>
                <a:latin typeface="Consolas" panose="020B0609020204030204" pitchFamily="49" charset="0"/>
              </a:rPr>
              <a:t>                        </a:t>
            </a:r>
            <a:r>
              <a:rPr lang="en-US" sz="1800" b="0" dirty="0" err="1">
                <a:solidFill>
                  <a:srgbClr val="0000FF"/>
                </a:solidFill>
                <a:effectLst/>
                <a:latin typeface="Consolas" panose="020B0609020204030204" pitchFamily="49" charset="0"/>
              </a:rPr>
              <a:t>this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formatData</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jsonOutput</a:t>
            </a:r>
            <a:r>
              <a:rPr lang="en-US" sz="1800" b="0" dirty="0">
                <a:solidFill>
                  <a:srgbClr val="000000"/>
                </a:solidFill>
                <a:effectLst/>
                <a:latin typeface="Consolas" panose="020B0609020204030204" pitchFamily="49" charset="0"/>
              </a:rPr>
              <a:t>); </a:t>
            </a:r>
          </a:p>
          <a:p>
            <a:pPr lvl="2">
              <a:spcBef>
                <a:spcPts val="200"/>
              </a:spcBef>
            </a:pPr>
            <a:r>
              <a:rPr lang="en-US" sz="1350" dirty="0">
                <a:solidFill>
                  <a:srgbClr val="000000"/>
                </a:solidFill>
                <a:latin typeface="Consolas" panose="020B0609020204030204" pitchFamily="49" charset="0"/>
              </a:rPr>
              <a:t>   </a:t>
            </a:r>
            <a:r>
              <a:rPr lang="en-US" sz="1350" b="0" dirty="0">
                <a:solidFill>
                  <a:srgbClr val="008000"/>
                </a:solidFill>
                <a:effectLst/>
                <a:latin typeface="Consolas" panose="020B0609020204030204" pitchFamily="49" charset="0"/>
              </a:rPr>
              <a:t>//Set the data so your component can use it in the page</a:t>
            </a:r>
            <a:endParaRPr lang="en-US" sz="1350" b="0" dirty="0">
              <a:solidFill>
                <a:srgbClr val="000000"/>
              </a:solidFill>
              <a:effectLst/>
              <a:latin typeface="Consolas" panose="020B0609020204030204" pitchFamily="49" charset="0"/>
            </a:endParaRPr>
          </a:p>
          <a:p>
            <a:pPr>
              <a:spcBef>
                <a:spcPts val="200"/>
              </a:spcBef>
            </a:pPr>
            <a:r>
              <a:rPr lang="en-US" sz="1800" b="0" dirty="0">
                <a:solidFill>
                  <a:srgbClr val="000000"/>
                </a:solidFill>
                <a:effectLst/>
                <a:latin typeface="Consolas" panose="020B0609020204030204" pitchFamily="49" charset="0"/>
              </a:rPr>
              <a:t>                    }</a:t>
            </a:r>
          </a:p>
          <a:p>
            <a:pPr>
              <a:spcBef>
                <a:spcPts val="200"/>
              </a:spcBef>
            </a:pPr>
            <a:r>
              <a:rPr lang="en-US" sz="1800" b="0" dirty="0">
                <a:solidFill>
                  <a:srgbClr val="000000"/>
                </a:solidFill>
                <a:effectLst/>
                <a:latin typeface="Consolas" panose="020B0609020204030204" pitchFamily="49" charset="0"/>
              </a:rPr>
              <a:t>                )</a:t>
            </a:r>
          </a:p>
          <a:p>
            <a:pPr>
              <a:spcBef>
                <a:spcPts val="200"/>
              </a:spcBef>
            </a:pPr>
            <a:r>
              <a:rPr lang="en-US" sz="1800" b="0" dirty="0">
                <a:solidFill>
                  <a:srgbClr val="000000"/>
                </a:solidFill>
                <a:effectLst/>
                <a:latin typeface="Consolas" panose="020B0609020204030204" pitchFamily="49" charset="0"/>
              </a:rPr>
              <a:t>        }</a:t>
            </a:r>
          </a:p>
          <a:p>
            <a:pPr>
              <a:spcBef>
                <a:spcPts val="200"/>
              </a:spcBef>
            </a:pPr>
            <a:endParaRPr lang="en-US" dirty="0"/>
          </a:p>
        </p:txBody>
      </p:sp>
      <p:sp>
        <p:nvSpPr>
          <p:cNvPr id="5" name="TextBox 4">
            <a:extLst>
              <a:ext uri="{FF2B5EF4-FFF2-40B4-BE49-F238E27FC236}">
                <a16:creationId xmlns:a16="http://schemas.microsoft.com/office/drawing/2014/main" id="{837D99D9-4612-43C5-8363-D8AEA3B66A21}"/>
              </a:ext>
            </a:extLst>
          </p:cNvPr>
          <p:cNvSpPr txBox="1"/>
          <p:nvPr/>
        </p:nvSpPr>
        <p:spPr>
          <a:xfrm>
            <a:off x="2819400" y="3530600"/>
            <a:ext cx="3814233" cy="923330"/>
          </a:xfrm>
          <a:prstGeom prst="rect">
            <a:avLst/>
          </a:prstGeom>
          <a:noFill/>
        </p:spPr>
        <p:txBody>
          <a:bodyPr wrap="square" rtlCol="0">
            <a:spAutoFit/>
          </a:bodyPr>
          <a:lstStyle/>
          <a:p>
            <a:r>
              <a:rPr lang="en-US" dirty="0"/>
              <a:t>We use ‘fetch’ and ‘promises’</a:t>
            </a:r>
          </a:p>
          <a:p>
            <a:r>
              <a:rPr lang="en-US" dirty="0"/>
              <a:t>This allows async API calls, then handle the return data and process as needed</a:t>
            </a:r>
          </a:p>
        </p:txBody>
      </p:sp>
    </p:spTree>
    <p:extLst>
      <p:ext uri="{BB962C8B-B14F-4D97-AF65-F5344CB8AC3E}">
        <p14:creationId xmlns:p14="http://schemas.microsoft.com/office/powerpoint/2010/main" val="307611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879D-59BD-4879-96D8-047EDE31C955}"/>
              </a:ext>
            </a:extLst>
          </p:cNvPr>
          <p:cNvSpPr>
            <a:spLocks noGrp="1"/>
          </p:cNvSpPr>
          <p:nvPr>
            <p:ph type="title"/>
          </p:nvPr>
        </p:nvSpPr>
        <p:spPr/>
        <p:txBody>
          <a:bodyPr/>
          <a:lstStyle/>
          <a:p>
            <a:r>
              <a:rPr lang="en-US" dirty="0"/>
              <a:t>Initialization …</a:t>
            </a:r>
          </a:p>
        </p:txBody>
      </p:sp>
      <p:sp>
        <p:nvSpPr>
          <p:cNvPr id="3" name="Text Placeholder 2">
            <a:extLst>
              <a:ext uri="{FF2B5EF4-FFF2-40B4-BE49-F238E27FC236}">
                <a16:creationId xmlns:a16="http://schemas.microsoft.com/office/drawing/2014/main" id="{130BBAFA-3527-4F33-A43B-AEBBDA47B1AD}"/>
              </a:ext>
            </a:extLst>
          </p:cNvPr>
          <p:cNvSpPr>
            <a:spLocks noGrp="1"/>
          </p:cNvSpPr>
          <p:nvPr>
            <p:ph type="body" idx="1"/>
          </p:nvPr>
        </p:nvSpPr>
        <p:spPr>
          <a:xfrm>
            <a:off x="311701" y="1404723"/>
            <a:ext cx="3999900" cy="3230339"/>
          </a:xfrm>
        </p:spPr>
        <p:txBody>
          <a:bodyPr/>
          <a:lstStyle/>
          <a:p>
            <a:r>
              <a:rPr lang="en-US" dirty="0"/>
              <a:t>In </a:t>
            </a:r>
            <a:r>
              <a:rPr lang="en-US" dirty="0" err="1"/>
              <a:t>javascript</a:t>
            </a:r>
            <a:r>
              <a:rPr lang="en-US" dirty="0"/>
              <a:t> we can initialize or set up dynamic </a:t>
            </a:r>
            <a:r>
              <a:rPr lang="en-US" dirty="0" err="1"/>
              <a:t>behaviour</a:t>
            </a:r>
            <a:r>
              <a:rPr lang="en-US" dirty="0"/>
              <a:t> when the page loads</a:t>
            </a:r>
          </a:p>
          <a:p>
            <a:endParaRPr lang="en-US" dirty="0"/>
          </a:p>
          <a:p>
            <a:pPr marL="139700" indent="0">
              <a:buNone/>
            </a:pPr>
            <a:r>
              <a:rPr lang="en-US" b="0" i="0" dirty="0">
                <a:solidFill>
                  <a:srgbClr val="9B9B9B"/>
                </a:solidFill>
                <a:effectLst/>
                <a:latin typeface="Consolas" panose="020B0609020204030204" pitchFamily="49" charset="0"/>
              </a:rPr>
              <a:t>&lt;</a:t>
            </a:r>
            <a:r>
              <a:rPr lang="en-US" b="0" i="0" dirty="0">
                <a:solidFill>
                  <a:srgbClr val="569CD6"/>
                </a:solidFill>
                <a:effectLst/>
                <a:latin typeface="Consolas" panose="020B0609020204030204" pitchFamily="49" charset="0"/>
              </a:rPr>
              <a:t>body</a:t>
            </a:r>
            <a:r>
              <a:rPr lang="en-US" b="0" i="0" dirty="0">
                <a:solidFill>
                  <a:srgbClr val="9B9B9B"/>
                </a:solidFill>
                <a:effectLst/>
                <a:latin typeface="Consolas" panose="020B0609020204030204" pitchFamily="49" charset="0"/>
              </a:rPr>
              <a:t> </a:t>
            </a:r>
            <a:r>
              <a:rPr lang="en-US" b="0" i="0" dirty="0">
                <a:solidFill>
                  <a:srgbClr val="9CDCFE"/>
                </a:solidFill>
                <a:effectLst/>
                <a:latin typeface="Consolas" panose="020B0609020204030204" pitchFamily="49" charset="0"/>
              </a:rPr>
              <a:t>onload</a:t>
            </a:r>
            <a:r>
              <a:rPr lang="en-US" b="0" i="0" dirty="0">
                <a:solidFill>
                  <a:srgbClr val="9B9B9B"/>
                </a:solidFill>
                <a:effectLst/>
                <a:latin typeface="Consolas" panose="020B0609020204030204" pitchFamily="49" charset="0"/>
              </a:rPr>
              <a:t>=</a:t>
            </a:r>
            <a:r>
              <a:rPr lang="en-US" b="0" i="0" dirty="0">
                <a:solidFill>
                  <a:srgbClr val="D69D85"/>
                </a:solidFill>
                <a:effectLst/>
                <a:latin typeface="Consolas" panose="020B0609020204030204" pitchFamily="49" charset="0"/>
              </a:rPr>
              <a:t>“</a:t>
            </a:r>
            <a:r>
              <a:rPr lang="en-US" b="0" i="0" dirty="0" err="1">
                <a:solidFill>
                  <a:srgbClr val="D69D85"/>
                </a:solidFill>
                <a:effectLst/>
                <a:latin typeface="Consolas" panose="020B0609020204030204" pitchFamily="49" charset="0"/>
              </a:rPr>
              <a:t>initFunction</a:t>
            </a:r>
            <a:r>
              <a:rPr lang="en-US" b="0" i="0" dirty="0">
                <a:solidFill>
                  <a:srgbClr val="D69D85"/>
                </a:solidFill>
                <a:effectLst/>
                <a:latin typeface="Consolas" panose="020B0609020204030204" pitchFamily="49" charset="0"/>
              </a:rPr>
              <a:t>()"</a:t>
            </a:r>
            <a:r>
              <a:rPr lang="en-US" b="0" i="0" dirty="0">
                <a:solidFill>
                  <a:srgbClr val="9B9B9B"/>
                </a:solidFill>
                <a:effectLst/>
                <a:latin typeface="Consolas" panose="020B0609020204030204" pitchFamily="49" charset="0"/>
              </a:rPr>
              <a:t>&gt;</a:t>
            </a:r>
            <a:endParaRPr lang="en-US" dirty="0">
              <a:solidFill>
                <a:srgbClr val="9B9B9B"/>
              </a:solidFill>
              <a:latin typeface="Consolas" panose="020B0609020204030204" pitchFamily="49" charset="0"/>
            </a:endParaRPr>
          </a:p>
          <a:p>
            <a:pPr marL="139700" indent="0">
              <a:buNone/>
            </a:pPr>
            <a:r>
              <a:rPr lang="en-US" dirty="0">
                <a:solidFill>
                  <a:srgbClr val="9B9B9B"/>
                </a:solidFill>
                <a:latin typeface="Consolas" panose="020B0609020204030204" pitchFamily="49" charset="0"/>
              </a:rPr>
              <a:t>Or</a:t>
            </a:r>
          </a:p>
          <a:p>
            <a:pPr marL="0" marR="0" lvl="0" indent="0" defTabSz="485775" rtl="0" eaLnBrk="0" fontAlgn="base" latinLnBrk="0" hangingPunct="0">
              <a:lnSpc>
                <a:spcPct val="100000"/>
              </a:lnSpc>
              <a:spcBef>
                <a:spcPct val="0"/>
              </a:spcBef>
              <a:spcAft>
                <a:spcPct val="0"/>
              </a:spcAft>
              <a:buClrTx/>
              <a:buSzTx/>
              <a:buFontTx/>
              <a:buNone/>
              <a:tabLst>
                <a:tab pos="742950" algn="l"/>
              </a:tabLst>
              <a:defRPr/>
            </a:pP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&lt;script type="text/</a:t>
            </a:r>
            <a:r>
              <a:rPr kumimoji="0" lang="en-US" altLang="en-US" b="0" i="0" u="none" strike="noStrike" kern="0" cap="none" spc="0" normalizeH="0" baseline="0" noProof="0" dirty="0" err="1">
                <a:ln>
                  <a:noFill/>
                </a:ln>
                <a:solidFill>
                  <a:srgbClr val="333333"/>
                </a:solidFill>
                <a:effectLst/>
                <a:uLnTx/>
                <a:uFillTx/>
                <a:latin typeface="Consolas" panose="020B0609020204030204" pitchFamily="49" charset="0"/>
                <a:sym typeface="Arial"/>
              </a:rPr>
              <a:t>javascript</a:t>
            </a: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"&gt;</a:t>
            </a:r>
          </a:p>
          <a:p>
            <a:pPr marL="0" marR="0" lvl="0" indent="0" defTabSz="485775" rtl="0" eaLnBrk="0" fontAlgn="base" latinLnBrk="0" hangingPunct="0">
              <a:lnSpc>
                <a:spcPct val="100000"/>
              </a:lnSpc>
              <a:spcBef>
                <a:spcPct val="0"/>
              </a:spcBef>
              <a:spcAft>
                <a:spcPct val="0"/>
              </a:spcAft>
              <a:buClrTx/>
              <a:buSzTx/>
              <a:buFontTx/>
              <a:buNone/>
              <a:tabLst>
                <a:tab pos="342900" algn="l"/>
              </a:tabLst>
              <a:defRPr/>
            </a:pP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	</a:t>
            </a:r>
            <a:r>
              <a:rPr kumimoji="0" lang="en-US" altLang="en-US" b="0" i="0" u="none" strike="noStrike" kern="0" cap="none" spc="0" normalizeH="0" baseline="0" noProof="0" dirty="0" err="1">
                <a:ln>
                  <a:noFill/>
                </a:ln>
                <a:solidFill>
                  <a:srgbClr val="333333"/>
                </a:solidFill>
                <a:effectLst/>
                <a:uLnTx/>
                <a:uFillTx/>
                <a:latin typeface="Consolas" panose="020B0609020204030204" pitchFamily="49" charset="0"/>
                <a:sym typeface="Arial"/>
              </a:rPr>
              <a:t>window.onload</a:t>
            </a: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a:t>
            </a:r>
            <a:r>
              <a:rPr kumimoji="0" lang="en-US" altLang="en-US" b="0" i="0" u="none" strike="noStrike" kern="0" cap="none" spc="0" normalizeH="0" baseline="0" noProof="0" dirty="0" err="1">
                <a:ln>
                  <a:noFill/>
                </a:ln>
                <a:solidFill>
                  <a:srgbClr val="333333"/>
                </a:solidFill>
                <a:effectLst/>
                <a:uLnTx/>
                <a:uFillTx/>
                <a:latin typeface="Consolas" panose="020B0609020204030204" pitchFamily="49" charset="0"/>
                <a:sym typeface="Arial"/>
              </a:rPr>
              <a:t>initFunction</a:t>
            </a: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a:t>
            </a:r>
          </a:p>
          <a:p>
            <a:pPr marL="0" marR="0" lvl="0" indent="0" defTabSz="485775" rtl="0" eaLnBrk="0" fontAlgn="base" latinLnBrk="0" hangingPunct="0">
              <a:lnSpc>
                <a:spcPct val="100000"/>
              </a:lnSpc>
              <a:spcBef>
                <a:spcPct val="0"/>
              </a:spcBef>
              <a:spcAft>
                <a:spcPct val="0"/>
              </a:spcAft>
              <a:buClrTx/>
              <a:buSzTx/>
              <a:buFontTx/>
              <a:buNone/>
              <a:tabLst>
                <a:tab pos="342900" algn="l"/>
              </a:tabLst>
              <a:defRPr/>
            </a:pP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 &lt;/script&gt;</a:t>
            </a:r>
            <a:r>
              <a:rPr kumimoji="0" lang="en-US" altLang="en-US" b="0" i="0" u="none" strike="noStrike" kern="0" cap="none" spc="0" normalizeH="0" baseline="0" noProof="0" dirty="0">
                <a:ln>
                  <a:noFill/>
                </a:ln>
                <a:solidFill>
                  <a:srgbClr val="000000"/>
                </a:solidFill>
                <a:effectLst/>
                <a:uLnTx/>
                <a:uFillTx/>
                <a:latin typeface="Consolas" panose="020B0609020204030204" pitchFamily="49" charset="0"/>
                <a:sym typeface="Arial"/>
              </a:rPr>
              <a:t> </a:t>
            </a:r>
          </a:p>
          <a:p>
            <a:pPr marL="0" marR="0" lvl="0" indent="0" defTabSz="485775" rtl="0" eaLnBrk="0" fontAlgn="base" latinLnBrk="0" hangingPunct="0">
              <a:lnSpc>
                <a:spcPct val="100000"/>
              </a:lnSpc>
              <a:spcBef>
                <a:spcPct val="0"/>
              </a:spcBef>
              <a:spcAft>
                <a:spcPct val="0"/>
              </a:spcAft>
              <a:buClrTx/>
              <a:buSzTx/>
              <a:buFontTx/>
              <a:buNone/>
              <a:tabLst>
                <a:tab pos="342900" algn="l"/>
              </a:tabLst>
              <a:defRPr/>
            </a:pPr>
            <a:r>
              <a:rPr lang="en-US" altLang="en-US" kern="0" dirty="0">
                <a:solidFill>
                  <a:srgbClr val="000000"/>
                </a:solidFill>
                <a:latin typeface="Consolas" panose="020B0609020204030204" pitchFamily="49" charset="0"/>
                <a:sym typeface="Arial"/>
              </a:rPr>
              <a:t>….</a:t>
            </a:r>
          </a:p>
          <a:p>
            <a:pPr marL="139700" indent="0">
              <a:buNone/>
            </a:pPr>
            <a:r>
              <a:rPr lang="en-US" dirty="0">
                <a:solidFill>
                  <a:srgbClr val="0070C0"/>
                </a:solidFill>
                <a:latin typeface="Consolas" panose="020B0609020204030204" pitchFamily="49" charset="0"/>
              </a:rPr>
              <a:t>function </a:t>
            </a:r>
            <a:r>
              <a:rPr lang="en-US" dirty="0" err="1">
                <a:solidFill>
                  <a:srgbClr val="0070C0"/>
                </a:solidFill>
                <a:latin typeface="Consolas" panose="020B0609020204030204" pitchFamily="49" charset="0"/>
              </a:rPr>
              <a:t>initFunction</a:t>
            </a:r>
            <a:r>
              <a:rPr lang="en-US" dirty="0">
                <a:solidFill>
                  <a:srgbClr val="0070C0"/>
                </a:solidFill>
                <a:latin typeface="Consolas" panose="020B0609020204030204" pitchFamily="49" charset="0"/>
              </a:rPr>
              <a:t>()</a:t>
            </a:r>
          </a:p>
          <a:p>
            <a:pPr marL="139700" indent="0">
              <a:buNone/>
            </a:pPr>
            <a:r>
              <a:rPr lang="en-US" dirty="0">
                <a:solidFill>
                  <a:srgbClr val="0070C0"/>
                </a:solidFill>
                <a:latin typeface="Consolas" panose="020B0609020204030204" pitchFamily="49" charset="0"/>
              </a:rPr>
              <a:t>{</a:t>
            </a:r>
          </a:p>
          <a:p>
            <a:pPr marL="139700" indent="0">
              <a:buNone/>
            </a:pPr>
            <a:r>
              <a:rPr lang="en-US" dirty="0">
                <a:solidFill>
                  <a:srgbClr val="0070C0"/>
                </a:solidFill>
                <a:latin typeface="Consolas" panose="020B0609020204030204" pitchFamily="49" charset="0"/>
              </a:rPr>
              <a:t>   alert(“Hello, Sailor!”);</a:t>
            </a:r>
          </a:p>
          <a:p>
            <a:pPr marL="139700" indent="0">
              <a:buNone/>
            </a:pPr>
            <a:r>
              <a:rPr lang="en-US" dirty="0">
                <a:solidFill>
                  <a:srgbClr val="0070C0"/>
                </a:solidFill>
                <a:latin typeface="Consolas" panose="020B0609020204030204" pitchFamily="49" charset="0"/>
              </a:rPr>
              <a:t>…</a:t>
            </a:r>
          </a:p>
          <a:p>
            <a:pPr marL="139700" indent="0">
              <a:buNone/>
            </a:pPr>
            <a:r>
              <a:rPr lang="en-US" dirty="0">
                <a:solidFill>
                  <a:srgbClr val="0070C0"/>
                </a:solidFill>
                <a:latin typeface="Consolas" panose="020B0609020204030204" pitchFamily="49" charset="0"/>
              </a:rPr>
              <a:t>}</a:t>
            </a:r>
          </a:p>
          <a:p>
            <a:pPr marL="139700" indent="0">
              <a:buNone/>
            </a:pPr>
            <a:endParaRPr lang="en-US" dirty="0">
              <a:solidFill>
                <a:srgbClr val="0070C0"/>
              </a:solidFill>
              <a:latin typeface="Consolas" panose="020B0609020204030204" pitchFamily="49" charset="0"/>
            </a:endParaRPr>
          </a:p>
          <a:p>
            <a:pPr marL="139700" indent="0">
              <a:buNone/>
            </a:pPr>
            <a:r>
              <a:rPr lang="en-US" dirty="0">
                <a:solidFill>
                  <a:srgbClr val="0070C0"/>
                </a:solidFill>
                <a:latin typeface="Consolas" panose="020B0609020204030204" pitchFamily="49" charset="0"/>
              </a:rPr>
              <a:t>Or perhaps, check cookies …</a:t>
            </a:r>
          </a:p>
          <a:p>
            <a:pPr marL="0" marR="0" lvl="0" indent="0" defTabSz="485775" rtl="0" eaLnBrk="0" fontAlgn="base" latinLnBrk="0" hangingPunct="0">
              <a:lnSpc>
                <a:spcPct val="100000"/>
              </a:lnSpc>
              <a:spcBef>
                <a:spcPct val="0"/>
              </a:spcBef>
              <a:spcAft>
                <a:spcPct val="0"/>
              </a:spcAft>
              <a:buClrTx/>
              <a:buSzTx/>
              <a:buFontTx/>
              <a:buNone/>
              <a:tabLst>
                <a:tab pos="342900" algn="l"/>
              </a:tabLst>
              <a:defRPr/>
            </a:pPr>
            <a:endParaRPr kumimoji="0" lang="en-US" altLang="en-US" b="0" i="0" u="none" strike="noStrike" kern="0" cap="none" spc="0" normalizeH="0" baseline="0" noProof="0" dirty="0">
              <a:ln>
                <a:noFill/>
              </a:ln>
              <a:solidFill>
                <a:srgbClr val="000000"/>
              </a:solidFill>
              <a:effectLst/>
              <a:uLnTx/>
              <a:uFillTx/>
              <a:latin typeface="Consolas" panose="020B0609020204030204" pitchFamily="49" charset="0"/>
              <a:sym typeface="Arial"/>
            </a:endParaRPr>
          </a:p>
          <a:p>
            <a:pPr marL="139700" indent="0">
              <a:buNone/>
            </a:pPr>
            <a:endParaRPr lang="en-US" dirty="0">
              <a:latin typeface="Consolas" panose="020B0609020204030204" pitchFamily="49" charset="0"/>
            </a:endParaRPr>
          </a:p>
        </p:txBody>
      </p:sp>
      <p:sp>
        <p:nvSpPr>
          <p:cNvPr id="4" name="Text Placeholder 3">
            <a:extLst>
              <a:ext uri="{FF2B5EF4-FFF2-40B4-BE49-F238E27FC236}">
                <a16:creationId xmlns:a16="http://schemas.microsoft.com/office/drawing/2014/main" id="{0AE50A62-FB33-42FF-A4B0-2CBA138291DC}"/>
              </a:ext>
            </a:extLst>
          </p:cNvPr>
          <p:cNvSpPr>
            <a:spLocks noGrp="1"/>
          </p:cNvSpPr>
          <p:nvPr>
            <p:ph type="body" idx="2"/>
          </p:nvPr>
        </p:nvSpPr>
        <p:spPr>
          <a:xfrm>
            <a:off x="4832400" y="1404723"/>
            <a:ext cx="3999900" cy="3164151"/>
          </a:xfrm>
        </p:spPr>
        <p:txBody>
          <a:bodyPr/>
          <a:lstStyle/>
          <a:p>
            <a:pPr marL="139700" indent="0">
              <a:buNone/>
            </a:pPr>
            <a:r>
              <a:rPr lang="en-US" sz="1200" dirty="0">
                <a:solidFill>
                  <a:schemeClr val="tx1"/>
                </a:solidFill>
                <a:latin typeface="Consolas" panose="020B0609020204030204" pitchFamily="49" charset="0"/>
              </a:rPr>
              <a:t>In React – use initialization events</a:t>
            </a:r>
          </a:p>
          <a:p>
            <a:pPr marL="139700" indent="0">
              <a:buNone/>
            </a:pPr>
            <a:r>
              <a:rPr lang="en-US" sz="1200" dirty="0">
                <a:solidFill>
                  <a:schemeClr val="tx1"/>
                </a:solidFill>
                <a:latin typeface="Consolas" panose="020B0609020204030204" pitchFamily="49" charset="0"/>
              </a:rPr>
              <a:t>Built-in handlers that you can override</a:t>
            </a:r>
          </a:p>
          <a:p>
            <a:pPr marL="139700" indent="0">
              <a:buNone/>
            </a:pPr>
            <a:endParaRPr lang="en-US" sz="1200" dirty="0">
              <a:solidFill>
                <a:srgbClr val="9B9B9B"/>
              </a:solidFill>
              <a:latin typeface="Consolas" panose="020B0609020204030204" pitchFamily="49" charset="0"/>
            </a:endParaRPr>
          </a:p>
          <a:p>
            <a:pPr marL="139700" indent="0">
              <a:buNone/>
            </a:pPr>
            <a:r>
              <a:rPr lang="en-US" sz="1200" dirty="0">
                <a:solidFill>
                  <a:srgbClr val="9B9B9B"/>
                </a:solidFill>
                <a:latin typeface="Consolas" panose="020B0609020204030204" pitchFamily="49" charset="0"/>
              </a:rPr>
              <a:t>e.g. </a:t>
            </a:r>
          </a:p>
          <a:p>
            <a:pPr marL="139700" indent="0">
              <a:buNone/>
            </a:pPr>
            <a:r>
              <a:rPr lang="en-US" sz="1200" dirty="0">
                <a:solidFill>
                  <a:srgbClr val="9B9B9B"/>
                </a:solidFill>
                <a:latin typeface="Consolas" panose="020B0609020204030204" pitchFamily="49" charset="0"/>
              </a:rPr>
              <a:t>//When component is loaded, get data from backend/ DB via API</a:t>
            </a:r>
          </a:p>
          <a:p>
            <a:pPr marL="139700" indent="0">
              <a:buNone/>
            </a:pPr>
            <a:endParaRPr lang="en-US" sz="1200" dirty="0">
              <a:solidFill>
                <a:srgbClr val="9B9B9B"/>
              </a:solidFill>
              <a:latin typeface="Consolas" panose="020B0609020204030204" pitchFamily="49" charset="0"/>
            </a:endParaRPr>
          </a:p>
          <a:p>
            <a:pPr marL="139700" indent="0">
              <a:buNone/>
            </a:pPr>
            <a:r>
              <a:rPr lang="en-US" dirty="0">
                <a:solidFill>
                  <a:srgbClr val="569CD6"/>
                </a:solidFill>
                <a:latin typeface="Consolas" panose="020B0609020204030204" pitchFamily="49" charset="0"/>
              </a:rPr>
              <a:t> </a:t>
            </a:r>
            <a:r>
              <a:rPr lang="en-US" dirty="0" err="1">
                <a:solidFill>
                  <a:srgbClr val="569CD6"/>
                </a:solidFill>
                <a:latin typeface="Consolas" panose="020B0609020204030204" pitchFamily="49" charset="0"/>
              </a:rPr>
              <a:t>componentDidMount</a:t>
            </a:r>
            <a:r>
              <a:rPr lang="en-US" dirty="0">
                <a:solidFill>
                  <a:srgbClr val="569CD6"/>
                </a:solidFill>
                <a:latin typeface="Consolas" panose="020B0609020204030204" pitchFamily="49" charset="0"/>
              </a:rPr>
              <a:t>(){</a:t>
            </a:r>
          </a:p>
          <a:p>
            <a:pPr marL="139700" indent="0">
              <a:buNone/>
            </a:pPr>
            <a:r>
              <a:rPr lang="en-US" dirty="0">
                <a:solidFill>
                  <a:srgbClr val="569CD6"/>
                </a:solidFill>
                <a:latin typeface="Consolas" panose="020B0609020204030204" pitchFamily="49" charset="0"/>
              </a:rPr>
              <a:t>        </a:t>
            </a:r>
            <a:r>
              <a:rPr lang="en-US" dirty="0" err="1">
                <a:solidFill>
                  <a:srgbClr val="569CD6"/>
                </a:solidFill>
                <a:latin typeface="Consolas" panose="020B0609020204030204" pitchFamily="49" charset="0"/>
              </a:rPr>
              <a:t>this.fetchData</a:t>
            </a:r>
            <a:r>
              <a:rPr lang="en-US" dirty="0">
                <a:solidFill>
                  <a:srgbClr val="569CD6"/>
                </a:solidFill>
                <a:latin typeface="Consolas" panose="020B0609020204030204" pitchFamily="49" charset="0"/>
              </a:rPr>
              <a:t>();</a:t>
            </a:r>
          </a:p>
          <a:p>
            <a:pPr marL="139700" indent="0">
              <a:buNone/>
            </a:pPr>
            <a:r>
              <a:rPr lang="en-US" dirty="0">
                <a:solidFill>
                  <a:srgbClr val="569CD6"/>
                </a:solidFill>
                <a:latin typeface="Consolas" panose="020B0609020204030204" pitchFamily="49" charset="0"/>
              </a:rPr>
              <a:t>    }</a:t>
            </a:r>
          </a:p>
          <a:p>
            <a:pPr marL="139700" indent="0">
              <a:buNone/>
            </a:pPr>
            <a:endParaRPr lang="en-US" dirty="0">
              <a:solidFill>
                <a:srgbClr val="569CD6"/>
              </a:solidFill>
              <a:latin typeface="Consolas" panose="020B0609020204030204" pitchFamily="49" charset="0"/>
            </a:endParaRPr>
          </a:p>
          <a:p>
            <a:pPr marL="139700" indent="0">
              <a:buNone/>
            </a:pPr>
            <a:r>
              <a:rPr lang="en-US" dirty="0">
                <a:solidFill>
                  <a:srgbClr val="569CD6"/>
                </a:solidFill>
                <a:latin typeface="Consolas" panose="020B0609020204030204" pitchFamily="49" charset="0"/>
              </a:rPr>
              <a:t> </a:t>
            </a:r>
            <a:r>
              <a:rPr lang="en-US" dirty="0" err="1">
                <a:solidFill>
                  <a:srgbClr val="569CD6"/>
                </a:solidFill>
                <a:latin typeface="Consolas" panose="020B0609020204030204" pitchFamily="49" charset="0"/>
              </a:rPr>
              <a:t>fetchData</a:t>
            </a:r>
            <a:r>
              <a:rPr lang="en-US" dirty="0">
                <a:solidFill>
                  <a:srgbClr val="569CD6"/>
                </a:solidFill>
                <a:latin typeface="Consolas" panose="020B0609020204030204" pitchFamily="49" charset="0"/>
              </a:rPr>
              <a:t> = () =&gt; {</a:t>
            </a:r>
          </a:p>
          <a:p>
            <a:pPr marL="139700" indent="0">
              <a:buNone/>
            </a:pPr>
            <a:r>
              <a:rPr lang="en-US" dirty="0">
                <a:solidFill>
                  <a:srgbClr val="569CD6"/>
                </a:solidFill>
                <a:latin typeface="Consolas" panose="020B0609020204030204" pitchFamily="49" charset="0"/>
              </a:rPr>
              <a:t>	fetch('/quotes')</a:t>
            </a:r>
          </a:p>
          <a:p>
            <a:pPr marL="139700" indent="0">
              <a:buNone/>
            </a:pPr>
            <a:r>
              <a:rPr lang="en-US" dirty="0">
                <a:solidFill>
                  <a:srgbClr val="569CD6"/>
                </a:solidFill>
                <a:latin typeface="Consolas" panose="020B0609020204030204" pitchFamily="49" charset="0"/>
              </a:rPr>
              <a:t>         .then(</a:t>
            </a:r>
          </a:p>
          <a:p>
            <a:pPr marL="139700" indent="0">
              <a:buNone/>
            </a:pPr>
            <a:r>
              <a:rPr lang="en-US" dirty="0">
                <a:solidFill>
                  <a:srgbClr val="569CD6"/>
                </a:solidFill>
                <a:latin typeface="Consolas" panose="020B0609020204030204" pitchFamily="49" charset="0"/>
              </a:rPr>
              <a:t>             (response) =&gt; { … }</a:t>
            </a:r>
          </a:p>
        </p:txBody>
      </p:sp>
    </p:spTree>
    <p:extLst>
      <p:ext uri="{BB962C8B-B14F-4D97-AF65-F5344CB8AC3E}">
        <p14:creationId xmlns:p14="http://schemas.microsoft.com/office/powerpoint/2010/main" val="186400990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789</TotalTime>
  <Words>1514</Words>
  <Application>Microsoft Office PowerPoint</Application>
  <PresentationFormat>On-screen Show (16:9)</PresentationFormat>
  <Paragraphs>212</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Consolas</vt:lpstr>
      <vt:lpstr>Calibri Light</vt:lpstr>
      <vt:lpstr>Arial</vt:lpstr>
      <vt:lpstr>Calibri</vt:lpstr>
      <vt:lpstr>Roboto Mono</vt:lpstr>
      <vt:lpstr>Verdana</vt:lpstr>
      <vt:lpstr>Abadi</vt:lpstr>
      <vt:lpstr>Arial Unicode MS</vt:lpstr>
      <vt:lpstr>Retrospect</vt:lpstr>
      <vt:lpstr>Javascript - advanced</vt:lpstr>
      <vt:lpstr>Full Stack</vt:lpstr>
      <vt:lpstr>AJAX and XMLHttpRequest</vt:lpstr>
      <vt:lpstr>jQuery – another way to use AJAX</vt:lpstr>
      <vt:lpstr>Promises</vt:lpstr>
      <vt:lpstr>Fetch API</vt:lpstr>
      <vt:lpstr>async/ await</vt:lpstr>
      <vt:lpstr>React and REST (POST and GET example)</vt:lpstr>
      <vt:lpstr>Initialization …</vt:lpstr>
      <vt:lpstr>Rendering multiple objects</vt:lpstr>
      <vt:lpstr>Fetch, Node and Flask</vt:lpstr>
      <vt:lpstr>CORS Preflight</vt:lpstr>
      <vt:lpstr>React Developer Tools</vt:lpstr>
      <vt:lpstr>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React.js</dc:title>
  <cp:lastModifiedBy>Kal Rabb</cp:lastModifiedBy>
  <cp:revision>57</cp:revision>
  <dcterms:modified xsi:type="dcterms:W3CDTF">2024-04-29T18:50:20Z</dcterms:modified>
</cp:coreProperties>
</file>