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6" r:id="rId8"/>
    <p:sldId id="267"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507" y="5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 Rabb" userId="3edf06299a4717ec" providerId="LiveId" clId="{2197E218-85F4-419F-BC4B-34EEE3B39315}"/>
    <pc:docChg chg="custSel addSld modSld">
      <pc:chgData name="Kal Rabb" userId="3edf06299a4717ec" providerId="LiveId" clId="{2197E218-85F4-419F-BC4B-34EEE3B39315}" dt="2023-12-04T21:32:02.281" v="337" actId="20577"/>
      <pc:docMkLst>
        <pc:docMk/>
      </pc:docMkLst>
      <pc:sldChg chg="modSp new mod">
        <pc:chgData name="Kal Rabb" userId="3edf06299a4717ec" providerId="LiveId" clId="{2197E218-85F4-419F-BC4B-34EEE3B39315}" dt="2023-12-04T21:32:02.281" v="337" actId="20577"/>
        <pc:sldMkLst>
          <pc:docMk/>
          <pc:sldMk cId="841233676" sldId="267"/>
        </pc:sldMkLst>
        <pc:spChg chg="mod">
          <ac:chgData name="Kal Rabb" userId="3edf06299a4717ec" providerId="LiveId" clId="{2197E218-85F4-419F-BC4B-34EEE3B39315}" dt="2023-12-04T21:28:22.456" v="13" actId="5793"/>
          <ac:spMkLst>
            <pc:docMk/>
            <pc:sldMk cId="841233676" sldId="267"/>
            <ac:spMk id="2" creationId="{6686A974-0B44-256C-364B-8B5E7E5AB474}"/>
          </ac:spMkLst>
        </pc:spChg>
        <pc:spChg chg="mod">
          <ac:chgData name="Kal Rabb" userId="3edf06299a4717ec" providerId="LiveId" clId="{2197E218-85F4-419F-BC4B-34EEE3B39315}" dt="2023-12-04T21:32:02.281" v="337" actId="20577"/>
          <ac:spMkLst>
            <pc:docMk/>
            <pc:sldMk cId="841233676" sldId="267"/>
            <ac:spMk id="3" creationId="{7D423699-B0F7-4B1E-630B-1072FFED2424}"/>
          </ac:spMkLst>
        </pc:spChg>
      </pc:sldChg>
    </pc:docChg>
  </pc:docChgLst>
  <pc:docChgLst>
    <pc:chgData name="Kal Rabb" userId="3edf06299a4717ec" providerId="LiveId" clId="{D343C113-47B2-4252-B5D1-23FB3037840B}"/>
    <pc:docChg chg="custSel addSld modSld">
      <pc:chgData name="Kal Rabb" userId="3edf06299a4717ec" providerId="LiveId" clId="{D343C113-47B2-4252-B5D1-23FB3037840B}" dt="2021-07-07T17:07:59.663" v="526" actId="20577"/>
      <pc:docMkLst>
        <pc:docMk/>
      </pc:docMkLst>
      <pc:sldChg chg="modSp new mod">
        <pc:chgData name="Kal Rabb" userId="3edf06299a4717ec" providerId="LiveId" clId="{D343C113-47B2-4252-B5D1-23FB3037840B}" dt="2021-07-07T16:54:34.536" v="44"/>
        <pc:sldMkLst>
          <pc:docMk/>
          <pc:sldMk cId="4199389423" sldId="256"/>
        </pc:sldMkLst>
        <pc:spChg chg="mod">
          <ac:chgData name="Kal Rabb" userId="3edf06299a4717ec" providerId="LiveId" clId="{D343C113-47B2-4252-B5D1-23FB3037840B}" dt="2021-07-07T16:54:34.536" v="44"/>
          <ac:spMkLst>
            <pc:docMk/>
            <pc:sldMk cId="4199389423" sldId="256"/>
            <ac:spMk id="2" creationId="{3BD53DA4-6331-49D2-BB61-04D79C8BA00A}"/>
          </ac:spMkLst>
        </pc:spChg>
        <pc:spChg chg="mod">
          <ac:chgData name="Kal Rabb" userId="3edf06299a4717ec" providerId="LiveId" clId="{D343C113-47B2-4252-B5D1-23FB3037840B}" dt="2021-07-07T16:54:34.536" v="44"/>
          <ac:spMkLst>
            <pc:docMk/>
            <pc:sldMk cId="4199389423" sldId="256"/>
            <ac:spMk id="3" creationId="{DBC3471B-397C-46FD-BEE0-506B1B585009}"/>
          </ac:spMkLst>
        </pc:spChg>
      </pc:sldChg>
      <pc:sldChg chg="modSp new mod">
        <pc:chgData name="Kal Rabb" userId="3edf06299a4717ec" providerId="LiveId" clId="{D343C113-47B2-4252-B5D1-23FB3037840B}" dt="2021-07-07T16:57:40.981" v="397" actId="313"/>
        <pc:sldMkLst>
          <pc:docMk/>
          <pc:sldMk cId="1015825481" sldId="257"/>
        </pc:sldMkLst>
        <pc:spChg chg="mod">
          <ac:chgData name="Kal Rabb" userId="3edf06299a4717ec" providerId="LiveId" clId="{D343C113-47B2-4252-B5D1-23FB3037840B}" dt="2021-07-07T16:55:04.520" v="81" actId="5793"/>
          <ac:spMkLst>
            <pc:docMk/>
            <pc:sldMk cId="1015825481" sldId="257"/>
            <ac:spMk id="2" creationId="{248EABB3-9F70-456C-AA8C-562E50819777}"/>
          </ac:spMkLst>
        </pc:spChg>
        <pc:spChg chg="mod">
          <ac:chgData name="Kal Rabb" userId="3edf06299a4717ec" providerId="LiveId" clId="{D343C113-47B2-4252-B5D1-23FB3037840B}" dt="2021-07-07T16:57:40.981" v="397" actId="313"/>
          <ac:spMkLst>
            <pc:docMk/>
            <pc:sldMk cId="1015825481" sldId="257"/>
            <ac:spMk id="3" creationId="{54BB64C2-2469-403C-A601-948B7D178D74}"/>
          </ac:spMkLst>
        </pc:spChg>
      </pc:sldChg>
      <pc:sldChg chg="addSp modSp new mod">
        <pc:chgData name="Kal Rabb" userId="3edf06299a4717ec" providerId="LiveId" clId="{D343C113-47B2-4252-B5D1-23FB3037840B}" dt="2021-07-07T17:04:45.748" v="476" actId="1076"/>
        <pc:sldMkLst>
          <pc:docMk/>
          <pc:sldMk cId="2223611779" sldId="258"/>
        </pc:sldMkLst>
        <pc:spChg chg="mod">
          <ac:chgData name="Kal Rabb" userId="3edf06299a4717ec" providerId="LiveId" clId="{D343C113-47B2-4252-B5D1-23FB3037840B}" dt="2021-07-07T16:59:19.428" v="422" actId="20577"/>
          <ac:spMkLst>
            <pc:docMk/>
            <pc:sldMk cId="2223611779" sldId="258"/>
            <ac:spMk id="2" creationId="{F24F562F-E924-4186-9F4C-68C12BFAF4D6}"/>
          </ac:spMkLst>
        </pc:spChg>
        <pc:spChg chg="mod">
          <ac:chgData name="Kal Rabb" userId="3edf06299a4717ec" providerId="LiveId" clId="{D343C113-47B2-4252-B5D1-23FB3037840B}" dt="2021-07-07T17:01:10.521" v="433" actId="27636"/>
          <ac:spMkLst>
            <pc:docMk/>
            <pc:sldMk cId="2223611779" sldId="258"/>
            <ac:spMk id="3" creationId="{CBA3F17A-BDAB-4DDC-BAD1-AC5418A13F61}"/>
          </ac:spMkLst>
        </pc:spChg>
        <pc:spChg chg="add mod">
          <ac:chgData name="Kal Rabb" userId="3edf06299a4717ec" providerId="LiveId" clId="{D343C113-47B2-4252-B5D1-23FB3037840B}" dt="2021-07-07T16:59:09.065" v="401" actId="207"/>
          <ac:spMkLst>
            <pc:docMk/>
            <pc:sldMk cId="2223611779" sldId="258"/>
            <ac:spMk id="5" creationId="{07AE1FE5-2EAE-43FA-B661-CB345804C7BD}"/>
          </ac:spMkLst>
        </pc:spChg>
        <pc:spChg chg="add mod">
          <ac:chgData name="Kal Rabb" userId="3edf06299a4717ec" providerId="LiveId" clId="{D343C113-47B2-4252-B5D1-23FB3037840B}" dt="2021-07-07T17:04:45.748" v="476" actId="1076"/>
          <ac:spMkLst>
            <pc:docMk/>
            <pc:sldMk cId="2223611779" sldId="258"/>
            <ac:spMk id="7" creationId="{1FF1B75E-9863-4DFD-A350-059FE7A9C912}"/>
          </ac:spMkLst>
        </pc:spChg>
      </pc:sldChg>
      <pc:sldChg chg="modSp new mod">
        <pc:chgData name="Kal Rabb" userId="3edf06299a4717ec" providerId="LiveId" clId="{D343C113-47B2-4252-B5D1-23FB3037840B}" dt="2021-07-07T17:07:22.228" v="509" actId="404"/>
        <pc:sldMkLst>
          <pc:docMk/>
          <pc:sldMk cId="2399531982" sldId="259"/>
        </pc:sldMkLst>
        <pc:spChg chg="mod">
          <ac:chgData name="Kal Rabb" userId="3edf06299a4717ec" providerId="LiveId" clId="{D343C113-47B2-4252-B5D1-23FB3037840B}" dt="2021-07-07T17:07:22.228" v="509" actId="404"/>
          <ac:spMkLst>
            <pc:docMk/>
            <pc:sldMk cId="2399531982" sldId="259"/>
            <ac:spMk id="2" creationId="{06B99CCE-6A12-4D82-8D33-9C03FF8B9020}"/>
          </ac:spMkLst>
        </pc:spChg>
        <pc:spChg chg="mod">
          <ac:chgData name="Kal Rabb" userId="3edf06299a4717ec" providerId="LiveId" clId="{D343C113-47B2-4252-B5D1-23FB3037840B}" dt="2021-07-07T17:05:18.142" v="480" actId="20577"/>
          <ac:spMkLst>
            <pc:docMk/>
            <pc:sldMk cId="2399531982" sldId="259"/>
            <ac:spMk id="3" creationId="{9782F513-530C-47CC-A8A0-89DDC6679FF5}"/>
          </ac:spMkLst>
        </pc:spChg>
      </pc:sldChg>
      <pc:sldChg chg="modSp new mod">
        <pc:chgData name="Kal Rabb" userId="3edf06299a4717ec" providerId="LiveId" clId="{D343C113-47B2-4252-B5D1-23FB3037840B}" dt="2021-07-07T17:07:40.359" v="514" actId="20577"/>
        <pc:sldMkLst>
          <pc:docMk/>
          <pc:sldMk cId="3757096465" sldId="260"/>
        </pc:sldMkLst>
        <pc:spChg chg="mod">
          <ac:chgData name="Kal Rabb" userId="3edf06299a4717ec" providerId="LiveId" clId="{D343C113-47B2-4252-B5D1-23FB3037840B}" dt="2021-07-07T17:07:40.359" v="514" actId="20577"/>
          <ac:spMkLst>
            <pc:docMk/>
            <pc:sldMk cId="3757096465" sldId="260"/>
            <ac:spMk id="2" creationId="{27203E41-AC6C-4C08-80C5-AA203C2C0279}"/>
          </ac:spMkLst>
        </pc:spChg>
        <pc:spChg chg="mod">
          <ac:chgData name="Kal Rabb" userId="3edf06299a4717ec" providerId="LiveId" clId="{D343C113-47B2-4252-B5D1-23FB3037840B}" dt="2021-07-07T17:05:53.620" v="489" actId="27636"/>
          <ac:spMkLst>
            <pc:docMk/>
            <pc:sldMk cId="3757096465" sldId="260"/>
            <ac:spMk id="3" creationId="{F2197E44-6992-4283-BA4C-42B960B051CF}"/>
          </ac:spMkLst>
        </pc:spChg>
      </pc:sldChg>
      <pc:sldChg chg="modSp new mod">
        <pc:chgData name="Kal Rabb" userId="3edf06299a4717ec" providerId="LiveId" clId="{D343C113-47B2-4252-B5D1-23FB3037840B}" dt="2021-07-07T17:07:51.015" v="521" actId="20577"/>
        <pc:sldMkLst>
          <pc:docMk/>
          <pc:sldMk cId="341165748" sldId="261"/>
        </pc:sldMkLst>
        <pc:spChg chg="mod">
          <ac:chgData name="Kal Rabb" userId="3edf06299a4717ec" providerId="LiveId" clId="{D343C113-47B2-4252-B5D1-23FB3037840B}" dt="2021-07-07T17:07:51.015" v="521" actId="20577"/>
          <ac:spMkLst>
            <pc:docMk/>
            <pc:sldMk cId="341165748" sldId="261"/>
            <ac:spMk id="2" creationId="{C2F1ECF9-B179-42B9-B887-1EE43B38C4E7}"/>
          </ac:spMkLst>
        </pc:spChg>
        <pc:spChg chg="mod">
          <ac:chgData name="Kal Rabb" userId="3edf06299a4717ec" providerId="LiveId" clId="{D343C113-47B2-4252-B5D1-23FB3037840B}" dt="2021-07-07T17:06:15.606" v="492" actId="108"/>
          <ac:spMkLst>
            <pc:docMk/>
            <pc:sldMk cId="341165748" sldId="261"/>
            <ac:spMk id="3" creationId="{8C0B7D6B-0D30-4593-B560-A733FCFD3CD4}"/>
          </ac:spMkLst>
        </pc:spChg>
      </pc:sldChg>
      <pc:sldChg chg="modSp new mod">
        <pc:chgData name="Kal Rabb" userId="3edf06299a4717ec" providerId="LiveId" clId="{D343C113-47B2-4252-B5D1-23FB3037840B}" dt="2021-07-07T17:07:59.663" v="526" actId="20577"/>
        <pc:sldMkLst>
          <pc:docMk/>
          <pc:sldMk cId="870814791" sldId="262"/>
        </pc:sldMkLst>
        <pc:spChg chg="mod">
          <ac:chgData name="Kal Rabb" userId="3edf06299a4717ec" providerId="LiveId" clId="{D343C113-47B2-4252-B5D1-23FB3037840B}" dt="2021-07-07T17:07:59.663" v="526" actId="20577"/>
          <ac:spMkLst>
            <pc:docMk/>
            <pc:sldMk cId="870814791" sldId="262"/>
            <ac:spMk id="2" creationId="{D2E17E28-0A85-4DE8-AF16-BF26D2F39C67}"/>
          </ac:spMkLst>
        </pc:spChg>
        <pc:spChg chg="mod">
          <ac:chgData name="Kal Rabb" userId="3edf06299a4717ec" providerId="LiveId" clId="{D343C113-47B2-4252-B5D1-23FB3037840B}" dt="2021-07-07T17:06:57.715" v="497" actId="27636"/>
          <ac:spMkLst>
            <pc:docMk/>
            <pc:sldMk cId="870814791" sldId="262"/>
            <ac:spMk id="3" creationId="{375D2E09-D475-4B6C-81FD-2559EC7A020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920FE8-2D0D-443D-8E12-B121E35D7EB5}"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A261EE-8557-4F77-A3B2-1E1A28FE7D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1406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920FE8-2D0D-443D-8E12-B121E35D7EB5}"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A261EE-8557-4F77-A3B2-1E1A28FE7DCB}" type="slidenum">
              <a:rPr lang="en-US" smtClean="0"/>
              <a:t>‹#›</a:t>
            </a:fld>
            <a:endParaRPr lang="en-US"/>
          </a:p>
        </p:txBody>
      </p:sp>
    </p:spTree>
    <p:extLst>
      <p:ext uri="{BB962C8B-B14F-4D97-AF65-F5344CB8AC3E}">
        <p14:creationId xmlns:p14="http://schemas.microsoft.com/office/powerpoint/2010/main" val="1742969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920FE8-2D0D-443D-8E12-B121E35D7EB5}"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A261EE-8557-4F77-A3B2-1E1A28FE7DCB}" type="slidenum">
              <a:rPr lang="en-US" smtClean="0"/>
              <a:t>‹#›</a:t>
            </a:fld>
            <a:endParaRPr lang="en-US"/>
          </a:p>
        </p:txBody>
      </p:sp>
    </p:spTree>
    <p:extLst>
      <p:ext uri="{BB962C8B-B14F-4D97-AF65-F5344CB8AC3E}">
        <p14:creationId xmlns:p14="http://schemas.microsoft.com/office/powerpoint/2010/main" val="1979291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920FE8-2D0D-443D-8E12-B121E35D7EB5}"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A261EE-8557-4F77-A3B2-1E1A28FE7DCB}" type="slidenum">
              <a:rPr lang="en-US" smtClean="0"/>
              <a:t>‹#›</a:t>
            </a:fld>
            <a:endParaRPr lang="en-US"/>
          </a:p>
        </p:txBody>
      </p:sp>
    </p:spTree>
    <p:extLst>
      <p:ext uri="{BB962C8B-B14F-4D97-AF65-F5344CB8AC3E}">
        <p14:creationId xmlns:p14="http://schemas.microsoft.com/office/powerpoint/2010/main" val="3258041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920FE8-2D0D-443D-8E12-B121E35D7EB5}"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A261EE-8557-4F77-A3B2-1E1A28FE7D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0596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920FE8-2D0D-443D-8E12-B121E35D7EB5}"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A261EE-8557-4F77-A3B2-1E1A28FE7DCB}" type="slidenum">
              <a:rPr lang="en-US" smtClean="0"/>
              <a:t>‹#›</a:t>
            </a:fld>
            <a:endParaRPr lang="en-US"/>
          </a:p>
        </p:txBody>
      </p:sp>
    </p:spTree>
    <p:extLst>
      <p:ext uri="{BB962C8B-B14F-4D97-AF65-F5344CB8AC3E}">
        <p14:creationId xmlns:p14="http://schemas.microsoft.com/office/powerpoint/2010/main" val="2742710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920FE8-2D0D-443D-8E12-B121E35D7EB5}" type="datetimeFigureOut">
              <a:rPr lang="en-US" smtClean="0"/>
              <a:t>12/4/2023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A261EE-8557-4F77-A3B2-1E1A28FE7DCB}" type="slidenum">
              <a:rPr lang="en-US" smtClean="0"/>
              <a:t>‹#›</a:t>
            </a:fld>
            <a:endParaRPr lang="en-US"/>
          </a:p>
        </p:txBody>
      </p:sp>
    </p:spTree>
    <p:extLst>
      <p:ext uri="{BB962C8B-B14F-4D97-AF65-F5344CB8AC3E}">
        <p14:creationId xmlns:p14="http://schemas.microsoft.com/office/powerpoint/2010/main" val="1416147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920FE8-2D0D-443D-8E12-B121E35D7EB5}" type="datetimeFigureOut">
              <a:rPr lang="en-US" smtClean="0"/>
              <a:t>12/4/2023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A261EE-8557-4F77-A3B2-1E1A28FE7DCB}" type="slidenum">
              <a:rPr lang="en-US" smtClean="0"/>
              <a:t>‹#›</a:t>
            </a:fld>
            <a:endParaRPr lang="en-US"/>
          </a:p>
        </p:txBody>
      </p:sp>
    </p:spTree>
    <p:extLst>
      <p:ext uri="{BB962C8B-B14F-4D97-AF65-F5344CB8AC3E}">
        <p14:creationId xmlns:p14="http://schemas.microsoft.com/office/powerpoint/2010/main" val="3568153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C920FE8-2D0D-443D-8E12-B121E35D7EB5}" type="datetimeFigureOut">
              <a:rPr lang="en-US" smtClean="0"/>
              <a:t>12/4/2023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FA261EE-8557-4F77-A3B2-1E1A28FE7DCB}" type="slidenum">
              <a:rPr lang="en-US" smtClean="0"/>
              <a:t>‹#›</a:t>
            </a:fld>
            <a:endParaRPr lang="en-US"/>
          </a:p>
        </p:txBody>
      </p:sp>
    </p:spTree>
    <p:extLst>
      <p:ext uri="{BB962C8B-B14F-4D97-AF65-F5344CB8AC3E}">
        <p14:creationId xmlns:p14="http://schemas.microsoft.com/office/powerpoint/2010/main" val="4236111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C920FE8-2D0D-443D-8E12-B121E35D7EB5}" type="datetimeFigureOut">
              <a:rPr lang="en-US" smtClean="0"/>
              <a:t>12/4/2023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FA261EE-8557-4F77-A3B2-1E1A28FE7DCB}" type="slidenum">
              <a:rPr lang="en-US" smtClean="0"/>
              <a:t>‹#›</a:t>
            </a:fld>
            <a:endParaRPr lang="en-US"/>
          </a:p>
        </p:txBody>
      </p:sp>
    </p:spTree>
    <p:extLst>
      <p:ext uri="{BB962C8B-B14F-4D97-AF65-F5344CB8AC3E}">
        <p14:creationId xmlns:p14="http://schemas.microsoft.com/office/powerpoint/2010/main" val="606932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920FE8-2D0D-443D-8E12-B121E35D7EB5}"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A261EE-8557-4F77-A3B2-1E1A28FE7DCB}" type="slidenum">
              <a:rPr lang="en-US" smtClean="0"/>
              <a:t>‹#›</a:t>
            </a:fld>
            <a:endParaRPr lang="en-US"/>
          </a:p>
        </p:txBody>
      </p:sp>
    </p:spTree>
    <p:extLst>
      <p:ext uri="{BB962C8B-B14F-4D97-AF65-F5344CB8AC3E}">
        <p14:creationId xmlns:p14="http://schemas.microsoft.com/office/powerpoint/2010/main" val="3622691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C920FE8-2D0D-443D-8E12-B121E35D7EB5}" type="datetimeFigureOut">
              <a:rPr lang="en-US" smtClean="0"/>
              <a:t>12/4/2023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FA261EE-8557-4F77-A3B2-1E1A28FE7DC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5195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ngroup.com/people/jakob-nielsen/" TargetMode="External"/><Relationship Id="rId2" Type="http://schemas.openxmlformats.org/officeDocument/2006/relationships/hyperlink" Target="https://www.nngroup.com/articles/ten-usability-heuristic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53DA4-6331-49D2-BB61-04D79C8BA00A}"/>
              </a:ext>
            </a:extLst>
          </p:cNvPr>
          <p:cNvSpPr>
            <a:spLocks noGrp="1"/>
          </p:cNvSpPr>
          <p:nvPr>
            <p:ph type="ctrTitle"/>
          </p:nvPr>
        </p:nvSpPr>
        <p:spPr/>
        <p:txBody>
          <a:bodyPr/>
          <a:lstStyle/>
          <a:p>
            <a:r>
              <a:rPr lang="en-US" dirty="0"/>
              <a:t>UI Design</a:t>
            </a:r>
          </a:p>
        </p:txBody>
      </p:sp>
      <p:sp>
        <p:nvSpPr>
          <p:cNvPr id="3" name="Subtitle 2">
            <a:extLst>
              <a:ext uri="{FF2B5EF4-FFF2-40B4-BE49-F238E27FC236}">
                <a16:creationId xmlns:a16="http://schemas.microsoft.com/office/drawing/2014/main" id="{DBC3471B-397C-46FD-BEE0-506B1B585009}"/>
              </a:ext>
            </a:extLst>
          </p:cNvPr>
          <p:cNvSpPr>
            <a:spLocks noGrp="1"/>
          </p:cNvSpPr>
          <p:nvPr>
            <p:ph type="subTitle" idx="1"/>
          </p:nvPr>
        </p:nvSpPr>
        <p:spPr/>
        <p:txBody>
          <a:bodyPr/>
          <a:lstStyle/>
          <a:p>
            <a:r>
              <a:rPr lang="en-US" dirty="0"/>
              <a:t>It’s not just the technology …</a:t>
            </a:r>
          </a:p>
        </p:txBody>
      </p:sp>
    </p:spTree>
    <p:extLst>
      <p:ext uri="{BB962C8B-B14F-4D97-AF65-F5344CB8AC3E}">
        <p14:creationId xmlns:p14="http://schemas.microsoft.com/office/powerpoint/2010/main" val="4199389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D1C65-BE00-4526-8A5A-D77AA5F42E60}"/>
              </a:ext>
            </a:extLst>
          </p:cNvPr>
          <p:cNvSpPr>
            <a:spLocks noGrp="1"/>
          </p:cNvSpPr>
          <p:nvPr>
            <p:ph type="title"/>
          </p:nvPr>
        </p:nvSpPr>
        <p:spPr/>
        <p:txBody>
          <a:bodyPr/>
          <a:lstStyle/>
          <a:p>
            <a:r>
              <a:rPr lang="en-US" dirty="0"/>
              <a:t>Over </a:t>
            </a:r>
            <a:r>
              <a:rPr lang="en-US" dirty="0" err="1"/>
              <a:t>colourizing</a:t>
            </a:r>
            <a:endParaRPr lang="en-US" dirty="0"/>
          </a:p>
        </p:txBody>
      </p:sp>
      <p:pic>
        <p:nvPicPr>
          <p:cNvPr id="2050" name="Picture 2">
            <a:extLst>
              <a:ext uri="{FF2B5EF4-FFF2-40B4-BE49-F238E27FC236}">
                <a16:creationId xmlns:a16="http://schemas.microsoft.com/office/drawing/2014/main" id="{FF229280-7321-4A70-BBBF-53AA7B90548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39913" y="1912937"/>
            <a:ext cx="8572500" cy="400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4868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BD5C-BCE5-446E-9476-F06198B70D81}"/>
              </a:ext>
            </a:extLst>
          </p:cNvPr>
          <p:cNvSpPr>
            <a:spLocks noGrp="1"/>
          </p:cNvSpPr>
          <p:nvPr>
            <p:ph type="title"/>
          </p:nvPr>
        </p:nvSpPr>
        <p:spPr/>
        <p:txBody>
          <a:bodyPr/>
          <a:lstStyle/>
          <a:p>
            <a:r>
              <a:rPr lang="en-US" dirty="0"/>
              <a:t>Cluttered AND over </a:t>
            </a:r>
            <a:r>
              <a:rPr lang="en-US" dirty="0" err="1"/>
              <a:t>colourized</a:t>
            </a:r>
            <a:endParaRPr lang="en-US" dirty="0"/>
          </a:p>
        </p:txBody>
      </p:sp>
      <p:pic>
        <p:nvPicPr>
          <p:cNvPr id="3074" name="Picture 2">
            <a:extLst>
              <a:ext uri="{FF2B5EF4-FFF2-40B4-BE49-F238E27FC236}">
                <a16:creationId xmlns:a16="http://schemas.microsoft.com/office/drawing/2014/main" id="{9D50B984-4D74-4090-A43F-451F47B3660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16387" y="1901825"/>
            <a:ext cx="7819551"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1791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EABB3-9F70-456C-AA8C-562E50819777}"/>
              </a:ext>
            </a:extLst>
          </p:cNvPr>
          <p:cNvSpPr>
            <a:spLocks noGrp="1"/>
          </p:cNvSpPr>
          <p:nvPr>
            <p:ph type="title"/>
          </p:nvPr>
        </p:nvSpPr>
        <p:spPr/>
        <p:txBody>
          <a:bodyPr/>
          <a:lstStyle/>
          <a:p>
            <a:r>
              <a:rPr lang="en-US" dirty="0"/>
              <a:t>Clients are meant for users …</a:t>
            </a:r>
          </a:p>
        </p:txBody>
      </p:sp>
      <p:sp>
        <p:nvSpPr>
          <p:cNvPr id="3" name="Content Placeholder 2">
            <a:extLst>
              <a:ext uri="{FF2B5EF4-FFF2-40B4-BE49-F238E27FC236}">
                <a16:creationId xmlns:a16="http://schemas.microsoft.com/office/drawing/2014/main" id="{54BB64C2-2469-403C-A601-948B7D178D74}"/>
              </a:ext>
            </a:extLst>
          </p:cNvPr>
          <p:cNvSpPr>
            <a:spLocks noGrp="1"/>
          </p:cNvSpPr>
          <p:nvPr>
            <p:ph idx="1"/>
          </p:nvPr>
        </p:nvSpPr>
        <p:spPr/>
        <p:txBody>
          <a:bodyPr/>
          <a:lstStyle/>
          <a:p>
            <a:r>
              <a:rPr lang="en-US" dirty="0"/>
              <a:t>And users want/ need/ deserve an interface that is easy to use</a:t>
            </a:r>
          </a:p>
          <a:p>
            <a:r>
              <a:rPr lang="en-US" dirty="0"/>
              <a:t>Fancy does NOT mean easy to use</a:t>
            </a:r>
          </a:p>
          <a:p>
            <a:r>
              <a:rPr lang="en-US" dirty="0"/>
              <a:t>There are many examples (good and bad) to look at</a:t>
            </a:r>
          </a:p>
          <a:p>
            <a:r>
              <a:rPr lang="en-US" dirty="0"/>
              <a:t>Most companies establish design guidelines for their ‘brand’</a:t>
            </a:r>
          </a:p>
          <a:p>
            <a:r>
              <a:rPr lang="en-US" dirty="0"/>
              <a:t>There are some basic guidelines that are fairly consistent across most ‘experts’</a:t>
            </a:r>
          </a:p>
        </p:txBody>
      </p:sp>
    </p:spTree>
    <p:extLst>
      <p:ext uri="{BB962C8B-B14F-4D97-AF65-F5344CB8AC3E}">
        <p14:creationId xmlns:p14="http://schemas.microsoft.com/office/powerpoint/2010/main" val="1015825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F562F-E924-4186-9F4C-68C12BFAF4D6}"/>
              </a:ext>
            </a:extLst>
          </p:cNvPr>
          <p:cNvSpPr>
            <a:spLocks noGrp="1"/>
          </p:cNvSpPr>
          <p:nvPr>
            <p:ph type="title"/>
          </p:nvPr>
        </p:nvSpPr>
        <p:spPr/>
        <p:txBody>
          <a:bodyPr/>
          <a:lstStyle/>
          <a:p>
            <a:r>
              <a:rPr lang="en-US" dirty="0"/>
              <a:t>Nielsen’s Heuristics</a:t>
            </a:r>
          </a:p>
        </p:txBody>
      </p:sp>
      <p:sp>
        <p:nvSpPr>
          <p:cNvPr id="3" name="Content Placeholder 2">
            <a:extLst>
              <a:ext uri="{FF2B5EF4-FFF2-40B4-BE49-F238E27FC236}">
                <a16:creationId xmlns:a16="http://schemas.microsoft.com/office/drawing/2014/main" id="{CBA3F17A-BDAB-4DDC-BAD1-AC5418A13F61}"/>
              </a:ext>
            </a:extLst>
          </p:cNvPr>
          <p:cNvSpPr>
            <a:spLocks noGrp="1"/>
          </p:cNvSpPr>
          <p:nvPr>
            <p:ph idx="1"/>
          </p:nvPr>
        </p:nvSpPr>
        <p:spPr/>
        <p:txBody>
          <a:bodyPr>
            <a:normAutofit fontScale="92500" lnSpcReduction="20000"/>
          </a:bodyPr>
          <a:lstStyle/>
          <a:p>
            <a:r>
              <a:rPr lang="en-US" b="1" i="0" dirty="0">
                <a:solidFill>
                  <a:srgbClr val="333333"/>
                </a:solidFill>
                <a:effectLst/>
                <a:latin typeface="Source Sans Variable"/>
              </a:rPr>
              <a:t>#1: Visibility of system status</a:t>
            </a:r>
          </a:p>
          <a:p>
            <a:r>
              <a:rPr lang="en-US" b="1" i="0" dirty="0">
                <a:solidFill>
                  <a:srgbClr val="333333"/>
                </a:solidFill>
                <a:effectLst/>
                <a:latin typeface="Source Sans Variable"/>
              </a:rPr>
              <a:t>#2: Match between system and the real world</a:t>
            </a:r>
          </a:p>
          <a:p>
            <a:r>
              <a:rPr lang="en-US" b="1" i="0" dirty="0">
                <a:solidFill>
                  <a:srgbClr val="333333"/>
                </a:solidFill>
                <a:effectLst/>
                <a:latin typeface="Source Sans Variable"/>
              </a:rPr>
              <a:t>#3: User control and freedom</a:t>
            </a:r>
          </a:p>
          <a:p>
            <a:r>
              <a:rPr lang="en-US" b="1" i="0" dirty="0">
                <a:solidFill>
                  <a:srgbClr val="333333"/>
                </a:solidFill>
                <a:effectLst/>
                <a:latin typeface="Source Sans Variable"/>
              </a:rPr>
              <a:t>#4: Consistency and standards</a:t>
            </a:r>
          </a:p>
          <a:p>
            <a:r>
              <a:rPr lang="en-US" b="1" i="0" dirty="0">
                <a:solidFill>
                  <a:srgbClr val="333333"/>
                </a:solidFill>
                <a:effectLst/>
                <a:latin typeface="Source Sans Variable"/>
              </a:rPr>
              <a:t>#5: Error prevention</a:t>
            </a:r>
          </a:p>
          <a:p>
            <a:r>
              <a:rPr lang="en-US" b="1" i="0" dirty="0">
                <a:solidFill>
                  <a:srgbClr val="333333"/>
                </a:solidFill>
                <a:effectLst/>
                <a:latin typeface="Source Sans Variable"/>
              </a:rPr>
              <a:t>#6: Recognition rather than recall</a:t>
            </a:r>
          </a:p>
          <a:p>
            <a:r>
              <a:rPr lang="en-US" b="1" i="0" dirty="0">
                <a:solidFill>
                  <a:srgbClr val="333333"/>
                </a:solidFill>
                <a:effectLst/>
                <a:latin typeface="Source Sans Variable"/>
              </a:rPr>
              <a:t>#7: Flexibility and efficiency of use</a:t>
            </a:r>
          </a:p>
          <a:p>
            <a:r>
              <a:rPr lang="en-US" b="1" i="0" dirty="0">
                <a:solidFill>
                  <a:srgbClr val="333333"/>
                </a:solidFill>
                <a:effectLst/>
                <a:latin typeface="Source Sans Variable"/>
              </a:rPr>
              <a:t>#8: Aesthetic and minimalist design</a:t>
            </a:r>
          </a:p>
          <a:p>
            <a:r>
              <a:rPr lang="en-US" b="1" i="0" dirty="0">
                <a:solidFill>
                  <a:srgbClr val="333333"/>
                </a:solidFill>
                <a:effectLst/>
                <a:latin typeface="Source Sans Variable"/>
              </a:rPr>
              <a:t>#9: Help users recognize, diagnose, and recover from errors</a:t>
            </a:r>
          </a:p>
          <a:p>
            <a:r>
              <a:rPr lang="en-US" b="1" i="0" dirty="0">
                <a:solidFill>
                  <a:srgbClr val="333333"/>
                </a:solidFill>
                <a:effectLst/>
                <a:latin typeface="Source Sans Variable"/>
              </a:rPr>
              <a:t>#10: Help and documentation</a:t>
            </a:r>
          </a:p>
          <a:p>
            <a:endParaRPr lang="en-US" dirty="0"/>
          </a:p>
        </p:txBody>
      </p:sp>
      <p:sp>
        <p:nvSpPr>
          <p:cNvPr id="5" name="TextBox 4">
            <a:extLst>
              <a:ext uri="{FF2B5EF4-FFF2-40B4-BE49-F238E27FC236}">
                <a16:creationId xmlns:a16="http://schemas.microsoft.com/office/drawing/2014/main" id="{07AE1FE5-2EAE-43FA-B661-CB345804C7BD}"/>
              </a:ext>
            </a:extLst>
          </p:cNvPr>
          <p:cNvSpPr txBox="1"/>
          <p:nvPr/>
        </p:nvSpPr>
        <p:spPr>
          <a:xfrm>
            <a:off x="721800" y="6386731"/>
            <a:ext cx="6094800" cy="369332"/>
          </a:xfrm>
          <a:prstGeom prst="rect">
            <a:avLst/>
          </a:prstGeom>
          <a:noFill/>
        </p:spPr>
        <p:txBody>
          <a:bodyPr wrap="square">
            <a:spAutoFit/>
          </a:bodyPr>
          <a:lstStyle/>
          <a:p>
            <a:r>
              <a:rPr lang="en-US" dirty="0">
                <a:solidFill>
                  <a:schemeClr val="bg1"/>
                </a:solidFill>
                <a:hlinkClick r:id="rId2">
                  <a:extLst>
                    <a:ext uri="{A12FA001-AC4F-418D-AE19-62706E023703}">
                      <ahyp:hlinkClr xmlns:ahyp="http://schemas.microsoft.com/office/drawing/2018/hyperlinkcolor" val="tx"/>
                    </a:ext>
                  </a:extLst>
                </a:hlinkClick>
              </a:rPr>
              <a:t>10 Usability Heuristics for User Interface Design (nngroup.com)</a:t>
            </a:r>
            <a:endParaRPr lang="en-US" dirty="0">
              <a:solidFill>
                <a:schemeClr val="bg1"/>
              </a:solidFill>
            </a:endParaRPr>
          </a:p>
        </p:txBody>
      </p:sp>
      <p:sp>
        <p:nvSpPr>
          <p:cNvPr id="7" name="TextBox 6">
            <a:extLst>
              <a:ext uri="{FF2B5EF4-FFF2-40B4-BE49-F238E27FC236}">
                <a16:creationId xmlns:a16="http://schemas.microsoft.com/office/drawing/2014/main" id="{1FF1B75E-9863-4DFD-A350-059FE7A9C912}"/>
              </a:ext>
            </a:extLst>
          </p:cNvPr>
          <p:cNvSpPr txBox="1"/>
          <p:nvPr/>
        </p:nvSpPr>
        <p:spPr>
          <a:xfrm>
            <a:off x="5833800" y="728386"/>
            <a:ext cx="6094800" cy="923330"/>
          </a:xfrm>
          <a:prstGeom prst="rect">
            <a:avLst/>
          </a:prstGeom>
          <a:noFill/>
        </p:spPr>
        <p:txBody>
          <a:bodyPr wrap="square">
            <a:spAutoFit/>
          </a:bodyPr>
          <a:lstStyle/>
          <a:p>
            <a:r>
              <a:rPr lang="en-US" b="0" i="0" u="none" strike="noStrike" dirty="0">
                <a:solidFill>
                  <a:srgbClr val="017698"/>
                </a:solidFill>
                <a:effectLst/>
                <a:latin typeface="Source Sans Variable"/>
                <a:hlinkClick r:id="rId3"/>
              </a:rPr>
              <a:t>Jakob Nielsen</a:t>
            </a:r>
            <a:r>
              <a:rPr lang="en-US" b="0" i="0" dirty="0">
                <a:solidFill>
                  <a:srgbClr val="000000"/>
                </a:solidFill>
                <a:effectLst/>
                <a:latin typeface="Source Sans Variable"/>
              </a:rPr>
              <a:t>, Ph.D., is a User Advocate and principal of the Nielsen Norman Group which he co-founded with Dr. Donald A. Norman (former VP of research at Apple Computer).</a:t>
            </a:r>
            <a:endParaRPr lang="en-US" dirty="0"/>
          </a:p>
        </p:txBody>
      </p:sp>
    </p:spTree>
    <p:extLst>
      <p:ext uri="{BB962C8B-B14F-4D97-AF65-F5344CB8AC3E}">
        <p14:creationId xmlns:p14="http://schemas.microsoft.com/office/powerpoint/2010/main" val="2223611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99CCE-6A12-4D82-8D33-9C03FF8B9020}"/>
              </a:ext>
            </a:extLst>
          </p:cNvPr>
          <p:cNvSpPr>
            <a:spLocks noGrp="1"/>
          </p:cNvSpPr>
          <p:nvPr>
            <p:ph type="title"/>
          </p:nvPr>
        </p:nvSpPr>
        <p:spPr/>
        <p:txBody>
          <a:bodyPr/>
          <a:lstStyle/>
          <a:p>
            <a:r>
              <a:rPr lang="en-US" dirty="0"/>
              <a:t>A little more detail … </a:t>
            </a:r>
            <a:r>
              <a:rPr lang="en-US" sz="2400" dirty="0"/>
              <a:t>(1)</a:t>
            </a:r>
            <a:endParaRPr lang="en-US" dirty="0"/>
          </a:p>
        </p:txBody>
      </p:sp>
      <p:sp>
        <p:nvSpPr>
          <p:cNvPr id="3" name="Content Placeholder 2">
            <a:extLst>
              <a:ext uri="{FF2B5EF4-FFF2-40B4-BE49-F238E27FC236}">
                <a16:creationId xmlns:a16="http://schemas.microsoft.com/office/drawing/2014/main" id="{9782F513-530C-47CC-A8A0-89DDC6679FF5}"/>
              </a:ext>
            </a:extLst>
          </p:cNvPr>
          <p:cNvSpPr>
            <a:spLocks noGrp="1"/>
          </p:cNvSpPr>
          <p:nvPr>
            <p:ph idx="1"/>
          </p:nvPr>
        </p:nvSpPr>
        <p:spPr/>
        <p:txBody>
          <a:bodyPr/>
          <a:lstStyle/>
          <a:p>
            <a:pPr algn="l"/>
            <a:r>
              <a:rPr lang="en-US" sz="2800" b="1" i="0" dirty="0">
                <a:solidFill>
                  <a:srgbClr val="333333"/>
                </a:solidFill>
                <a:effectLst/>
                <a:latin typeface="Source Sans Variable"/>
              </a:rPr>
              <a:t>#1: Visibility of system status</a:t>
            </a:r>
          </a:p>
          <a:p>
            <a:pPr algn="l"/>
            <a:r>
              <a:rPr lang="en-US" b="1" i="0" dirty="0">
                <a:solidFill>
                  <a:srgbClr val="333333"/>
                </a:solidFill>
                <a:effectLst/>
                <a:latin typeface="Arial" panose="020B0604020202020204" pitchFamily="34" charset="0"/>
              </a:rPr>
              <a:t>The design should always keep users informed about what is going on, through appropriate feedback within a reasonable amount of time.</a:t>
            </a:r>
            <a:endParaRPr lang="en-US" sz="2800" b="1" dirty="0">
              <a:solidFill>
                <a:srgbClr val="333333"/>
              </a:solidFill>
              <a:latin typeface="Source Sans Variable"/>
            </a:endParaRPr>
          </a:p>
          <a:p>
            <a:pPr algn="l"/>
            <a:endParaRPr lang="en-US" b="0" i="0" dirty="0">
              <a:solidFill>
                <a:srgbClr val="333333"/>
              </a:solidFill>
              <a:effectLst/>
              <a:latin typeface="Arial" panose="020B0604020202020204" pitchFamily="34" charset="0"/>
            </a:endParaRPr>
          </a:p>
          <a:p>
            <a:r>
              <a:rPr lang="en-US" sz="2800" b="1" dirty="0">
                <a:solidFill>
                  <a:srgbClr val="333333"/>
                </a:solidFill>
                <a:latin typeface="Source Sans Variable"/>
              </a:rPr>
              <a:t>#2: Match between system and the real world</a:t>
            </a:r>
          </a:p>
          <a:p>
            <a:pPr algn="l"/>
            <a:r>
              <a:rPr lang="en-US" b="1" i="0" dirty="0">
                <a:solidFill>
                  <a:srgbClr val="333333"/>
                </a:solidFill>
                <a:effectLst/>
                <a:latin typeface="Arial" panose="020B0604020202020204" pitchFamily="34" charset="0"/>
              </a:rPr>
              <a:t>The design should speak the users' language. Use words, phrases, and concepts familiar to the user, rather than internal jargon. Follow real-world conventions, making information appear in a natural and logical order.</a:t>
            </a:r>
            <a:endParaRPr lang="en-US" b="0" i="0" dirty="0">
              <a:solidFill>
                <a:srgbClr val="333333"/>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2399531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03E41-AC6C-4C08-80C5-AA203C2C0279}"/>
              </a:ext>
            </a:extLst>
          </p:cNvPr>
          <p:cNvSpPr>
            <a:spLocks noGrp="1"/>
          </p:cNvSpPr>
          <p:nvPr>
            <p:ph type="title"/>
          </p:nvPr>
        </p:nvSpPr>
        <p:spPr/>
        <p:txBody>
          <a:bodyPr/>
          <a:lstStyle/>
          <a:p>
            <a:r>
              <a:rPr lang="en-US" dirty="0"/>
              <a:t>A little more detail … </a:t>
            </a:r>
            <a:r>
              <a:rPr lang="en-US" sz="2400" dirty="0"/>
              <a:t>(2)</a:t>
            </a:r>
            <a:endParaRPr lang="en-US" dirty="0"/>
          </a:p>
        </p:txBody>
      </p:sp>
      <p:sp>
        <p:nvSpPr>
          <p:cNvPr id="3" name="Content Placeholder 2">
            <a:extLst>
              <a:ext uri="{FF2B5EF4-FFF2-40B4-BE49-F238E27FC236}">
                <a16:creationId xmlns:a16="http://schemas.microsoft.com/office/drawing/2014/main" id="{F2197E44-6992-4283-BA4C-42B960B051CF}"/>
              </a:ext>
            </a:extLst>
          </p:cNvPr>
          <p:cNvSpPr>
            <a:spLocks noGrp="1"/>
          </p:cNvSpPr>
          <p:nvPr>
            <p:ph idx="1"/>
          </p:nvPr>
        </p:nvSpPr>
        <p:spPr/>
        <p:txBody>
          <a:bodyPr>
            <a:normAutofit fontScale="77500" lnSpcReduction="20000"/>
          </a:bodyPr>
          <a:lstStyle/>
          <a:p>
            <a:pPr>
              <a:lnSpc>
                <a:spcPct val="110000"/>
              </a:lnSpc>
            </a:pPr>
            <a:r>
              <a:rPr lang="en-US" sz="3000" b="1" dirty="0">
                <a:solidFill>
                  <a:srgbClr val="333333"/>
                </a:solidFill>
                <a:latin typeface="Source Sans Variable"/>
              </a:rPr>
              <a:t>#3: User control and freedom</a:t>
            </a:r>
          </a:p>
          <a:p>
            <a:pPr algn="l"/>
            <a:r>
              <a:rPr lang="en-US" b="1" i="0" dirty="0">
                <a:solidFill>
                  <a:srgbClr val="333333"/>
                </a:solidFill>
                <a:effectLst/>
                <a:latin typeface="Arial" panose="020B0604020202020204" pitchFamily="34" charset="0"/>
              </a:rPr>
              <a:t>Users often perform actions by mistake. They need a clearly marked "emergency exit" to leave the unwanted action without having to go through an extended process.</a:t>
            </a:r>
          </a:p>
          <a:p>
            <a:pPr algn="l"/>
            <a:endParaRPr lang="en-US" b="0" i="0" dirty="0">
              <a:solidFill>
                <a:srgbClr val="333333"/>
              </a:solidFill>
              <a:effectLst/>
              <a:latin typeface="Arial" panose="020B0604020202020204" pitchFamily="34" charset="0"/>
            </a:endParaRPr>
          </a:p>
          <a:p>
            <a:pPr>
              <a:lnSpc>
                <a:spcPct val="110000"/>
              </a:lnSpc>
            </a:pPr>
            <a:r>
              <a:rPr lang="en-US" sz="3000" b="1" dirty="0">
                <a:solidFill>
                  <a:srgbClr val="333333"/>
                </a:solidFill>
                <a:latin typeface="Source Sans Variable"/>
              </a:rPr>
              <a:t>#4: Consistency and standards</a:t>
            </a:r>
          </a:p>
          <a:p>
            <a:pPr algn="l"/>
            <a:r>
              <a:rPr lang="en-US" b="1" i="0" dirty="0">
                <a:solidFill>
                  <a:srgbClr val="333333"/>
                </a:solidFill>
                <a:effectLst/>
                <a:latin typeface="Arial" panose="020B0604020202020204" pitchFamily="34" charset="0"/>
              </a:rPr>
              <a:t>Users should not have to wonder whether different words, situations, or actions mean the same thing. Follow platform and industry conventions.</a:t>
            </a:r>
          </a:p>
          <a:p>
            <a:pPr algn="l"/>
            <a:endParaRPr lang="en-US" b="0" i="0" dirty="0">
              <a:solidFill>
                <a:srgbClr val="333333"/>
              </a:solidFill>
              <a:effectLst/>
              <a:latin typeface="Arial" panose="020B0604020202020204" pitchFamily="34" charset="0"/>
            </a:endParaRPr>
          </a:p>
          <a:p>
            <a:pPr>
              <a:lnSpc>
                <a:spcPct val="110000"/>
              </a:lnSpc>
            </a:pPr>
            <a:r>
              <a:rPr lang="en-US" sz="3300" b="1" dirty="0">
                <a:solidFill>
                  <a:srgbClr val="333333"/>
                </a:solidFill>
                <a:latin typeface="Source Sans Variable"/>
              </a:rPr>
              <a:t>#5: Error prevention</a:t>
            </a:r>
          </a:p>
          <a:p>
            <a:pPr algn="l"/>
            <a:r>
              <a:rPr lang="en-US" b="1" i="0" dirty="0">
                <a:solidFill>
                  <a:srgbClr val="333333"/>
                </a:solidFill>
                <a:effectLst/>
                <a:latin typeface="Arial" panose="020B0604020202020204" pitchFamily="34" charset="0"/>
              </a:rPr>
              <a:t>Good error messages are important, but the best designs carefully prevent problems from occurring in the first place. Either eliminate error-prone conditions, or check for them and present users with a confirmation option before they commit to the action.</a:t>
            </a:r>
            <a:endParaRPr lang="en-US" b="0" i="0" dirty="0">
              <a:solidFill>
                <a:srgbClr val="333333"/>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3757096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1ECF9-B179-42B9-B887-1EE43B38C4E7}"/>
              </a:ext>
            </a:extLst>
          </p:cNvPr>
          <p:cNvSpPr>
            <a:spLocks noGrp="1"/>
          </p:cNvSpPr>
          <p:nvPr>
            <p:ph type="title"/>
          </p:nvPr>
        </p:nvSpPr>
        <p:spPr/>
        <p:txBody>
          <a:bodyPr/>
          <a:lstStyle/>
          <a:p>
            <a:r>
              <a:rPr lang="en-US" dirty="0"/>
              <a:t>A little more detail … </a:t>
            </a:r>
            <a:r>
              <a:rPr lang="en-US" sz="2400" dirty="0"/>
              <a:t>(3)</a:t>
            </a:r>
            <a:endParaRPr lang="en-US" dirty="0"/>
          </a:p>
        </p:txBody>
      </p:sp>
      <p:sp>
        <p:nvSpPr>
          <p:cNvPr id="3" name="Content Placeholder 2">
            <a:extLst>
              <a:ext uri="{FF2B5EF4-FFF2-40B4-BE49-F238E27FC236}">
                <a16:creationId xmlns:a16="http://schemas.microsoft.com/office/drawing/2014/main" id="{8C0B7D6B-0D30-4593-B560-A733FCFD3CD4}"/>
              </a:ext>
            </a:extLst>
          </p:cNvPr>
          <p:cNvSpPr>
            <a:spLocks noGrp="1"/>
          </p:cNvSpPr>
          <p:nvPr>
            <p:ph idx="1"/>
          </p:nvPr>
        </p:nvSpPr>
        <p:spPr/>
        <p:txBody>
          <a:bodyPr/>
          <a:lstStyle/>
          <a:p>
            <a:r>
              <a:rPr lang="en-US" sz="2800" b="1" dirty="0">
                <a:solidFill>
                  <a:srgbClr val="333333"/>
                </a:solidFill>
                <a:latin typeface="Source Sans Variable"/>
              </a:rPr>
              <a:t>#6: Recognition rather than recall</a:t>
            </a:r>
          </a:p>
          <a:p>
            <a:pPr algn="l"/>
            <a:r>
              <a:rPr lang="en-US" b="1" i="0" dirty="0">
                <a:solidFill>
                  <a:srgbClr val="333333"/>
                </a:solidFill>
                <a:effectLst/>
                <a:latin typeface="Arial" panose="020B0604020202020204" pitchFamily="34" charset="0"/>
              </a:rPr>
              <a:t>Minimize the user's memory load by making elements, actions, and options visible. The user should not have to remember information from one part of the interface to another. Information required to use the design (e.g. field labels or menu items) should be visible or easily retrievable when needed.</a:t>
            </a:r>
          </a:p>
          <a:p>
            <a:pPr algn="l"/>
            <a:endParaRPr lang="en-US" b="0" i="0" dirty="0">
              <a:solidFill>
                <a:srgbClr val="333333"/>
              </a:solidFill>
              <a:effectLst/>
              <a:latin typeface="Arial" panose="020B0604020202020204" pitchFamily="34" charset="0"/>
            </a:endParaRPr>
          </a:p>
          <a:p>
            <a:r>
              <a:rPr lang="en-US" sz="2800" b="1" dirty="0">
                <a:solidFill>
                  <a:srgbClr val="333333"/>
                </a:solidFill>
                <a:latin typeface="Source Sans Variable"/>
              </a:rPr>
              <a:t>#7: Flexibility and efficiency of use</a:t>
            </a:r>
          </a:p>
          <a:p>
            <a:pPr algn="l"/>
            <a:r>
              <a:rPr lang="en-US" b="1" i="0" dirty="0">
                <a:solidFill>
                  <a:srgbClr val="333333"/>
                </a:solidFill>
                <a:effectLst/>
                <a:latin typeface="Arial" panose="020B0604020202020204" pitchFamily="34" charset="0"/>
              </a:rPr>
              <a:t>Shortcuts — hidden from novice users — may speed up the interaction for the expert user such that the design can cater to both inexperienced and experienced users. Allow users to tailor frequent actions.</a:t>
            </a:r>
            <a:endParaRPr lang="en-US" b="0" i="0" dirty="0">
              <a:solidFill>
                <a:srgbClr val="333333"/>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341165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7E28-0A85-4DE8-AF16-BF26D2F39C67}"/>
              </a:ext>
            </a:extLst>
          </p:cNvPr>
          <p:cNvSpPr>
            <a:spLocks noGrp="1"/>
          </p:cNvSpPr>
          <p:nvPr>
            <p:ph type="title"/>
          </p:nvPr>
        </p:nvSpPr>
        <p:spPr/>
        <p:txBody>
          <a:bodyPr/>
          <a:lstStyle/>
          <a:p>
            <a:r>
              <a:rPr lang="en-US" dirty="0"/>
              <a:t>A little more detail … </a:t>
            </a:r>
            <a:r>
              <a:rPr lang="en-US" sz="2400" dirty="0"/>
              <a:t>(4)</a:t>
            </a:r>
            <a:endParaRPr lang="en-US" dirty="0"/>
          </a:p>
        </p:txBody>
      </p:sp>
      <p:sp>
        <p:nvSpPr>
          <p:cNvPr id="3" name="Content Placeholder 2">
            <a:extLst>
              <a:ext uri="{FF2B5EF4-FFF2-40B4-BE49-F238E27FC236}">
                <a16:creationId xmlns:a16="http://schemas.microsoft.com/office/drawing/2014/main" id="{375D2E09-D475-4B6C-81FD-2559EC7A020F}"/>
              </a:ext>
            </a:extLst>
          </p:cNvPr>
          <p:cNvSpPr>
            <a:spLocks noGrp="1"/>
          </p:cNvSpPr>
          <p:nvPr>
            <p:ph idx="1"/>
          </p:nvPr>
        </p:nvSpPr>
        <p:spPr/>
        <p:txBody>
          <a:bodyPr>
            <a:normAutofit fontScale="92500" lnSpcReduction="10000"/>
          </a:bodyPr>
          <a:lstStyle/>
          <a:p>
            <a:r>
              <a:rPr lang="en-US" sz="2800" b="1" dirty="0">
                <a:solidFill>
                  <a:srgbClr val="333333"/>
                </a:solidFill>
                <a:latin typeface="Source Sans Variable"/>
              </a:rPr>
              <a:t>#8: Aesthetic and minimalist design</a:t>
            </a:r>
          </a:p>
          <a:p>
            <a:pPr algn="l"/>
            <a:r>
              <a:rPr lang="en-US" b="1" i="0" dirty="0">
                <a:solidFill>
                  <a:srgbClr val="333333"/>
                </a:solidFill>
                <a:effectLst/>
                <a:latin typeface="Arial" panose="020B0604020202020204" pitchFamily="34" charset="0"/>
              </a:rPr>
              <a:t>Interfaces should not contain information which is irrelevant or rarely needed. Every extra unit of information in an interface competes with the relevant units of information and diminishes their relative visibility.</a:t>
            </a:r>
            <a:endParaRPr lang="en-US" b="0" i="0" dirty="0">
              <a:solidFill>
                <a:srgbClr val="333333"/>
              </a:solidFill>
              <a:effectLst/>
              <a:latin typeface="Arial" panose="020B0604020202020204" pitchFamily="34" charset="0"/>
            </a:endParaRPr>
          </a:p>
          <a:p>
            <a:pPr>
              <a:lnSpc>
                <a:spcPct val="100000"/>
              </a:lnSpc>
            </a:pPr>
            <a:r>
              <a:rPr lang="en-US" sz="2800" b="1" dirty="0">
                <a:solidFill>
                  <a:srgbClr val="333333"/>
                </a:solidFill>
                <a:latin typeface="Source Sans Variable"/>
              </a:rPr>
              <a:t>#9: Help users recognize, diagnose, and recover from errors</a:t>
            </a:r>
          </a:p>
          <a:p>
            <a:pPr algn="l"/>
            <a:r>
              <a:rPr lang="en-US" b="1" i="0" dirty="0">
                <a:solidFill>
                  <a:srgbClr val="333333"/>
                </a:solidFill>
                <a:effectLst/>
                <a:latin typeface="Arial" panose="020B0604020202020204" pitchFamily="34" charset="0"/>
              </a:rPr>
              <a:t>Error messages should be expressed in plain language (no error codes), precisely indicate the problem, and constructively suggest a solution.</a:t>
            </a:r>
            <a:endParaRPr lang="en-US" b="0" i="0" dirty="0">
              <a:solidFill>
                <a:srgbClr val="333333"/>
              </a:solidFill>
              <a:effectLst/>
              <a:latin typeface="Arial" panose="020B0604020202020204" pitchFamily="34" charset="0"/>
            </a:endParaRPr>
          </a:p>
          <a:p>
            <a:pPr>
              <a:lnSpc>
                <a:spcPct val="100000"/>
              </a:lnSpc>
            </a:pPr>
            <a:r>
              <a:rPr lang="en-US" sz="2800" b="1" dirty="0">
                <a:solidFill>
                  <a:srgbClr val="333333"/>
                </a:solidFill>
                <a:latin typeface="Source Sans Variable"/>
              </a:rPr>
              <a:t>#10: Help and documentation</a:t>
            </a:r>
          </a:p>
          <a:p>
            <a:pPr algn="l"/>
            <a:r>
              <a:rPr lang="en-US" b="1" i="0" dirty="0">
                <a:solidFill>
                  <a:srgbClr val="333333"/>
                </a:solidFill>
                <a:effectLst/>
                <a:latin typeface="Arial" panose="020B0604020202020204" pitchFamily="34" charset="0"/>
              </a:rPr>
              <a:t>It’s best if the system doesn’t need any additional explanation. However, it may be necessary to provide documentation to help users understand how to complete their tasks.</a:t>
            </a:r>
            <a:endParaRPr lang="en-US" b="0" i="0" dirty="0">
              <a:solidFill>
                <a:srgbClr val="333333"/>
              </a:solidFill>
              <a:effectLst/>
              <a:latin typeface="Arial" panose="020B0604020202020204" pitchFamily="34" charset="0"/>
            </a:endParaRPr>
          </a:p>
          <a:p>
            <a:endParaRPr lang="en-US" dirty="0"/>
          </a:p>
        </p:txBody>
      </p:sp>
      <p:sp>
        <p:nvSpPr>
          <p:cNvPr id="4" name="Callout: Down Arrow 3">
            <a:extLst>
              <a:ext uri="{FF2B5EF4-FFF2-40B4-BE49-F238E27FC236}">
                <a16:creationId xmlns:a16="http://schemas.microsoft.com/office/drawing/2014/main" id="{0E27B5A5-CF81-DDCC-C7F2-68C41350B11E}"/>
              </a:ext>
            </a:extLst>
          </p:cNvPr>
          <p:cNvSpPr/>
          <p:nvPr/>
        </p:nvSpPr>
        <p:spPr>
          <a:xfrm>
            <a:off x="6371925" y="286603"/>
            <a:ext cx="4783756" cy="2071586"/>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Remove clutter</a:t>
            </a:r>
          </a:p>
          <a:p>
            <a:pPr marL="285750" indent="-285750">
              <a:buFont typeface="Arial" panose="020B0604020202020204" pitchFamily="34" charset="0"/>
              <a:buChar char="•"/>
            </a:pPr>
            <a:r>
              <a:rPr lang="en-US" dirty="0"/>
              <a:t>Don’t mix content</a:t>
            </a:r>
          </a:p>
          <a:p>
            <a:pPr marL="285750" indent="-285750">
              <a:buFont typeface="Arial" panose="020B0604020202020204" pitchFamily="34" charset="0"/>
              <a:buChar char="•"/>
            </a:pPr>
            <a:r>
              <a:rPr lang="en-US" dirty="0"/>
              <a:t>Information when needed – not ‘in your face’</a:t>
            </a:r>
          </a:p>
          <a:p>
            <a:pPr marL="285750" indent="-285750">
              <a:buFont typeface="Arial" panose="020B0604020202020204" pitchFamily="34" charset="0"/>
              <a:buChar char="•"/>
            </a:pPr>
            <a:r>
              <a:rPr lang="en-US" dirty="0"/>
              <a:t>Clean/ clear organization and layout</a:t>
            </a:r>
          </a:p>
        </p:txBody>
      </p:sp>
    </p:spTree>
    <p:extLst>
      <p:ext uri="{BB962C8B-B14F-4D97-AF65-F5344CB8AC3E}">
        <p14:creationId xmlns:p14="http://schemas.microsoft.com/office/powerpoint/2010/main" val="836346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6A974-0B44-256C-364B-8B5E7E5AB474}"/>
              </a:ext>
            </a:extLst>
          </p:cNvPr>
          <p:cNvSpPr>
            <a:spLocks noGrp="1"/>
          </p:cNvSpPr>
          <p:nvPr>
            <p:ph type="title"/>
          </p:nvPr>
        </p:nvSpPr>
        <p:spPr/>
        <p:txBody>
          <a:bodyPr/>
          <a:lstStyle/>
          <a:p>
            <a:r>
              <a:rPr lang="en-US" dirty="0"/>
              <a:t>And more …</a:t>
            </a:r>
          </a:p>
        </p:txBody>
      </p:sp>
      <p:sp>
        <p:nvSpPr>
          <p:cNvPr id="3" name="Content Placeholder 2">
            <a:extLst>
              <a:ext uri="{FF2B5EF4-FFF2-40B4-BE49-F238E27FC236}">
                <a16:creationId xmlns:a16="http://schemas.microsoft.com/office/drawing/2014/main" id="{7D423699-B0F7-4B1E-630B-1072FFED2424}"/>
              </a:ext>
            </a:extLst>
          </p:cNvPr>
          <p:cNvSpPr>
            <a:spLocks noGrp="1"/>
          </p:cNvSpPr>
          <p:nvPr>
            <p:ph idx="1"/>
          </p:nvPr>
        </p:nvSpPr>
        <p:spPr/>
        <p:txBody>
          <a:bodyPr/>
          <a:lstStyle/>
          <a:p>
            <a:r>
              <a:rPr lang="en-US" sz="2800" b="1" dirty="0">
                <a:solidFill>
                  <a:srgbClr val="333333"/>
                </a:solidFill>
                <a:latin typeface="Source Sans Variable"/>
              </a:rPr>
              <a:t>Gestalt Principle of Proximity</a:t>
            </a:r>
          </a:p>
          <a:p>
            <a:r>
              <a:rPr lang="en-US" dirty="0"/>
              <a:t>‘Items placed in proximity are assumed to belong together’</a:t>
            </a:r>
          </a:p>
          <a:p>
            <a:r>
              <a:rPr lang="en-US" dirty="0"/>
              <a:t>- Group items that logically belong together</a:t>
            </a:r>
          </a:p>
          <a:p>
            <a:r>
              <a:rPr lang="en-US" dirty="0"/>
              <a:t>- Don’t put items that have different intent or, are parts of different actions, in the same group</a:t>
            </a:r>
          </a:p>
        </p:txBody>
      </p:sp>
    </p:spTree>
    <p:extLst>
      <p:ext uri="{BB962C8B-B14F-4D97-AF65-F5344CB8AC3E}">
        <p14:creationId xmlns:p14="http://schemas.microsoft.com/office/powerpoint/2010/main" val="841233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31227-7C5A-49A3-906F-ED96DEFD6DC2}"/>
              </a:ext>
            </a:extLst>
          </p:cNvPr>
          <p:cNvSpPr>
            <a:spLocks noGrp="1"/>
          </p:cNvSpPr>
          <p:nvPr>
            <p:ph type="title"/>
          </p:nvPr>
        </p:nvSpPr>
        <p:spPr/>
        <p:txBody>
          <a:bodyPr/>
          <a:lstStyle/>
          <a:p>
            <a:r>
              <a:rPr lang="en-US" dirty="0"/>
              <a:t>Clutter …</a:t>
            </a:r>
          </a:p>
        </p:txBody>
      </p:sp>
      <p:pic>
        <p:nvPicPr>
          <p:cNvPr id="1026" name="Picture 2">
            <a:extLst>
              <a:ext uri="{FF2B5EF4-FFF2-40B4-BE49-F238E27FC236}">
                <a16:creationId xmlns:a16="http://schemas.microsoft.com/office/drawing/2014/main" id="{BEDFE387-4702-4A35-A628-62812C7CBD0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39913" y="1857375"/>
            <a:ext cx="8572500" cy="400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310335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20</TotalTime>
  <Words>722</Words>
  <Application>Microsoft Office PowerPoint</Application>
  <PresentationFormat>Widescreen</PresentationFormat>
  <Paragraphs>61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Source Sans Variable</vt:lpstr>
      <vt:lpstr>Retrospect</vt:lpstr>
      <vt:lpstr>UI Design</vt:lpstr>
      <vt:lpstr>Clients are meant for users …</vt:lpstr>
      <vt:lpstr>Nielsen’s Heuristics</vt:lpstr>
      <vt:lpstr>A little more detail … (1)</vt:lpstr>
      <vt:lpstr>A little more detail … (2)</vt:lpstr>
      <vt:lpstr>A little more detail … (3)</vt:lpstr>
      <vt:lpstr>A little more detail … (4)</vt:lpstr>
      <vt:lpstr>And more …</vt:lpstr>
      <vt:lpstr>Clutter …</vt:lpstr>
      <vt:lpstr>Over colourizing</vt:lpstr>
      <vt:lpstr>Cluttered AND over colourized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UI Design</dc:title>
  <dc:creator>Kal Rabb</dc:creator>
  <cp:lastModifiedBy>Kal Rabb</cp:lastModifiedBy>
  <cp:revision>5</cp:revision>
  <dcterms:created xsi:type="dcterms:W3CDTF">2021-07-07T16:54:06Z</dcterms:created>
  <dcterms:modified xsi:type="dcterms:W3CDTF">2023-12-04T21:32:08Z</dcterms:modified>
</cp:coreProperties>
</file>