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258" r:id="rId3"/>
    <p:sldId id="259" r:id="rId4"/>
    <p:sldId id="260" r:id="rId5"/>
    <p:sldId id="257" r:id="rId6"/>
    <p:sldId id="261" r:id="rId7"/>
    <p:sldId id="262" r:id="rId8"/>
    <p:sldId id="263" r:id="rId9"/>
    <p:sldId id="267" r:id="rId10"/>
    <p:sldId id="264" r:id="rId11"/>
    <p:sldId id="265" r:id="rId12"/>
    <p:sldId id="266" r:id="rId13"/>
    <p:sldId id="26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6CBA4-C580-430D-8794-870453E4A767}" v="7" dt="2021-12-26T14:34:12.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92" autoAdjust="0"/>
  </p:normalViewPr>
  <p:slideViewPr>
    <p:cSldViewPr snapToGrid="0">
      <p:cViewPr>
        <p:scale>
          <a:sx n="104" d="100"/>
          <a:sy n="104" d="100"/>
        </p:scale>
        <p:origin x="165" y="5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 Rabb" userId="3edf06299a4717ec" providerId="LiveId" clId="{07A6CBA4-C580-430D-8794-870453E4A767}"/>
    <pc:docChg chg="custSel addSld modSld">
      <pc:chgData name="Kal Rabb" userId="3edf06299a4717ec" providerId="LiveId" clId="{07A6CBA4-C580-430D-8794-870453E4A767}" dt="2021-12-26T14:37:19.851" v="372" actId="20577"/>
      <pc:docMkLst>
        <pc:docMk/>
      </pc:docMkLst>
      <pc:sldChg chg="addSp delSp modSp new mod">
        <pc:chgData name="Kal Rabb" userId="3edf06299a4717ec" providerId="LiveId" clId="{07A6CBA4-C580-430D-8794-870453E4A767}" dt="2021-12-26T14:35:46.405" v="305" actId="14100"/>
        <pc:sldMkLst>
          <pc:docMk/>
          <pc:sldMk cId="3894512866" sldId="267"/>
        </pc:sldMkLst>
        <pc:spChg chg="mod">
          <ac:chgData name="Kal Rabb" userId="3edf06299a4717ec" providerId="LiveId" clId="{07A6CBA4-C580-430D-8794-870453E4A767}" dt="2021-12-26T14:29:57.687" v="28" actId="20577"/>
          <ac:spMkLst>
            <pc:docMk/>
            <pc:sldMk cId="3894512866" sldId="267"/>
            <ac:spMk id="2" creationId="{D8F385F8-FE6B-4E99-894D-318FF0FD0D89}"/>
          </ac:spMkLst>
        </pc:spChg>
        <pc:spChg chg="del">
          <ac:chgData name="Kal Rabb" userId="3edf06299a4717ec" providerId="LiveId" clId="{07A6CBA4-C580-430D-8794-870453E4A767}" dt="2021-12-26T14:29:45.618" v="1" actId="478"/>
          <ac:spMkLst>
            <pc:docMk/>
            <pc:sldMk cId="3894512866" sldId="267"/>
            <ac:spMk id="3" creationId="{347B37EE-4CE3-4A91-81CA-8039FEF7B48B}"/>
          </ac:spMkLst>
        </pc:spChg>
        <pc:spChg chg="add mod">
          <ac:chgData name="Kal Rabb" userId="3edf06299a4717ec" providerId="LiveId" clId="{07A6CBA4-C580-430D-8794-870453E4A767}" dt="2021-12-26T14:30:26.771" v="37" actId="20577"/>
          <ac:spMkLst>
            <pc:docMk/>
            <pc:sldMk cId="3894512866" sldId="267"/>
            <ac:spMk id="4" creationId="{2D740613-D9B0-4F24-8619-BE4AD7B78D90}"/>
          </ac:spMkLst>
        </pc:spChg>
        <pc:spChg chg="add mod">
          <ac:chgData name="Kal Rabb" userId="3edf06299a4717ec" providerId="LiveId" clId="{07A6CBA4-C580-430D-8794-870453E4A767}" dt="2021-12-26T14:30:32.612" v="47" actId="20577"/>
          <ac:spMkLst>
            <pc:docMk/>
            <pc:sldMk cId="3894512866" sldId="267"/>
            <ac:spMk id="5" creationId="{9F1132C8-FCBE-476B-A9A0-708F773685EE}"/>
          </ac:spMkLst>
        </pc:spChg>
        <pc:spChg chg="add mod">
          <ac:chgData name="Kal Rabb" userId="3edf06299a4717ec" providerId="LiveId" clId="{07A6CBA4-C580-430D-8794-870453E4A767}" dt="2021-12-26T14:30:35.667" v="52" actId="20577"/>
          <ac:spMkLst>
            <pc:docMk/>
            <pc:sldMk cId="3894512866" sldId="267"/>
            <ac:spMk id="6" creationId="{3A7697CC-DEFD-4301-9E5D-A74C70030AAD}"/>
          </ac:spMkLst>
        </pc:spChg>
        <pc:spChg chg="add mod">
          <ac:chgData name="Kal Rabb" userId="3edf06299a4717ec" providerId="LiveId" clId="{07A6CBA4-C580-430D-8794-870453E4A767}" dt="2021-12-26T14:32:09.704" v="72" actId="404"/>
          <ac:spMkLst>
            <pc:docMk/>
            <pc:sldMk cId="3894512866" sldId="267"/>
            <ac:spMk id="13" creationId="{F7B41D80-5B09-4975-88F4-F07F7BF36D9E}"/>
          </ac:spMkLst>
        </pc:spChg>
        <pc:spChg chg="add mod">
          <ac:chgData name="Kal Rabb" userId="3edf06299a4717ec" providerId="LiveId" clId="{07A6CBA4-C580-430D-8794-870453E4A767}" dt="2021-12-26T14:32:25.377" v="81" actId="20577"/>
          <ac:spMkLst>
            <pc:docMk/>
            <pc:sldMk cId="3894512866" sldId="267"/>
            <ac:spMk id="14" creationId="{C95CAD4D-4A7F-418C-9DAC-A6C1E51B3EF2}"/>
          </ac:spMkLst>
        </pc:spChg>
        <pc:spChg chg="add mod">
          <ac:chgData name="Kal Rabb" userId="3edf06299a4717ec" providerId="LiveId" clId="{07A6CBA4-C580-430D-8794-870453E4A767}" dt="2021-12-26T14:32:58.411" v="101" actId="14100"/>
          <ac:spMkLst>
            <pc:docMk/>
            <pc:sldMk cId="3894512866" sldId="267"/>
            <ac:spMk id="15" creationId="{BE8CED4B-21A1-4FBF-91A3-894266F1D1E8}"/>
          </ac:spMkLst>
        </pc:spChg>
        <pc:spChg chg="add mod">
          <ac:chgData name="Kal Rabb" userId="3edf06299a4717ec" providerId="LiveId" clId="{07A6CBA4-C580-430D-8794-870453E4A767}" dt="2021-12-26T14:34:02.749" v="133" actId="20577"/>
          <ac:spMkLst>
            <pc:docMk/>
            <pc:sldMk cId="3894512866" sldId="267"/>
            <ac:spMk id="16" creationId="{883EB104-0E60-42BB-B07B-244CC8D154BF}"/>
          </ac:spMkLst>
        </pc:spChg>
        <pc:spChg chg="add mod">
          <ac:chgData name="Kal Rabb" userId="3edf06299a4717ec" providerId="LiveId" clId="{07A6CBA4-C580-430D-8794-870453E4A767}" dt="2021-12-26T14:35:46.405" v="305" actId="14100"/>
          <ac:spMkLst>
            <pc:docMk/>
            <pc:sldMk cId="3894512866" sldId="267"/>
            <ac:spMk id="17" creationId="{22760C23-FEEA-4C56-8846-5E8D41076D4C}"/>
          </ac:spMkLst>
        </pc:spChg>
        <pc:cxnChg chg="add">
          <ac:chgData name="Kal Rabb" userId="3edf06299a4717ec" providerId="LiveId" clId="{07A6CBA4-C580-430D-8794-870453E4A767}" dt="2021-12-26T14:30:59.984" v="53" actId="11529"/>
          <ac:cxnSpMkLst>
            <pc:docMk/>
            <pc:sldMk cId="3894512866" sldId="267"/>
            <ac:cxnSpMk id="8" creationId="{C072E78F-A752-40F4-9D98-DF1434683846}"/>
          </ac:cxnSpMkLst>
        </pc:cxnChg>
        <pc:cxnChg chg="add">
          <ac:chgData name="Kal Rabb" userId="3edf06299a4717ec" providerId="LiveId" clId="{07A6CBA4-C580-430D-8794-870453E4A767}" dt="2021-12-26T14:31:30.258" v="54" actId="11529"/>
          <ac:cxnSpMkLst>
            <pc:docMk/>
            <pc:sldMk cId="3894512866" sldId="267"/>
            <ac:cxnSpMk id="10" creationId="{D3081E24-459E-486E-B034-25F60FE4539E}"/>
          </ac:cxnSpMkLst>
        </pc:cxnChg>
        <pc:cxnChg chg="add mod">
          <ac:chgData name="Kal Rabb" userId="3edf06299a4717ec" providerId="LiveId" clId="{07A6CBA4-C580-430D-8794-870453E4A767}" dt="2021-12-26T14:31:51.006" v="56" actId="693"/>
          <ac:cxnSpMkLst>
            <pc:docMk/>
            <pc:sldMk cId="3894512866" sldId="267"/>
            <ac:cxnSpMk id="12" creationId="{5DAE9CEC-478E-4339-BFF2-CFDA72D0331B}"/>
          </ac:cxnSpMkLst>
        </pc:cxnChg>
      </pc:sldChg>
      <pc:sldChg chg="modSp new mod">
        <pc:chgData name="Kal Rabb" userId="3edf06299a4717ec" providerId="LiveId" clId="{07A6CBA4-C580-430D-8794-870453E4A767}" dt="2021-12-26T14:37:19.851" v="372" actId="20577"/>
        <pc:sldMkLst>
          <pc:docMk/>
          <pc:sldMk cId="1735575364" sldId="268"/>
        </pc:sldMkLst>
        <pc:spChg chg="mod">
          <ac:chgData name="Kal Rabb" userId="3edf06299a4717ec" providerId="LiveId" clId="{07A6CBA4-C580-430D-8794-870453E4A767}" dt="2021-12-26T14:36:46.254" v="314" actId="20577"/>
          <ac:spMkLst>
            <pc:docMk/>
            <pc:sldMk cId="1735575364" sldId="268"/>
            <ac:spMk id="2" creationId="{D17D3A43-2532-4BCC-A1D7-1FFAF8E29709}"/>
          </ac:spMkLst>
        </pc:spChg>
        <pc:spChg chg="mod">
          <ac:chgData name="Kal Rabb" userId="3edf06299a4717ec" providerId="LiveId" clId="{07A6CBA4-C580-430D-8794-870453E4A767}" dt="2021-12-26T14:37:19.851" v="372" actId="20577"/>
          <ac:spMkLst>
            <pc:docMk/>
            <pc:sldMk cId="1735575364" sldId="268"/>
            <ac:spMk id="3" creationId="{586EED58-B202-41E0-B46C-F733D05141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39294d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39294d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3098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402365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064239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7623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657840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72087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4643140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140990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12/26/2021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4166370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12/26/2021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1393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dirty="0"/>
              <a:t>12/26/2021</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1909803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755901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dirty="0"/>
              <a:t>12/26/2021</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595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br>
              <a:rPr lang="en" dirty="0"/>
            </a:br>
            <a:r>
              <a:rPr lang="en" dirty="0"/>
              <a:t>Full Stack Development </a:t>
            </a:r>
            <a:br>
              <a:rPr lang="en" dirty="0"/>
            </a:br>
            <a:r>
              <a:rPr lang="en" dirty="0"/>
              <a:t>and</a:t>
            </a:r>
            <a:br>
              <a:rPr lang="en" dirty="0"/>
            </a:br>
            <a:r>
              <a:rPr lang="en" dirty="0"/>
              <a:t>Model V</a:t>
            </a:r>
            <a:r>
              <a:rPr lang="en-US" dirty="0" err="1"/>
              <a:t>i</a:t>
            </a:r>
            <a:r>
              <a:rPr lang="en" dirty="0"/>
              <a:t>ew Controller</a:t>
            </a:r>
            <a:endParaRPr dirty="0"/>
          </a:p>
        </p:txBody>
      </p:sp>
      <p:sp>
        <p:nvSpPr>
          <p:cNvPr id="55" name="Google Shape;55;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SWEN-344 Web Engineering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A3AAC-A300-4B90-865C-C477A874E9E1}"/>
              </a:ext>
            </a:extLst>
          </p:cNvPr>
          <p:cNvSpPr>
            <a:spLocks noGrp="1"/>
          </p:cNvSpPr>
          <p:nvPr>
            <p:ph type="title"/>
          </p:nvPr>
        </p:nvSpPr>
        <p:spPr/>
        <p:txBody>
          <a:bodyPr/>
          <a:lstStyle/>
          <a:p>
            <a:r>
              <a:rPr lang="en-US" dirty="0"/>
              <a:t>Disadvantages to MVC</a:t>
            </a:r>
          </a:p>
        </p:txBody>
      </p:sp>
      <p:sp>
        <p:nvSpPr>
          <p:cNvPr id="3" name="Text Placeholder 2">
            <a:extLst>
              <a:ext uri="{FF2B5EF4-FFF2-40B4-BE49-F238E27FC236}">
                <a16:creationId xmlns:a16="http://schemas.microsoft.com/office/drawing/2014/main" id="{217A97AE-1C1E-4BD0-8B39-8F31D1AEDC05}"/>
              </a:ext>
            </a:extLst>
          </p:cNvPr>
          <p:cNvSpPr>
            <a:spLocks noGrp="1"/>
          </p:cNvSpPr>
          <p:nvPr>
            <p:ph type="body" idx="1"/>
          </p:nvPr>
        </p:nvSpPr>
        <p:spPr>
          <a:xfrm>
            <a:off x="311700" y="1375873"/>
            <a:ext cx="8520600" cy="3193002"/>
          </a:xfrm>
        </p:spPr>
        <p:txBody>
          <a:bodyPr/>
          <a:lstStyle/>
          <a:p>
            <a:pPr>
              <a:spcBef>
                <a:spcPts val="600"/>
              </a:spcBef>
            </a:pPr>
            <a:r>
              <a:rPr lang="en-US" sz="1600" dirty="0"/>
              <a:t>Propagating changes</a:t>
            </a:r>
          </a:p>
          <a:p>
            <a:pPr lvl="1">
              <a:spcBef>
                <a:spcPts val="600"/>
              </a:spcBef>
            </a:pPr>
            <a:r>
              <a:rPr lang="en-US" sz="1600" dirty="0"/>
              <a:t>Some changes will have to be propagated to multiple components, which can be significant at times</a:t>
            </a:r>
          </a:p>
          <a:p>
            <a:pPr>
              <a:spcBef>
                <a:spcPts val="600"/>
              </a:spcBef>
            </a:pPr>
            <a:r>
              <a:rPr lang="en-US" sz="1600" dirty="0"/>
              <a:t>Difficult to understand and strict about its usage</a:t>
            </a:r>
          </a:p>
          <a:p>
            <a:pPr lvl="1">
              <a:spcBef>
                <a:spcPts val="600"/>
              </a:spcBef>
            </a:pPr>
            <a:r>
              <a:rPr lang="en-US" sz="1600" dirty="0"/>
              <a:t>Sometimes it can be difficult to understand how to implement a feature while still following MVC. It can also be difficult to implement it full stop. This may cause developers to break the pattern to avoid the extra difficulty.</a:t>
            </a:r>
          </a:p>
        </p:txBody>
      </p:sp>
    </p:spTree>
    <p:extLst>
      <p:ext uri="{BB962C8B-B14F-4D97-AF65-F5344CB8AC3E}">
        <p14:creationId xmlns:p14="http://schemas.microsoft.com/office/powerpoint/2010/main" val="2633988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6D581-D2F9-41C6-8CFF-45A00808D61B}"/>
              </a:ext>
            </a:extLst>
          </p:cNvPr>
          <p:cNvSpPr>
            <a:spLocks noGrp="1"/>
          </p:cNvSpPr>
          <p:nvPr>
            <p:ph type="title"/>
          </p:nvPr>
        </p:nvSpPr>
        <p:spPr/>
        <p:txBody>
          <a:bodyPr/>
          <a:lstStyle/>
          <a:p>
            <a:r>
              <a:rPr lang="en-US" dirty="0"/>
              <a:t>Something to think about</a:t>
            </a:r>
          </a:p>
        </p:txBody>
      </p:sp>
      <p:sp>
        <p:nvSpPr>
          <p:cNvPr id="3" name="Text Placeholder 2">
            <a:extLst>
              <a:ext uri="{FF2B5EF4-FFF2-40B4-BE49-F238E27FC236}">
                <a16:creationId xmlns:a16="http://schemas.microsoft.com/office/drawing/2014/main" id="{FE66D8A8-2E8B-4A47-96BD-F4B72E6C3691}"/>
              </a:ext>
            </a:extLst>
          </p:cNvPr>
          <p:cNvSpPr>
            <a:spLocks noGrp="1"/>
          </p:cNvSpPr>
          <p:nvPr>
            <p:ph type="body" idx="1"/>
          </p:nvPr>
        </p:nvSpPr>
        <p:spPr>
          <a:xfrm>
            <a:off x="311700" y="1401509"/>
            <a:ext cx="8520600" cy="3167365"/>
          </a:xfrm>
        </p:spPr>
        <p:txBody>
          <a:bodyPr/>
          <a:lstStyle/>
          <a:p>
            <a:r>
              <a:rPr lang="en-US" sz="1600" dirty="0"/>
              <a:t>Which component in MVC do different parts of the “full stack” correlate to? </a:t>
            </a:r>
          </a:p>
          <a:p>
            <a:pPr lvl="1"/>
            <a:r>
              <a:rPr lang="en-US" sz="1600" dirty="0"/>
              <a:t>Where would you put the database? Where would you put React/HTML/CSS? Where would you put Express and Apache? Where would you put </a:t>
            </a:r>
            <a:r>
              <a:rPr lang="en-US" sz="1600" dirty="0" err="1"/>
              <a:t>nodejs</a:t>
            </a:r>
            <a:r>
              <a:rPr lang="en-US" sz="1600" dirty="0"/>
              <a:t>?</a:t>
            </a:r>
          </a:p>
          <a:p>
            <a:pPr lvl="1"/>
            <a:r>
              <a:rPr lang="en-US" sz="1600" dirty="0"/>
              <a:t>Keep in mind that these are technologies, so there is not necessarily a 1-to-1 correlation with MVC. However, most of these technologies are used to </a:t>
            </a:r>
            <a:r>
              <a:rPr lang="en-US" sz="1600" b="1" dirty="0"/>
              <a:t>implement</a:t>
            </a:r>
            <a:r>
              <a:rPr lang="en-US" sz="1600" dirty="0"/>
              <a:t> certain components in MVC more often than others.</a:t>
            </a:r>
          </a:p>
        </p:txBody>
      </p:sp>
    </p:spTree>
    <p:extLst>
      <p:ext uri="{BB962C8B-B14F-4D97-AF65-F5344CB8AC3E}">
        <p14:creationId xmlns:p14="http://schemas.microsoft.com/office/powerpoint/2010/main" val="133858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B601-91F5-4179-BF94-2ED82CBC9726}"/>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48A0245C-4AF6-46F7-9CFE-683F1AAE4433}"/>
              </a:ext>
            </a:extLst>
          </p:cNvPr>
          <p:cNvSpPr>
            <a:spLocks noGrp="1"/>
          </p:cNvSpPr>
          <p:nvPr>
            <p:ph type="body" idx="1"/>
          </p:nvPr>
        </p:nvSpPr>
        <p:spPr>
          <a:xfrm>
            <a:off x="311700" y="1358781"/>
            <a:ext cx="8520600" cy="3210094"/>
          </a:xfrm>
        </p:spPr>
        <p:txBody>
          <a:bodyPr/>
          <a:lstStyle/>
          <a:p>
            <a:pPr>
              <a:lnSpc>
                <a:spcPct val="100000"/>
              </a:lnSpc>
              <a:spcBef>
                <a:spcPts val="600"/>
              </a:spcBef>
            </a:pPr>
            <a:r>
              <a:rPr lang="en-US" dirty="0"/>
              <a:t>Full stack web development refers to a set of technologies that are used to implement a fully-functional application. In our case, a web site/web application</a:t>
            </a:r>
          </a:p>
          <a:p>
            <a:pPr>
              <a:lnSpc>
                <a:spcPct val="100000"/>
              </a:lnSpc>
              <a:spcBef>
                <a:spcPts val="600"/>
              </a:spcBef>
            </a:pPr>
            <a:r>
              <a:rPr lang="en-US" dirty="0"/>
              <a:t>Full stack acronyms describe the technologies that are part of a defined stack. These technologies are what you need to implement the application using that stack.</a:t>
            </a:r>
          </a:p>
          <a:p>
            <a:pPr>
              <a:lnSpc>
                <a:spcPct val="100000"/>
              </a:lnSpc>
              <a:spcBef>
                <a:spcPts val="600"/>
              </a:spcBef>
            </a:pPr>
            <a:r>
              <a:rPr lang="en-US" dirty="0"/>
              <a:t>Model View Controller is a pattern typically used to implement user interfaces by de-coupling a data model from the view of the data model and the method of updating/modifying that data model.</a:t>
            </a:r>
          </a:p>
          <a:p>
            <a:pPr>
              <a:lnSpc>
                <a:spcPct val="100000"/>
              </a:lnSpc>
              <a:spcBef>
                <a:spcPts val="600"/>
              </a:spcBef>
            </a:pPr>
            <a:r>
              <a:rPr lang="en-US" dirty="0"/>
              <a:t>MVC is good for increasing maintainability and allowing developers to work in-parallel. One of the main downsides is that it can be a difficult pattern to follow in some cases which may lead to developers breaking the pattern</a:t>
            </a:r>
          </a:p>
        </p:txBody>
      </p:sp>
    </p:spTree>
    <p:extLst>
      <p:ext uri="{BB962C8B-B14F-4D97-AF65-F5344CB8AC3E}">
        <p14:creationId xmlns:p14="http://schemas.microsoft.com/office/powerpoint/2010/main" val="3938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D3A43-2532-4BCC-A1D7-1FFAF8E29709}"/>
              </a:ext>
            </a:extLst>
          </p:cNvPr>
          <p:cNvSpPr>
            <a:spLocks noGrp="1"/>
          </p:cNvSpPr>
          <p:nvPr>
            <p:ph type="title"/>
          </p:nvPr>
        </p:nvSpPr>
        <p:spPr/>
        <p:txBody>
          <a:bodyPr/>
          <a:lstStyle/>
          <a:p>
            <a:r>
              <a:rPr lang="en-US" dirty="0"/>
              <a:t>Examples</a:t>
            </a:r>
          </a:p>
        </p:txBody>
      </p:sp>
      <p:sp>
        <p:nvSpPr>
          <p:cNvPr id="3" name="Text Placeholder 2">
            <a:extLst>
              <a:ext uri="{FF2B5EF4-FFF2-40B4-BE49-F238E27FC236}">
                <a16:creationId xmlns:a16="http://schemas.microsoft.com/office/drawing/2014/main" id="{586EED58-B202-41E0-B46C-F733D0514155}"/>
              </a:ext>
            </a:extLst>
          </p:cNvPr>
          <p:cNvSpPr>
            <a:spLocks noGrp="1"/>
          </p:cNvSpPr>
          <p:nvPr>
            <p:ph type="body" idx="1"/>
          </p:nvPr>
        </p:nvSpPr>
        <p:spPr>
          <a:xfrm>
            <a:off x="311700" y="1392621"/>
            <a:ext cx="8520600" cy="3176254"/>
          </a:xfrm>
        </p:spPr>
        <p:txBody>
          <a:bodyPr/>
          <a:lstStyle/>
          <a:p>
            <a:r>
              <a:rPr lang="en-US" dirty="0"/>
              <a:t>MVC: .NET, AngularJS</a:t>
            </a:r>
          </a:p>
          <a:p>
            <a:r>
              <a:rPr lang="en-US" dirty="0"/>
              <a:t>MVVM: .NET Razor, Angular, </a:t>
            </a:r>
            <a:r>
              <a:rPr lang="en-US"/>
              <a:t>ReactJs</a:t>
            </a:r>
            <a:endParaRPr lang="en-US" dirty="0"/>
          </a:p>
        </p:txBody>
      </p:sp>
    </p:spTree>
    <p:extLst>
      <p:ext uri="{BB962C8B-B14F-4D97-AF65-F5344CB8AC3E}">
        <p14:creationId xmlns:p14="http://schemas.microsoft.com/office/powerpoint/2010/main" val="1735575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C488E-8661-48BA-B0EE-4157F4FD37AD}"/>
              </a:ext>
            </a:extLst>
          </p:cNvPr>
          <p:cNvSpPr>
            <a:spLocks noGrp="1"/>
          </p:cNvSpPr>
          <p:nvPr>
            <p:ph type="title"/>
          </p:nvPr>
        </p:nvSpPr>
        <p:spPr/>
        <p:txBody>
          <a:bodyPr/>
          <a:lstStyle/>
          <a:p>
            <a:r>
              <a:rPr lang="en-US" dirty="0"/>
              <a:t>Full Stack Development</a:t>
            </a:r>
          </a:p>
        </p:txBody>
      </p:sp>
      <p:sp>
        <p:nvSpPr>
          <p:cNvPr id="3" name="Text Placeholder 2">
            <a:extLst>
              <a:ext uri="{FF2B5EF4-FFF2-40B4-BE49-F238E27FC236}">
                <a16:creationId xmlns:a16="http://schemas.microsoft.com/office/drawing/2014/main" id="{0F4C226D-31F2-4442-9322-3DB68A0FAEAC}"/>
              </a:ext>
            </a:extLst>
          </p:cNvPr>
          <p:cNvSpPr>
            <a:spLocks noGrp="1"/>
          </p:cNvSpPr>
          <p:nvPr>
            <p:ph type="body" idx="1"/>
          </p:nvPr>
        </p:nvSpPr>
        <p:spPr>
          <a:xfrm>
            <a:off x="311700" y="1384419"/>
            <a:ext cx="8520600" cy="3184456"/>
          </a:xfrm>
        </p:spPr>
        <p:txBody>
          <a:bodyPr/>
          <a:lstStyle/>
          <a:p>
            <a:r>
              <a:rPr lang="en-US" dirty="0"/>
              <a:t>Full stack is a catchy term for the way different technologies send, and receive, data from one another in order to implement a cohesive application. Typically a web application.</a:t>
            </a:r>
          </a:p>
          <a:p>
            <a:pPr lvl="1">
              <a:spcBef>
                <a:spcPts val="600"/>
              </a:spcBef>
            </a:pPr>
            <a:r>
              <a:rPr lang="en-US" dirty="0"/>
              <a:t>You can visualize them as a stack (i.e., the data structure) of technologies that are connected via the inputs they receive and the outputs they produce</a:t>
            </a:r>
          </a:p>
          <a:p>
            <a:r>
              <a:rPr lang="en-US" dirty="0"/>
              <a:t>For Web Applications this typically means you have (roughly*): </a:t>
            </a:r>
          </a:p>
          <a:p>
            <a:pPr lvl="1">
              <a:spcBef>
                <a:spcPts val="600"/>
              </a:spcBef>
            </a:pPr>
            <a:r>
              <a:rPr lang="en-US" dirty="0"/>
              <a:t>One or more front-end technologies (e.g., HTML, CSS, React)</a:t>
            </a:r>
          </a:p>
          <a:p>
            <a:pPr lvl="1">
              <a:spcBef>
                <a:spcPts val="600"/>
              </a:spcBef>
            </a:pPr>
            <a:r>
              <a:rPr lang="en-US" dirty="0"/>
              <a:t>Some kind of server technology (e.g., </a:t>
            </a:r>
            <a:r>
              <a:rPr lang="en-US" dirty="0" err="1"/>
              <a:t>nodejs</a:t>
            </a:r>
            <a:r>
              <a:rPr lang="en-US" dirty="0"/>
              <a:t>, express, asp)</a:t>
            </a:r>
          </a:p>
          <a:p>
            <a:pPr lvl="1">
              <a:spcBef>
                <a:spcPts val="600"/>
              </a:spcBef>
            </a:pPr>
            <a:r>
              <a:rPr lang="en-US" dirty="0"/>
              <a:t>Some kind of database technology (</a:t>
            </a:r>
            <a:r>
              <a:rPr lang="en-US" dirty="0" err="1"/>
              <a:t>mongodb</a:t>
            </a:r>
            <a:r>
              <a:rPr lang="en-US" dirty="0"/>
              <a:t>, </a:t>
            </a:r>
            <a:r>
              <a:rPr lang="en-US" dirty="0" err="1"/>
              <a:t>mysql</a:t>
            </a:r>
            <a:r>
              <a:rPr lang="en-US" dirty="0"/>
              <a:t>, </a:t>
            </a:r>
            <a:r>
              <a:rPr lang="en-US" dirty="0" err="1"/>
              <a:t>postgresql</a:t>
            </a:r>
            <a:r>
              <a:rPr lang="en-US" dirty="0"/>
              <a:t>)</a:t>
            </a:r>
          </a:p>
          <a:p>
            <a:r>
              <a:rPr lang="en-US" dirty="0"/>
              <a:t>There can be things between those depending on how specific we want to be. Could consider react/angular/</a:t>
            </a:r>
            <a:r>
              <a:rPr lang="en-US" dirty="0" err="1"/>
              <a:t>vue</a:t>
            </a:r>
            <a:r>
              <a:rPr lang="en-US" dirty="0"/>
              <a:t> to be front end frameworks (i.e., they generate html/</a:t>
            </a:r>
            <a:r>
              <a:rPr lang="en-US" dirty="0" err="1"/>
              <a:t>css</a:t>
            </a:r>
            <a:r>
              <a:rPr lang="en-US" dirty="0"/>
              <a:t>) while html/</a:t>
            </a:r>
            <a:r>
              <a:rPr lang="en-US" dirty="0" err="1"/>
              <a:t>css</a:t>
            </a:r>
            <a:r>
              <a:rPr lang="en-US" dirty="0"/>
              <a:t> are front-end languages*. But the list above is more or less a generic full stack.</a:t>
            </a:r>
          </a:p>
          <a:p>
            <a:pPr marL="114300" indent="0">
              <a:buNone/>
            </a:pPr>
            <a:endParaRPr lang="en-US" dirty="0"/>
          </a:p>
        </p:txBody>
      </p:sp>
    </p:spTree>
    <p:extLst>
      <p:ext uri="{BB962C8B-B14F-4D97-AF65-F5344CB8AC3E}">
        <p14:creationId xmlns:p14="http://schemas.microsoft.com/office/powerpoint/2010/main" val="52744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089CA-872F-4EF7-B61C-8F6A04BA62E5}"/>
              </a:ext>
            </a:extLst>
          </p:cNvPr>
          <p:cNvSpPr>
            <a:spLocks noGrp="1"/>
          </p:cNvSpPr>
          <p:nvPr>
            <p:ph type="title"/>
          </p:nvPr>
        </p:nvSpPr>
        <p:spPr/>
        <p:txBody>
          <a:bodyPr/>
          <a:lstStyle/>
          <a:p>
            <a:r>
              <a:rPr lang="en-US" dirty="0"/>
              <a:t>Stack Examples</a:t>
            </a:r>
          </a:p>
        </p:txBody>
      </p:sp>
      <p:sp>
        <p:nvSpPr>
          <p:cNvPr id="3" name="Text Placeholder 2">
            <a:extLst>
              <a:ext uri="{FF2B5EF4-FFF2-40B4-BE49-F238E27FC236}">
                <a16:creationId xmlns:a16="http://schemas.microsoft.com/office/drawing/2014/main" id="{60857D39-6EF9-4E42-8AA6-CD1C0CA0A43E}"/>
              </a:ext>
            </a:extLst>
          </p:cNvPr>
          <p:cNvSpPr>
            <a:spLocks noGrp="1"/>
          </p:cNvSpPr>
          <p:nvPr>
            <p:ph type="body" idx="1"/>
          </p:nvPr>
        </p:nvSpPr>
        <p:spPr>
          <a:xfrm>
            <a:off x="311700" y="1358781"/>
            <a:ext cx="8520600" cy="3210094"/>
          </a:xfrm>
        </p:spPr>
        <p:txBody>
          <a:bodyPr/>
          <a:lstStyle/>
          <a:p>
            <a:r>
              <a:rPr lang="en-US" dirty="0"/>
              <a:t>You will likely run into several stack abbreviations. Here are a few examples:</a:t>
            </a:r>
          </a:p>
          <a:p>
            <a:pPr lvl="1">
              <a:buFont typeface="Arial" panose="020B0604020202020204" pitchFamily="34" charset="0"/>
              <a:buChar char="•"/>
            </a:pPr>
            <a:r>
              <a:rPr lang="en-US" b="1" dirty="0"/>
              <a:t>MEAN Stack:</a:t>
            </a:r>
            <a:r>
              <a:rPr lang="en-US" dirty="0"/>
              <a:t> </a:t>
            </a:r>
            <a:r>
              <a:rPr lang="en-US" b="1" dirty="0"/>
              <a:t>M</a:t>
            </a:r>
            <a:r>
              <a:rPr lang="en-US" dirty="0"/>
              <a:t>ongoDB, </a:t>
            </a:r>
            <a:r>
              <a:rPr lang="en-US" b="1" dirty="0"/>
              <a:t>E</a:t>
            </a:r>
            <a:r>
              <a:rPr lang="en-US" dirty="0"/>
              <a:t>xpress, </a:t>
            </a:r>
            <a:r>
              <a:rPr lang="en-US" b="1" dirty="0"/>
              <a:t>A</a:t>
            </a:r>
            <a:r>
              <a:rPr lang="en-US" dirty="0"/>
              <a:t>ngularJS and </a:t>
            </a:r>
            <a:r>
              <a:rPr lang="en-US" b="1" dirty="0"/>
              <a:t>N</a:t>
            </a:r>
            <a:r>
              <a:rPr lang="en-US" dirty="0"/>
              <a:t>ode.js.</a:t>
            </a:r>
          </a:p>
          <a:p>
            <a:pPr lvl="1">
              <a:buFont typeface="Arial" panose="020B0604020202020204" pitchFamily="34" charset="0"/>
              <a:buChar char="•"/>
            </a:pPr>
            <a:r>
              <a:rPr lang="en-US" b="1" dirty="0"/>
              <a:t>MERN Stack:</a:t>
            </a:r>
            <a:r>
              <a:rPr lang="en-US" dirty="0"/>
              <a:t> </a:t>
            </a:r>
            <a:r>
              <a:rPr lang="en-US" b="1" dirty="0"/>
              <a:t>M</a:t>
            </a:r>
            <a:r>
              <a:rPr lang="en-US" dirty="0"/>
              <a:t>ongoDB, </a:t>
            </a:r>
            <a:r>
              <a:rPr lang="en-US" b="1" dirty="0"/>
              <a:t>E</a:t>
            </a:r>
            <a:r>
              <a:rPr lang="en-US" dirty="0"/>
              <a:t>xpress, </a:t>
            </a:r>
            <a:r>
              <a:rPr lang="en-US" b="1" dirty="0"/>
              <a:t>R</a:t>
            </a:r>
            <a:r>
              <a:rPr lang="en-US" dirty="0"/>
              <a:t>eactJS and </a:t>
            </a:r>
            <a:r>
              <a:rPr lang="en-US" b="1" dirty="0"/>
              <a:t>N</a:t>
            </a:r>
            <a:r>
              <a:rPr lang="en-US" dirty="0"/>
              <a:t>ode.js</a:t>
            </a:r>
          </a:p>
          <a:p>
            <a:pPr lvl="1">
              <a:buFont typeface="Arial" panose="020B0604020202020204" pitchFamily="34" charset="0"/>
              <a:buChar char="•"/>
            </a:pPr>
            <a:r>
              <a:rPr lang="en-US" b="1" dirty="0"/>
              <a:t>LAMP Stack:</a:t>
            </a:r>
            <a:r>
              <a:rPr lang="en-US" dirty="0"/>
              <a:t> </a:t>
            </a:r>
            <a:r>
              <a:rPr lang="en-US" b="1" dirty="0"/>
              <a:t>L</a:t>
            </a:r>
            <a:r>
              <a:rPr lang="en-US" dirty="0"/>
              <a:t>inux, </a:t>
            </a:r>
            <a:r>
              <a:rPr lang="en-US" b="1" dirty="0"/>
              <a:t>A</a:t>
            </a:r>
            <a:r>
              <a:rPr lang="en-US" dirty="0"/>
              <a:t>pache, </a:t>
            </a:r>
            <a:r>
              <a:rPr lang="en-US" b="1" dirty="0"/>
              <a:t>M</a:t>
            </a:r>
            <a:r>
              <a:rPr lang="en-US" dirty="0"/>
              <a:t>ySQL and </a:t>
            </a:r>
            <a:r>
              <a:rPr lang="en-US" b="1" dirty="0"/>
              <a:t>P</a:t>
            </a:r>
            <a:r>
              <a:rPr lang="en-US" dirty="0"/>
              <a:t>HP.</a:t>
            </a:r>
          </a:p>
        </p:txBody>
      </p:sp>
    </p:spTree>
    <p:extLst>
      <p:ext uri="{BB962C8B-B14F-4D97-AF65-F5344CB8AC3E}">
        <p14:creationId xmlns:p14="http://schemas.microsoft.com/office/powerpoint/2010/main" val="54992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DE31A-8785-4AE9-ADC1-A9A531F50C54}"/>
              </a:ext>
            </a:extLst>
          </p:cNvPr>
          <p:cNvSpPr>
            <a:spLocks noGrp="1"/>
          </p:cNvSpPr>
          <p:nvPr>
            <p:ph type="title"/>
          </p:nvPr>
        </p:nvSpPr>
        <p:spPr/>
        <p:txBody>
          <a:bodyPr/>
          <a:lstStyle/>
          <a:p>
            <a:r>
              <a:rPr lang="en-US" dirty="0"/>
              <a:t>Let’s go through a couple</a:t>
            </a:r>
          </a:p>
        </p:txBody>
      </p:sp>
      <p:sp>
        <p:nvSpPr>
          <p:cNvPr id="3" name="Text Placeholder 2">
            <a:extLst>
              <a:ext uri="{FF2B5EF4-FFF2-40B4-BE49-F238E27FC236}">
                <a16:creationId xmlns:a16="http://schemas.microsoft.com/office/drawing/2014/main" id="{3C9E480B-1397-4886-AE77-0517ACDD3FAA}"/>
              </a:ext>
            </a:extLst>
          </p:cNvPr>
          <p:cNvSpPr>
            <a:spLocks noGrp="1"/>
          </p:cNvSpPr>
          <p:nvPr>
            <p:ph type="body" idx="1"/>
          </p:nvPr>
        </p:nvSpPr>
        <p:spPr>
          <a:xfrm>
            <a:off x="311700" y="1392963"/>
            <a:ext cx="8520600" cy="3175911"/>
          </a:xfrm>
        </p:spPr>
        <p:txBody>
          <a:bodyPr/>
          <a:lstStyle/>
          <a:p>
            <a:pPr>
              <a:lnSpc>
                <a:spcPct val="100000"/>
              </a:lnSpc>
            </a:pPr>
            <a:r>
              <a:rPr lang="en-US" b="1" dirty="0"/>
              <a:t>MERN Stack:</a:t>
            </a:r>
            <a:r>
              <a:rPr lang="en-US" dirty="0"/>
              <a:t> </a:t>
            </a:r>
            <a:r>
              <a:rPr lang="en-US" b="1" dirty="0"/>
              <a:t>M</a:t>
            </a:r>
            <a:r>
              <a:rPr lang="en-US" dirty="0"/>
              <a:t>ongoDB, </a:t>
            </a:r>
            <a:r>
              <a:rPr lang="en-US" b="1" dirty="0"/>
              <a:t>E</a:t>
            </a:r>
            <a:r>
              <a:rPr lang="en-US" dirty="0"/>
              <a:t>xpress, </a:t>
            </a:r>
            <a:r>
              <a:rPr lang="en-US" b="1" dirty="0"/>
              <a:t>R</a:t>
            </a:r>
            <a:r>
              <a:rPr lang="en-US" dirty="0"/>
              <a:t>eactJS and </a:t>
            </a:r>
            <a:r>
              <a:rPr lang="en-US" b="1" dirty="0"/>
              <a:t>N</a:t>
            </a:r>
            <a:r>
              <a:rPr lang="en-US" dirty="0"/>
              <a:t>ode.js</a:t>
            </a:r>
          </a:p>
          <a:p>
            <a:pPr lvl="1">
              <a:lnSpc>
                <a:spcPct val="100000"/>
              </a:lnSpc>
              <a:spcBef>
                <a:spcPts val="0"/>
              </a:spcBef>
            </a:pPr>
            <a:r>
              <a:rPr lang="en-US" dirty="0"/>
              <a:t>MongoDB is the database. Uses JSON-like documents for interacting with data; it integrates well with the “</a:t>
            </a:r>
            <a:r>
              <a:rPr lang="en-US" dirty="0" err="1"/>
              <a:t>javascript</a:t>
            </a:r>
            <a:r>
              <a:rPr lang="en-US" dirty="0"/>
              <a:t> everywhere” philosophy of this stack</a:t>
            </a:r>
          </a:p>
          <a:p>
            <a:pPr lvl="1">
              <a:lnSpc>
                <a:spcPct val="100000"/>
              </a:lnSpc>
              <a:spcBef>
                <a:spcPts val="0"/>
              </a:spcBef>
            </a:pPr>
            <a:r>
              <a:rPr lang="en-US" dirty="0"/>
              <a:t>Express is your web server. It allows you to define your routes and endpoints amongst other server concerns</a:t>
            </a:r>
          </a:p>
          <a:p>
            <a:pPr lvl="1">
              <a:lnSpc>
                <a:spcPct val="100000"/>
              </a:lnSpc>
              <a:spcBef>
                <a:spcPts val="0"/>
              </a:spcBef>
            </a:pPr>
            <a:r>
              <a:rPr lang="en-US" dirty="0"/>
              <a:t>ReactJS is a front-end UI development tool that you use to define your application view</a:t>
            </a:r>
          </a:p>
          <a:p>
            <a:pPr lvl="1">
              <a:lnSpc>
                <a:spcPct val="100000"/>
              </a:lnSpc>
              <a:spcBef>
                <a:spcPts val="0"/>
              </a:spcBef>
            </a:pPr>
            <a:r>
              <a:rPr lang="en-US" dirty="0"/>
              <a:t>Node.js is the application runtime for MEAN stack. It is a </a:t>
            </a:r>
            <a:r>
              <a:rPr lang="en-US" dirty="0" err="1"/>
              <a:t>javascript</a:t>
            </a:r>
            <a:r>
              <a:rPr lang="en-US" dirty="0"/>
              <a:t> runtime environment for executing </a:t>
            </a:r>
            <a:r>
              <a:rPr lang="en-US" dirty="0" err="1"/>
              <a:t>javascript</a:t>
            </a:r>
            <a:r>
              <a:rPr lang="en-US" dirty="0"/>
              <a:t> outside of the web browser. It is the technology that </a:t>
            </a:r>
            <a:r>
              <a:rPr lang="en-US" dirty="0" err="1"/>
              <a:t>ExpressJS</a:t>
            </a:r>
            <a:r>
              <a:rPr lang="en-US" dirty="0"/>
              <a:t> and ReactJS are built on.</a:t>
            </a:r>
          </a:p>
          <a:p>
            <a:r>
              <a:rPr lang="en-US" b="1" dirty="0"/>
              <a:t>LAMP Stack:</a:t>
            </a:r>
            <a:r>
              <a:rPr lang="en-US" dirty="0"/>
              <a:t> </a:t>
            </a:r>
            <a:r>
              <a:rPr lang="en-US" b="1" dirty="0"/>
              <a:t>L</a:t>
            </a:r>
            <a:r>
              <a:rPr lang="en-US" dirty="0"/>
              <a:t>inux, </a:t>
            </a:r>
            <a:r>
              <a:rPr lang="en-US" b="1" dirty="0"/>
              <a:t>A</a:t>
            </a:r>
            <a:r>
              <a:rPr lang="en-US" dirty="0"/>
              <a:t>pache, </a:t>
            </a:r>
            <a:r>
              <a:rPr lang="en-US" b="1" dirty="0"/>
              <a:t>M</a:t>
            </a:r>
            <a:r>
              <a:rPr lang="en-US" dirty="0"/>
              <a:t>ySQL and </a:t>
            </a:r>
            <a:r>
              <a:rPr lang="en-US" b="1" dirty="0"/>
              <a:t>P</a:t>
            </a:r>
            <a:r>
              <a:rPr lang="en-US" dirty="0"/>
              <a:t>HP.</a:t>
            </a:r>
          </a:p>
          <a:p>
            <a:pPr lvl="1">
              <a:spcBef>
                <a:spcPts val="600"/>
              </a:spcBef>
            </a:pPr>
            <a:r>
              <a:rPr lang="en-US" dirty="0"/>
              <a:t>Linux is the base of this stack. Provides package management and stability</a:t>
            </a:r>
          </a:p>
          <a:p>
            <a:pPr lvl="1">
              <a:spcBef>
                <a:spcPts val="600"/>
              </a:spcBef>
            </a:pPr>
            <a:r>
              <a:rPr lang="en-US" dirty="0"/>
              <a:t>Apache is the webserver. This is where you’ll define your routes and endpoints amongst other concerns </a:t>
            </a:r>
          </a:p>
          <a:p>
            <a:pPr lvl="1">
              <a:spcBef>
                <a:spcPts val="600"/>
              </a:spcBef>
            </a:pPr>
            <a:r>
              <a:rPr lang="en-US" dirty="0"/>
              <a:t>MySQL is the database. For this stack, we are using a relational database.</a:t>
            </a:r>
          </a:p>
          <a:p>
            <a:pPr lvl="1">
              <a:spcBef>
                <a:spcPts val="600"/>
              </a:spcBef>
            </a:pPr>
            <a:r>
              <a:rPr lang="en-US" dirty="0"/>
              <a:t>PHP is the front-end UI development language for this stack. It is how we will generate the webpage to be rendered in the browser</a:t>
            </a:r>
          </a:p>
          <a:p>
            <a:endParaRPr lang="en-US" dirty="0"/>
          </a:p>
        </p:txBody>
      </p:sp>
    </p:spTree>
    <p:extLst>
      <p:ext uri="{BB962C8B-B14F-4D97-AF65-F5344CB8AC3E}">
        <p14:creationId xmlns:p14="http://schemas.microsoft.com/office/powerpoint/2010/main" val="333827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Model View Controller Definition</a:t>
            </a:r>
            <a:endParaRPr dirty="0"/>
          </a:p>
        </p:txBody>
      </p:sp>
      <p:sp>
        <p:nvSpPr>
          <p:cNvPr id="61" name="Google Shape;61;p14"/>
          <p:cNvSpPr txBox="1">
            <a:spLocks noGrp="1"/>
          </p:cNvSpPr>
          <p:nvPr>
            <p:ph type="body" idx="1"/>
          </p:nvPr>
        </p:nvSpPr>
        <p:spPr>
          <a:xfrm>
            <a:off x="311700" y="1347429"/>
            <a:ext cx="8520600" cy="3351046"/>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sz="1600" dirty="0"/>
              <a:t>Model View Controller (MVC) is a design pattern that is typically used to develop user interfaces</a:t>
            </a:r>
            <a:r>
              <a:rPr lang="en-US" sz="1450" dirty="0"/>
              <a:t> by dividing program logic into three components</a:t>
            </a:r>
          </a:p>
          <a:p>
            <a:pPr lvl="1" indent="-342900">
              <a:spcBef>
                <a:spcPts val="0"/>
              </a:spcBef>
              <a:buSzPts val="1800"/>
              <a:buChar char="●"/>
            </a:pPr>
            <a:r>
              <a:rPr lang="en-US" sz="1450" dirty="0"/>
              <a:t>The Model – This is application-related data independent of how it will be presented or visualized. One way to think of this is as your data-structure which represents data that is important to your application (e.g., customer data). The data-structure is the model for application-oriented data and this model can be updated through the controller. </a:t>
            </a:r>
          </a:p>
          <a:p>
            <a:pPr lvl="1" indent="-342900">
              <a:spcBef>
                <a:spcPts val="0"/>
              </a:spcBef>
              <a:buSzPts val="1800"/>
              <a:buChar char="●"/>
            </a:pPr>
            <a:r>
              <a:rPr lang="en-US" sz="1450" dirty="0"/>
              <a:t>The View – This is all your UI logic. How things will be presented on the screen. For example, will you use tables and dropdowns? What will the user be able to interact with and how? </a:t>
            </a:r>
          </a:p>
          <a:p>
            <a:pPr lvl="1" indent="-342900">
              <a:spcBef>
                <a:spcPts val="0"/>
              </a:spcBef>
              <a:buSzPts val="1800"/>
              <a:buChar char="●"/>
            </a:pPr>
            <a:r>
              <a:rPr lang="en-US" sz="1450" dirty="0"/>
              <a:t>The Controller – Sits between the model and the view. It takes commands/input, for example from the view, and determines what it should do based on its input. Typically this is how you would manipulate the model or send information back to the view.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A1181-0CA1-4FD8-AA8A-E689E278F829}"/>
              </a:ext>
            </a:extLst>
          </p:cNvPr>
          <p:cNvSpPr>
            <a:spLocks noGrp="1"/>
          </p:cNvSpPr>
          <p:nvPr>
            <p:ph type="title"/>
          </p:nvPr>
        </p:nvSpPr>
        <p:spPr/>
        <p:txBody>
          <a:bodyPr/>
          <a:lstStyle/>
          <a:p>
            <a:r>
              <a:rPr lang="en-US" dirty="0"/>
              <a:t>Very common in web applications</a:t>
            </a:r>
          </a:p>
        </p:txBody>
      </p:sp>
      <p:pic>
        <p:nvPicPr>
          <p:cNvPr id="5" name="Picture 4">
            <a:extLst>
              <a:ext uri="{FF2B5EF4-FFF2-40B4-BE49-F238E27FC236}">
                <a16:creationId xmlns:a16="http://schemas.microsoft.com/office/drawing/2014/main" id="{C7BBF9DA-5E1C-46C5-82FA-98B04241571C}"/>
              </a:ext>
            </a:extLst>
          </p:cNvPr>
          <p:cNvPicPr>
            <a:picLocks noChangeAspect="1"/>
          </p:cNvPicPr>
          <p:nvPr/>
        </p:nvPicPr>
        <p:blipFill>
          <a:blip r:embed="rId2"/>
          <a:stretch>
            <a:fillRect/>
          </a:stretch>
        </p:blipFill>
        <p:spPr>
          <a:xfrm>
            <a:off x="1999717" y="1342874"/>
            <a:ext cx="4469532" cy="3355601"/>
          </a:xfrm>
          <a:prstGeom prst="rect">
            <a:avLst/>
          </a:prstGeom>
        </p:spPr>
      </p:pic>
    </p:spTree>
    <p:extLst>
      <p:ext uri="{BB962C8B-B14F-4D97-AF65-F5344CB8AC3E}">
        <p14:creationId xmlns:p14="http://schemas.microsoft.com/office/powerpoint/2010/main" val="3219776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5351-EE69-41AD-95BD-D2FC91F590D1}"/>
              </a:ext>
            </a:extLst>
          </p:cNvPr>
          <p:cNvSpPr>
            <a:spLocks noGrp="1"/>
          </p:cNvSpPr>
          <p:nvPr>
            <p:ph type="title"/>
          </p:nvPr>
        </p:nvSpPr>
        <p:spPr/>
        <p:txBody>
          <a:bodyPr/>
          <a:lstStyle/>
          <a:p>
            <a:r>
              <a:rPr lang="en-US" dirty="0"/>
              <a:t>Diagram</a:t>
            </a:r>
          </a:p>
        </p:txBody>
      </p:sp>
      <p:pic>
        <p:nvPicPr>
          <p:cNvPr id="5" name="Picture 4">
            <a:extLst>
              <a:ext uri="{FF2B5EF4-FFF2-40B4-BE49-F238E27FC236}">
                <a16:creationId xmlns:a16="http://schemas.microsoft.com/office/drawing/2014/main" id="{6BE9E196-BAA5-47B4-857C-E7EA21CBE926}"/>
              </a:ext>
            </a:extLst>
          </p:cNvPr>
          <p:cNvPicPr>
            <a:picLocks noChangeAspect="1"/>
          </p:cNvPicPr>
          <p:nvPr/>
        </p:nvPicPr>
        <p:blipFill>
          <a:blip r:embed="rId2"/>
          <a:stretch>
            <a:fillRect/>
          </a:stretch>
        </p:blipFill>
        <p:spPr>
          <a:xfrm>
            <a:off x="1775052" y="1330485"/>
            <a:ext cx="5426937" cy="3367990"/>
          </a:xfrm>
          <a:prstGeom prst="rect">
            <a:avLst/>
          </a:prstGeom>
        </p:spPr>
      </p:pic>
    </p:spTree>
    <p:extLst>
      <p:ext uri="{BB962C8B-B14F-4D97-AF65-F5344CB8AC3E}">
        <p14:creationId xmlns:p14="http://schemas.microsoft.com/office/powerpoint/2010/main" val="300367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8A132-8AED-4829-99B4-6FFEFCF98E1A}"/>
              </a:ext>
            </a:extLst>
          </p:cNvPr>
          <p:cNvSpPr>
            <a:spLocks noGrp="1"/>
          </p:cNvSpPr>
          <p:nvPr>
            <p:ph type="title"/>
          </p:nvPr>
        </p:nvSpPr>
        <p:spPr/>
        <p:txBody>
          <a:bodyPr/>
          <a:lstStyle/>
          <a:p>
            <a:r>
              <a:rPr lang="en-US" dirty="0"/>
              <a:t>Advantages to MVC</a:t>
            </a:r>
          </a:p>
        </p:txBody>
      </p:sp>
      <p:sp>
        <p:nvSpPr>
          <p:cNvPr id="3" name="Text Placeholder 2">
            <a:extLst>
              <a:ext uri="{FF2B5EF4-FFF2-40B4-BE49-F238E27FC236}">
                <a16:creationId xmlns:a16="http://schemas.microsoft.com/office/drawing/2014/main" id="{863CE706-0FF5-4811-ACD7-E02FE2307413}"/>
              </a:ext>
            </a:extLst>
          </p:cNvPr>
          <p:cNvSpPr>
            <a:spLocks noGrp="1"/>
          </p:cNvSpPr>
          <p:nvPr>
            <p:ph type="body" idx="1"/>
          </p:nvPr>
        </p:nvSpPr>
        <p:spPr>
          <a:xfrm>
            <a:off x="311700" y="1402079"/>
            <a:ext cx="8520600" cy="3166795"/>
          </a:xfrm>
        </p:spPr>
        <p:txBody>
          <a:bodyPr/>
          <a:lstStyle/>
          <a:p>
            <a:r>
              <a:rPr lang="en-US" sz="1800" dirty="0"/>
              <a:t>Separation of concerns + Loose coupling </a:t>
            </a:r>
          </a:p>
          <a:p>
            <a:pPr lvl="1">
              <a:spcBef>
                <a:spcPts val="600"/>
              </a:spcBef>
            </a:pPr>
            <a:r>
              <a:rPr lang="en-US" sz="1600" dirty="0"/>
              <a:t>Dividing the logic between the model, view, and controller groups all of the code that deals with any individual concern. Changes to components tend to not effect others.</a:t>
            </a:r>
          </a:p>
          <a:p>
            <a:pPr lvl="1">
              <a:spcBef>
                <a:spcPts val="600"/>
              </a:spcBef>
            </a:pPr>
            <a:r>
              <a:rPr lang="en-US" sz="1600" dirty="0"/>
              <a:t>We can freely change the internals of any individual piece without worrying whether the controller or the view will be able to interact with it</a:t>
            </a:r>
          </a:p>
          <a:p>
            <a:pPr lvl="2">
              <a:spcBef>
                <a:spcPts val="600"/>
              </a:spcBef>
            </a:pPr>
            <a:r>
              <a:rPr lang="en-US" sz="1600" dirty="0"/>
              <a:t>The view can change to support multiple, drastically different views</a:t>
            </a:r>
          </a:p>
          <a:p>
            <a:pPr lvl="2">
              <a:spcBef>
                <a:spcPts val="600"/>
              </a:spcBef>
            </a:pPr>
            <a:r>
              <a:rPr lang="en-US" sz="1600" dirty="0"/>
              <a:t>The model can support more data or change the types of data it supports</a:t>
            </a:r>
          </a:p>
          <a:p>
            <a:pPr lvl="2">
              <a:spcBef>
                <a:spcPts val="600"/>
              </a:spcBef>
            </a:pPr>
            <a:r>
              <a:rPr lang="en-US" sz="1600" dirty="0"/>
              <a:t>The controller is free to modify how it handles requests internally</a:t>
            </a:r>
          </a:p>
          <a:p>
            <a:pPr lvl="1">
              <a:spcBef>
                <a:spcPts val="600"/>
              </a:spcBef>
            </a:pPr>
            <a:r>
              <a:rPr lang="en-US" sz="1600" dirty="0"/>
              <a:t>As long as their input and output formats remain the same, the other two components will likely not need to be modified. Changing input/output formats tend to be easy changes to make when it does need to happen.</a:t>
            </a:r>
          </a:p>
        </p:txBody>
      </p:sp>
    </p:spTree>
    <p:extLst>
      <p:ext uri="{BB962C8B-B14F-4D97-AF65-F5344CB8AC3E}">
        <p14:creationId xmlns:p14="http://schemas.microsoft.com/office/powerpoint/2010/main" val="1310607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385F8-FE6B-4E99-894D-318FF0FD0D89}"/>
              </a:ext>
            </a:extLst>
          </p:cNvPr>
          <p:cNvSpPr>
            <a:spLocks noGrp="1"/>
          </p:cNvSpPr>
          <p:nvPr>
            <p:ph type="title"/>
          </p:nvPr>
        </p:nvSpPr>
        <p:spPr/>
        <p:txBody>
          <a:bodyPr/>
          <a:lstStyle/>
          <a:p>
            <a:r>
              <a:rPr lang="en-US" dirty="0"/>
              <a:t>MVVM – A simplified MVC?</a:t>
            </a:r>
          </a:p>
        </p:txBody>
      </p:sp>
      <p:sp>
        <p:nvSpPr>
          <p:cNvPr id="4" name="Rectangle: Rounded Corners 3">
            <a:extLst>
              <a:ext uri="{FF2B5EF4-FFF2-40B4-BE49-F238E27FC236}">
                <a16:creationId xmlns:a16="http://schemas.microsoft.com/office/drawing/2014/main" id="{2D740613-D9B0-4F24-8619-BE4AD7B78D90}"/>
              </a:ext>
            </a:extLst>
          </p:cNvPr>
          <p:cNvSpPr/>
          <p:nvPr/>
        </p:nvSpPr>
        <p:spPr>
          <a:xfrm>
            <a:off x="688428" y="2611821"/>
            <a:ext cx="1723696" cy="9722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View</a:t>
            </a:r>
          </a:p>
        </p:txBody>
      </p:sp>
      <p:sp>
        <p:nvSpPr>
          <p:cNvPr id="5" name="Rectangle: Rounded Corners 4">
            <a:extLst>
              <a:ext uri="{FF2B5EF4-FFF2-40B4-BE49-F238E27FC236}">
                <a16:creationId xmlns:a16="http://schemas.microsoft.com/office/drawing/2014/main" id="{9F1132C8-FCBE-476B-A9A0-708F773685EE}"/>
              </a:ext>
            </a:extLst>
          </p:cNvPr>
          <p:cNvSpPr/>
          <p:nvPr/>
        </p:nvSpPr>
        <p:spPr>
          <a:xfrm>
            <a:off x="3410607" y="2611820"/>
            <a:ext cx="1723696" cy="9722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View-Model</a:t>
            </a:r>
          </a:p>
        </p:txBody>
      </p:sp>
      <p:sp>
        <p:nvSpPr>
          <p:cNvPr id="6" name="Rectangle: Rounded Corners 5">
            <a:extLst>
              <a:ext uri="{FF2B5EF4-FFF2-40B4-BE49-F238E27FC236}">
                <a16:creationId xmlns:a16="http://schemas.microsoft.com/office/drawing/2014/main" id="{3A7697CC-DEFD-4301-9E5D-A74C70030AAD}"/>
              </a:ext>
            </a:extLst>
          </p:cNvPr>
          <p:cNvSpPr/>
          <p:nvPr/>
        </p:nvSpPr>
        <p:spPr>
          <a:xfrm>
            <a:off x="6400801" y="2611820"/>
            <a:ext cx="1723696" cy="9722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a:t>
            </a:r>
          </a:p>
        </p:txBody>
      </p:sp>
      <p:cxnSp>
        <p:nvCxnSpPr>
          <p:cNvPr id="8" name="Straight Arrow Connector 7">
            <a:extLst>
              <a:ext uri="{FF2B5EF4-FFF2-40B4-BE49-F238E27FC236}">
                <a16:creationId xmlns:a16="http://schemas.microsoft.com/office/drawing/2014/main" id="{C072E78F-A752-40F4-9D98-DF1434683846}"/>
              </a:ext>
            </a:extLst>
          </p:cNvPr>
          <p:cNvCxnSpPr>
            <a:stCxn id="4" idx="3"/>
            <a:endCxn id="5" idx="1"/>
          </p:cNvCxnSpPr>
          <p:nvPr/>
        </p:nvCxnSpPr>
        <p:spPr>
          <a:xfrm flipV="1">
            <a:off x="2412124" y="3097924"/>
            <a:ext cx="998483"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3081E24-459E-486E-B034-25F60FE4539E}"/>
              </a:ext>
            </a:extLst>
          </p:cNvPr>
          <p:cNvCxnSpPr/>
          <p:nvPr/>
        </p:nvCxnSpPr>
        <p:spPr>
          <a:xfrm>
            <a:off x="5134303" y="2906110"/>
            <a:ext cx="12664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DAE9CEC-478E-4339-BFF2-CFDA72D0331B}"/>
              </a:ext>
            </a:extLst>
          </p:cNvPr>
          <p:cNvCxnSpPr/>
          <p:nvPr/>
        </p:nvCxnSpPr>
        <p:spPr>
          <a:xfrm flipH="1">
            <a:off x="5134303" y="3321269"/>
            <a:ext cx="1266498"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7B41D80-5B09-4975-88F4-F07F7BF36D9E}"/>
              </a:ext>
            </a:extLst>
          </p:cNvPr>
          <p:cNvSpPr txBox="1"/>
          <p:nvPr/>
        </p:nvSpPr>
        <p:spPr>
          <a:xfrm>
            <a:off x="2548759" y="2571750"/>
            <a:ext cx="698938" cy="461665"/>
          </a:xfrm>
          <a:prstGeom prst="rect">
            <a:avLst/>
          </a:prstGeom>
          <a:noFill/>
        </p:spPr>
        <p:txBody>
          <a:bodyPr wrap="square" rtlCol="0">
            <a:spAutoFit/>
          </a:bodyPr>
          <a:lstStyle/>
          <a:p>
            <a:r>
              <a:rPr lang="en-US" sz="1200" dirty="0"/>
              <a:t>Data Binding</a:t>
            </a:r>
          </a:p>
        </p:txBody>
      </p:sp>
      <p:sp>
        <p:nvSpPr>
          <p:cNvPr id="14" name="TextBox 13">
            <a:extLst>
              <a:ext uri="{FF2B5EF4-FFF2-40B4-BE49-F238E27FC236}">
                <a16:creationId xmlns:a16="http://schemas.microsoft.com/office/drawing/2014/main" id="{C95CAD4D-4A7F-418C-9DAC-A6C1E51B3EF2}"/>
              </a:ext>
            </a:extLst>
          </p:cNvPr>
          <p:cNvSpPr txBox="1"/>
          <p:nvPr/>
        </p:nvSpPr>
        <p:spPr>
          <a:xfrm>
            <a:off x="5370786" y="2380987"/>
            <a:ext cx="698938" cy="276999"/>
          </a:xfrm>
          <a:prstGeom prst="rect">
            <a:avLst/>
          </a:prstGeom>
          <a:noFill/>
        </p:spPr>
        <p:txBody>
          <a:bodyPr wrap="square" rtlCol="0">
            <a:spAutoFit/>
          </a:bodyPr>
          <a:lstStyle/>
          <a:p>
            <a:r>
              <a:rPr lang="en-US" sz="1200" dirty="0"/>
              <a:t>Updates</a:t>
            </a:r>
          </a:p>
        </p:txBody>
      </p:sp>
      <p:sp>
        <p:nvSpPr>
          <p:cNvPr id="15" name="TextBox 14">
            <a:extLst>
              <a:ext uri="{FF2B5EF4-FFF2-40B4-BE49-F238E27FC236}">
                <a16:creationId xmlns:a16="http://schemas.microsoft.com/office/drawing/2014/main" id="{BE8CED4B-21A1-4FBF-91A3-894266F1D1E8}"/>
              </a:ext>
            </a:extLst>
          </p:cNvPr>
          <p:cNvSpPr txBox="1"/>
          <p:nvPr/>
        </p:nvSpPr>
        <p:spPr>
          <a:xfrm>
            <a:off x="5370785" y="3322844"/>
            <a:ext cx="919655" cy="276999"/>
          </a:xfrm>
          <a:prstGeom prst="rect">
            <a:avLst/>
          </a:prstGeom>
          <a:noFill/>
        </p:spPr>
        <p:txBody>
          <a:bodyPr wrap="square" rtlCol="0">
            <a:spAutoFit/>
          </a:bodyPr>
          <a:lstStyle/>
          <a:p>
            <a:r>
              <a:rPr lang="en-US" sz="1200" dirty="0"/>
              <a:t>Read data</a:t>
            </a:r>
          </a:p>
        </p:txBody>
      </p:sp>
      <p:sp>
        <p:nvSpPr>
          <p:cNvPr id="16" name="TextBox 15">
            <a:extLst>
              <a:ext uri="{FF2B5EF4-FFF2-40B4-BE49-F238E27FC236}">
                <a16:creationId xmlns:a16="http://schemas.microsoft.com/office/drawing/2014/main" id="{883EB104-0E60-42BB-B07B-244CC8D154BF}"/>
              </a:ext>
            </a:extLst>
          </p:cNvPr>
          <p:cNvSpPr txBox="1"/>
          <p:nvPr/>
        </p:nvSpPr>
        <p:spPr>
          <a:xfrm>
            <a:off x="1545021" y="3888828"/>
            <a:ext cx="3305503" cy="373112"/>
          </a:xfrm>
          <a:prstGeom prst="rect">
            <a:avLst/>
          </a:prstGeom>
          <a:noFill/>
        </p:spPr>
        <p:txBody>
          <a:bodyPr wrap="square" rtlCol="0">
            <a:spAutoFit/>
          </a:bodyPr>
          <a:lstStyle/>
          <a:p>
            <a:r>
              <a:rPr lang="en-US" dirty="0"/>
              <a:t>Presentation and business logic</a:t>
            </a:r>
          </a:p>
        </p:txBody>
      </p:sp>
      <p:sp>
        <p:nvSpPr>
          <p:cNvPr id="17" name="TextBox 16">
            <a:extLst>
              <a:ext uri="{FF2B5EF4-FFF2-40B4-BE49-F238E27FC236}">
                <a16:creationId xmlns:a16="http://schemas.microsoft.com/office/drawing/2014/main" id="{22760C23-FEEA-4C56-8846-5E8D41076D4C}"/>
              </a:ext>
            </a:extLst>
          </p:cNvPr>
          <p:cNvSpPr txBox="1"/>
          <p:nvPr/>
        </p:nvSpPr>
        <p:spPr>
          <a:xfrm>
            <a:off x="5712372" y="631633"/>
            <a:ext cx="3119928"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No explicit controller</a:t>
            </a:r>
          </a:p>
          <a:p>
            <a:pPr marL="285750" indent="-285750">
              <a:buFont typeface="Arial" panose="020B0604020202020204" pitchFamily="34" charset="0"/>
              <a:buChar char="•"/>
            </a:pPr>
            <a:r>
              <a:rPr lang="en-US" sz="1400" dirty="0"/>
              <a:t>View-Model contains the logic layer</a:t>
            </a:r>
          </a:p>
          <a:p>
            <a:pPr marL="285750" indent="-285750">
              <a:buFont typeface="Arial" panose="020B0604020202020204" pitchFamily="34" charset="0"/>
              <a:buChar char="•"/>
            </a:pPr>
            <a:r>
              <a:rPr lang="en-US" sz="1400" dirty="0"/>
              <a:t>Simpler code file organization</a:t>
            </a:r>
          </a:p>
          <a:p>
            <a:pPr marL="285750" indent="-285750">
              <a:buFont typeface="Arial" panose="020B0604020202020204" pitchFamily="34" charset="0"/>
              <a:buChar char="•"/>
            </a:pPr>
            <a:r>
              <a:rPr lang="en-US" sz="1400" dirty="0"/>
              <a:t>No additional routing from controller-&gt;view</a:t>
            </a:r>
          </a:p>
        </p:txBody>
      </p:sp>
    </p:spTree>
    <p:extLst>
      <p:ext uri="{BB962C8B-B14F-4D97-AF65-F5344CB8AC3E}">
        <p14:creationId xmlns:p14="http://schemas.microsoft.com/office/powerpoint/2010/main" val="389451286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611</TotalTime>
  <Words>1126</Words>
  <Application>Microsoft Office PowerPoint</Application>
  <PresentationFormat>On-screen Show (16:9)</PresentationFormat>
  <Paragraphs>70</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Retrospect</vt:lpstr>
      <vt:lpstr> Full Stack Development  and Model View Controller</vt:lpstr>
      <vt:lpstr>Full Stack Development</vt:lpstr>
      <vt:lpstr>Stack Examples</vt:lpstr>
      <vt:lpstr>Let’s go through a couple</vt:lpstr>
      <vt:lpstr>Model View Controller Definition</vt:lpstr>
      <vt:lpstr>Very common in web applications</vt:lpstr>
      <vt:lpstr>Diagram</vt:lpstr>
      <vt:lpstr>Advantages to MVC</vt:lpstr>
      <vt:lpstr>MVVM – A simplified MVC?</vt:lpstr>
      <vt:lpstr>Disadvantages to MVC</vt:lpstr>
      <vt:lpstr>Something to think about</vt:lpstr>
      <vt:lpstr>Conclusion</vt:lpstr>
      <vt:lpstr>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React.js</dc:title>
  <dc:creator>kalrabb</dc:creator>
  <cp:lastModifiedBy>Kal Rabb</cp:lastModifiedBy>
  <cp:revision>34</cp:revision>
  <dcterms:modified xsi:type="dcterms:W3CDTF">2021-12-26T14:37:30Z</dcterms:modified>
</cp:coreProperties>
</file>