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70" r:id="rId13"/>
    <p:sldId id="267" r:id="rId14"/>
    <p:sldId id="269" r:id="rId15"/>
    <p:sldId id="268" r:id="rId16"/>
    <p:sldId id="273" r:id="rId17"/>
    <p:sldId id="274" r:id="rId18"/>
    <p:sldId id="276" r:id="rId19"/>
    <p:sldId id="280" r:id="rId20"/>
    <p:sldId id="279" r:id="rId21"/>
    <p:sldId id="277" r:id="rId22"/>
    <p:sldId id="278" r:id="rId23"/>
    <p:sldId id="275" r:id="rId24"/>
    <p:sldId id="271" r:id="rId25"/>
    <p:sldId id="27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D8D3F4-D0F7-451D-962B-502F378EE502}" v="3" dt="2025-08-03T23:12:55.1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9" autoAdjust="0"/>
    <p:restoredTop sz="92618" autoAdjust="0"/>
  </p:normalViewPr>
  <p:slideViewPr>
    <p:cSldViewPr snapToGrid="0">
      <p:cViewPr varScale="1">
        <p:scale>
          <a:sx n="75" d="100"/>
          <a:sy n="75" d="100"/>
        </p:scale>
        <p:origin x="826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B4CCFE68-A3F3-4FC6-A8CE-2AD1D8A1DB05}"/>
    <pc:docChg chg="undo custSel addSld modSld">
      <pc:chgData name="Kal Rabb" userId="3edf06299a4717ec" providerId="LiveId" clId="{B4CCFE68-A3F3-4FC6-A8CE-2AD1D8A1DB05}" dt="2022-11-21T19:32:30.848" v="634" actId="20577"/>
      <pc:docMkLst>
        <pc:docMk/>
      </pc:docMkLst>
      <pc:sldChg chg="modSp mod">
        <pc:chgData name="Kal Rabb" userId="3edf06299a4717ec" providerId="LiveId" clId="{B4CCFE68-A3F3-4FC6-A8CE-2AD1D8A1DB05}" dt="2022-04-04T22:02:55.747" v="4" actId="20577"/>
        <pc:sldMkLst>
          <pc:docMk/>
          <pc:sldMk cId="405053258" sldId="259"/>
        </pc:sldMkLst>
      </pc:sldChg>
      <pc:sldChg chg="modSp mod">
        <pc:chgData name="Kal Rabb" userId="3edf06299a4717ec" providerId="LiveId" clId="{B4CCFE68-A3F3-4FC6-A8CE-2AD1D8A1DB05}" dt="2022-04-04T22:04:09.597" v="5" actId="14100"/>
        <pc:sldMkLst>
          <pc:docMk/>
          <pc:sldMk cId="3275674871" sldId="268"/>
        </pc:sldMkLst>
      </pc:sldChg>
      <pc:sldChg chg="modSp mod">
        <pc:chgData name="Kal Rabb" userId="3edf06299a4717ec" providerId="LiveId" clId="{B4CCFE68-A3F3-4FC6-A8CE-2AD1D8A1DB05}" dt="2022-11-21T19:32:30.848" v="634" actId="20577"/>
        <pc:sldMkLst>
          <pc:docMk/>
          <pc:sldMk cId="3694302385" sldId="274"/>
        </pc:sldMkLst>
      </pc:sldChg>
      <pc:sldChg chg="addSp modSp new mod modAnim">
        <pc:chgData name="Kal Rabb" userId="3edf06299a4717ec" providerId="LiveId" clId="{B4CCFE68-A3F3-4FC6-A8CE-2AD1D8A1DB05}" dt="2022-11-21T14:06:42.625" v="599"/>
        <pc:sldMkLst>
          <pc:docMk/>
          <pc:sldMk cId="881647393" sldId="276"/>
        </pc:sldMkLst>
      </pc:sldChg>
    </pc:docChg>
  </pc:docChgLst>
  <pc:docChgLst>
    <pc:chgData name="Kal Rabb" userId="3edf06299a4717ec" providerId="LiveId" clId="{1ED8D3F4-D0F7-451D-962B-502F378EE502}"/>
    <pc:docChg chg="custSel modSld">
      <pc:chgData name="Kal Rabb" userId="3edf06299a4717ec" providerId="LiveId" clId="{1ED8D3F4-D0F7-451D-962B-502F378EE502}" dt="2025-08-03T23:13:20.862" v="14" actId="1037"/>
      <pc:docMkLst>
        <pc:docMk/>
      </pc:docMkLst>
      <pc:sldChg chg="addSp delSp modSp mod delAnim">
        <pc:chgData name="Kal Rabb" userId="3edf06299a4717ec" providerId="LiveId" clId="{1ED8D3F4-D0F7-451D-962B-502F378EE502}" dt="2025-08-03T23:13:20.862" v="14" actId="1037"/>
        <pc:sldMkLst>
          <pc:docMk/>
          <pc:sldMk cId="881647393" sldId="276"/>
        </pc:sldMkLst>
        <pc:spChg chg="del mod">
          <ac:chgData name="Kal Rabb" userId="3edf06299a4717ec" providerId="LiveId" clId="{1ED8D3F4-D0F7-451D-962B-502F378EE502}" dt="2025-08-03T23:12:54.006" v="3" actId="478"/>
          <ac:spMkLst>
            <pc:docMk/>
            <pc:sldMk cId="881647393" sldId="276"/>
            <ac:spMk id="5" creationId="{690A04D4-E4CA-0C1F-008F-948BE15849B8}"/>
          </ac:spMkLst>
        </pc:spChg>
        <pc:spChg chg="add mod">
          <ac:chgData name="Kal Rabb" userId="3edf06299a4717ec" providerId="LiveId" clId="{1ED8D3F4-D0F7-451D-962B-502F378EE502}" dt="2025-08-03T23:12:50.738" v="1"/>
          <ac:spMkLst>
            <pc:docMk/>
            <pc:sldMk cId="881647393" sldId="276"/>
            <ac:spMk id="11" creationId="{5636C2E4-4366-8C18-CFBA-E5213344ECD0}"/>
          </ac:spMkLst>
        </pc:spChg>
        <pc:spChg chg="add mod">
          <ac:chgData name="Kal Rabb" userId="3edf06299a4717ec" providerId="LiveId" clId="{1ED8D3F4-D0F7-451D-962B-502F378EE502}" dt="2025-08-03T23:13:20.862" v="14" actId="1037"/>
          <ac:spMkLst>
            <pc:docMk/>
            <pc:sldMk cId="881647393" sldId="276"/>
            <ac:spMk id="12" creationId="{5636C2E4-4366-8C18-CFBA-E5213344ECD0}"/>
          </ac:spMkLst>
        </pc:spChg>
      </pc:sldChg>
    </pc:docChg>
  </pc:docChgLst>
  <pc:docChgLst>
    <pc:chgData name="Kal Rabb" userId="3edf06299a4717ec" providerId="LiveId" clId="{48866E27-853F-42E4-BA62-4C9BE50B7A35}"/>
    <pc:docChg chg="custSel modSld">
      <pc:chgData name="Kal Rabb" userId="3edf06299a4717ec" providerId="LiveId" clId="{48866E27-853F-42E4-BA62-4C9BE50B7A35}" dt="2025-07-23T19:20:51.651" v="308" actId="20577"/>
      <pc:docMkLst>
        <pc:docMk/>
      </pc:docMkLst>
      <pc:sldChg chg="modSp mod">
        <pc:chgData name="Kal Rabb" userId="3edf06299a4717ec" providerId="LiveId" clId="{48866E27-853F-42E4-BA62-4C9BE50B7A35}" dt="2025-07-23T19:16:11.385" v="47" actId="27636"/>
        <pc:sldMkLst>
          <pc:docMk/>
          <pc:sldMk cId="405053258" sldId="259"/>
        </pc:sldMkLst>
        <pc:spChg chg="mod">
          <ac:chgData name="Kal Rabb" userId="3edf06299a4717ec" providerId="LiveId" clId="{48866E27-853F-42E4-BA62-4C9BE50B7A35}" dt="2025-07-23T19:16:11.383" v="46" actId="27636"/>
          <ac:spMkLst>
            <pc:docMk/>
            <pc:sldMk cId="405053258" sldId="259"/>
            <ac:spMk id="3" creationId="{C586FBE4-63D0-4833-ADEA-D6789C65C663}"/>
          </ac:spMkLst>
        </pc:spChg>
        <pc:spChg chg="mod">
          <ac:chgData name="Kal Rabb" userId="3edf06299a4717ec" providerId="LiveId" clId="{48866E27-853F-42E4-BA62-4C9BE50B7A35}" dt="2025-07-23T19:16:11.385" v="47" actId="27636"/>
          <ac:spMkLst>
            <pc:docMk/>
            <pc:sldMk cId="405053258" sldId="259"/>
            <ac:spMk id="5" creationId="{FE55E3E2-0E27-4BA0-B49C-D8B9E0B7DDD0}"/>
          </ac:spMkLst>
        </pc:spChg>
      </pc:sldChg>
      <pc:sldChg chg="modSp mod">
        <pc:chgData name="Kal Rabb" userId="3edf06299a4717ec" providerId="LiveId" clId="{48866E27-853F-42E4-BA62-4C9BE50B7A35}" dt="2025-07-23T19:17:02.027" v="58" actId="20577"/>
        <pc:sldMkLst>
          <pc:docMk/>
          <pc:sldMk cId="4031737906" sldId="270"/>
        </pc:sldMkLst>
        <pc:spChg chg="mod">
          <ac:chgData name="Kal Rabb" userId="3edf06299a4717ec" providerId="LiveId" clId="{48866E27-853F-42E4-BA62-4C9BE50B7A35}" dt="2025-07-23T19:17:02.027" v="58" actId="20577"/>
          <ac:spMkLst>
            <pc:docMk/>
            <pc:sldMk cId="4031737906" sldId="270"/>
            <ac:spMk id="3" creationId="{AE907E9A-9A95-4EBD-BE97-B3FD1FA126A2}"/>
          </ac:spMkLst>
        </pc:spChg>
      </pc:sldChg>
      <pc:sldChg chg="addSp modSp mod modAnim">
        <pc:chgData name="Kal Rabb" userId="3edf06299a4717ec" providerId="LiveId" clId="{48866E27-853F-42E4-BA62-4C9BE50B7A35}" dt="2025-07-23T19:19:18.096" v="178" actId="1076"/>
        <pc:sldMkLst>
          <pc:docMk/>
          <pc:sldMk cId="881647393" sldId="276"/>
        </pc:sldMkLst>
        <pc:spChg chg="mod">
          <ac:chgData name="Kal Rabb" userId="3edf06299a4717ec" providerId="LiveId" clId="{48866E27-853F-42E4-BA62-4C9BE50B7A35}" dt="2025-07-23T19:19:18.096" v="178" actId="1076"/>
          <ac:spMkLst>
            <pc:docMk/>
            <pc:sldMk cId="881647393" sldId="276"/>
            <ac:spMk id="3" creationId="{5B3399CB-3B4E-D89B-5775-09451C5CF69B}"/>
          </ac:spMkLst>
        </pc:spChg>
      </pc:sldChg>
      <pc:sldChg chg="modSp mod">
        <pc:chgData name="Kal Rabb" userId="3edf06299a4717ec" providerId="LiveId" clId="{48866E27-853F-42E4-BA62-4C9BE50B7A35}" dt="2025-07-23T19:20:51.651" v="308" actId="20577"/>
        <pc:sldMkLst>
          <pc:docMk/>
          <pc:sldMk cId="1739910514" sldId="277"/>
        </pc:sldMkLst>
        <pc:spChg chg="mod">
          <ac:chgData name="Kal Rabb" userId="3edf06299a4717ec" providerId="LiveId" clId="{48866E27-853F-42E4-BA62-4C9BE50B7A35}" dt="2025-07-23T19:20:51.651" v="308" actId="20577"/>
          <ac:spMkLst>
            <pc:docMk/>
            <pc:sldMk cId="1739910514" sldId="277"/>
            <ac:spMk id="3" creationId="{DFCBB9E7-A549-4CC3-4765-2CC2E7DF65F9}"/>
          </ac:spMkLst>
        </pc:spChg>
      </pc:sldChg>
    </pc:docChg>
  </pc:docChgLst>
  <pc:docChgLst>
    <pc:chgData name="Kal Rabb" userId="3edf06299a4717ec" providerId="LiveId" clId="{8418DFC2-BBAF-4C0D-920C-26CCC8F6A749}"/>
    <pc:docChg chg="custSel addSld modSld sldOrd">
      <pc:chgData name="Kal Rabb" userId="3edf06299a4717ec" providerId="LiveId" clId="{8418DFC2-BBAF-4C0D-920C-26CCC8F6A749}" dt="2023-12-17T18:47:20.637" v="773" actId="20577"/>
      <pc:docMkLst>
        <pc:docMk/>
      </pc:docMkLst>
      <pc:sldChg chg="modSp mod">
        <pc:chgData name="Kal Rabb" userId="3edf06299a4717ec" providerId="LiveId" clId="{8418DFC2-BBAF-4C0D-920C-26CCC8F6A749}" dt="2023-12-17T18:45:38.923" v="541" actId="21"/>
        <pc:sldMkLst>
          <pc:docMk/>
          <pc:sldMk cId="3710014992" sldId="273"/>
        </pc:sldMkLst>
      </pc:sldChg>
      <pc:sldChg chg="ord">
        <pc:chgData name="Kal Rabb" userId="3edf06299a4717ec" providerId="LiveId" clId="{8418DFC2-BBAF-4C0D-920C-26CCC8F6A749}" dt="2023-12-17T18:45:09.833" v="538"/>
        <pc:sldMkLst>
          <pc:docMk/>
          <pc:sldMk cId="3694302385" sldId="274"/>
        </pc:sldMkLst>
      </pc:sldChg>
      <pc:sldChg chg="addSp modSp mod ord modAnim">
        <pc:chgData name="Kal Rabb" userId="3edf06299a4717ec" providerId="LiveId" clId="{8418DFC2-BBAF-4C0D-920C-26CCC8F6A749}" dt="2023-12-17T18:45:13.050" v="540"/>
        <pc:sldMkLst>
          <pc:docMk/>
          <pc:sldMk cId="881647393" sldId="276"/>
        </pc:sldMkLst>
      </pc:sldChg>
      <pc:sldChg chg="modSp new mod">
        <pc:chgData name="Kal Rabb" userId="3edf06299a4717ec" providerId="LiveId" clId="{8418DFC2-BBAF-4C0D-920C-26CCC8F6A749}" dt="2023-12-17T18:33:34.536" v="115" actId="20577"/>
        <pc:sldMkLst>
          <pc:docMk/>
          <pc:sldMk cId="2384095730" sldId="279"/>
        </pc:sldMkLst>
      </pc:sldChg>
      <pc:sldChg chg="modSp new mod modNotesTx">
        <pc:chgData name="Kal Rabb" userId="3edf06299a4717ec" providerId="LiveId" clId="{8418DFC2-BBAF-4C0D-920C-26CCC8F6A749}" dt="2023-12-17T18:47:20.637" v="773" actId="20577"/>
        <pc:sldMkLst>
          <pc:docMk/>
          <pc:sldMk cId="3665824278" sldId="280"/>
        </pc:sldMkLst>
      </pc:sldChg>
    </pc:docChg>
  </pc:docChgLst>
  <pc:docChgLst>
    <pc:chgData name="Kal Rabb" userId="3edf06299a4717ec" providerId="LiveId" clId="{83178188-95BA-415A-B5F9-06CEC7F0E5CB}"/>
    <pc:docChg chg="undo custSel addSld modSld">
      <pc:chgData name="Kal Rabb" userId="3edf06299a4717ec" providerId="LiveId" clId="{83178188-95BA-415A-B5F9-06CEC7F0E5CB}" dt="2021-04-19T19:00:22.845" v="868" actId="13822"/>
      <pc:docMkLst>
        <pc:docMk/>
      </pc:docMkLst>
      <pc:sldChg chg="addSp delSp modSp mod setBg modClrScheme chgLayout">
        <pc:chgData name="Kal Rabb" userId="3edf06299a4717ec" providerId="LiveId" clId="{83178188-95BA-415A-B5F9-06CEC7F0E5CB}" dt="2021-04-17T00:13:50.102" v="54" actId="115"/>
        <pc:sldMkLst>
          <pc:docMk/>
          <pc:sldMk cId="405053258" sldId="259"/>
        </pc:sldMkLst>
      </pc:sldChg>
      <pc:sldChg chg="modSp mod">
        <pc:chgData name="Kal Rabb" userId="3edf06299a4717ec" providerId="LiveId" clId="{83178188-95BA-415A-B5F9-06CEC7F0E5CB}" dt="2021-04-17T00:16:32.056" v="92" actId="14100"/>
        <pc:sldMkLst>
          <pc:docMk/>
          <pc:sldMk cId="2048057357" sldId="260"/>
        </pc:sldMkLst>
      </pc:sldChg>
      <pc:sldChg chg="modSp mod">
        <pc:chgData name="Kal Rabb" userId="3edf06299a4717ec" providerId="LiveId" clId="{83178188-95BA-415A-B5F9-06CEC7F0E5CB}" dt="2021-04-19T17:51:00.492" v="360" actId="20577"/>
        <pc:sldMkLst>
          <pc:docMk/>
          <pc:sldMk cId="1285658261" sldId="265"/>
        </pc:sldMkLst>
      </pc:sldChg>
      <pc:sldChg chg="modSp mod">
        <pc:chgData name="Kal Rabb" userId="3edf06299a4717ec" providerId="LiveId" clId="{83178188-95BA-415A-B5F9-06CEC7F0E5CB}" dt="2021-04-19T17:49:10.640" v="195" actId="20577"/>
        <pc:sldMkLst>
          <pc:docMk/>
          <pc:sldMk cId="4031737906" sldId="270"/>
        </pc:sldMkLst>
      </pc:sldChg>
      <pc:sldChg chg="modSp mod">
        <pc:chgData name="Kal Rabb" userId="3edf06299a4717ec" providerId="LiveId" clId="{83178188-95BA-415A-B5F9-06CEC7F0E5CB}" dt="2021-04-19T17:51:28.474" v="362" actId="6549"/>
        <pc:sldMkLst>
          <pc:docMk/>
          <pc:sldMk cId="3042765492" sldId="271"/>
        </pc:sldMkLst>
      </pc:sldChg>
      <pc:sldChg chg="modSp new mod">
        <pc:chgData name="Kal Rabb" userId="3edf06299a4717ec" providerId="LiveId" clId="{83178188-95BA-415A-B5F9-06CEC7F0E5CB}" dt="2021-04-19T19:00:22.845" v="868" actId="13822"/>
        <pc:sldMkLst>
          <pc:docMk/>
          <pc:sldMk cId="3710014992" sldId="273"/>
        </pc:sldMkLst>
      </pc:sldChg>
      <pc:sldChg chg="addSp modSp add mod modAnim">
        <pc:chgData name="Kal Rabb" userId="3edf06299a4717ec" providerId="LiveId" clId="{83178188-95BA-415A-B5F9-06CEC7F0E5CB}" dt="2021-04-19T19:00:14.129" v="867" actId="13822"/>
        <pc:sldMkLst>
          <pc:docMk/>
          <pc:sldMk cId="3694302385" sldId="274"/>
        </pc:sldMkLst>
      </pc:sldChg>
      <pc:sldChg chg="addSp delSp modSp new mod modClrScheme chgLayout">
        <pc:chgData name="Kal Rabb" userId="3edf06299a4717ec" providerId="LiveId" clId="{83178188-95BA-415A-B5F9-06CEC7F0E5CB}" dt="2021-04-19T18:58:05.231" v="862" actId="5793"/>
        <pc:sldMkLst>
          <pc:docMk/>
          <pc:sldMk cId="1793634697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65725-470D-46C5-B740-4B4774B2035C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5006A-FA6D-4721-9992-EA286B86A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166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etbootstrap.com/docs/5.0/layout/containers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5006A-FA6D-4721-9992-EA286B86A35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174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>
                <a:hlinkClick r:id="rId3"/>
              </a:rPr>
              <a:t>Containers · Bootstrap v5.0 (getbootstrap.com)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5006A-FA6D-4721-9992-EA286B86A35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78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type=‘submit’ makes a POST of any Form Data.  </a:t>
            </a:r>
            <a:r>
              <a:rPr lang="en-US"/>
              <a:t>You may not want to do that.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5006A-FA6D-4721-9992-EA286B86A35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225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4207-C567-4E32-A7DF-BF9C2A54C70E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0144-32BB-482D-86FE-232B3FF02C1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95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4207-C567-4E32-A7DF-BF9C2A54C70E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0144-32BB-482D-86FE-232B3FF0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21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4207-C567-4E32-A7DF-BF9C2A54C70E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0144-32BB-482D-86FE-232B3FF0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1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4207-C567-4E32-A7DF-BF9C2A54C70E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0144-32BB-482D-86FE-232B3FF0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49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4207-C567-4E32-A7DF-BF9C2A54C70E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0144-32BB-482D-86FE-232B3FF02C1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41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4207-C567-4E32-A7DF-BF9C2A54C70E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0144-32BB-482D-86FE-232B3FF0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67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4207-C567-4E32-A7DF-BF9C2A54C70E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0144-32BB-482D-86FE-232B3FF0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19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4207-C567-4E32-A7DF-BF9C2A54C70E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0144-32BB-482D-86FE-232B3FF0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40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4207-C567-4E32-A7DF-BF9C2A54C70E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0144-32BB-482D-86FE-232B3FF0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4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A4E4207-C567-4E32-A7DF-BF9C2A54C70E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D330144-32BB-482D-86FE-232B3FF0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124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4207-C567-4E32-A7DF-BF9C2A54C70E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0144-32BB-482D-86FE-232B3FF0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480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A4E4207-C567-4E32-A7DF-BF9C2A54C70E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D330144-32BB-482D-86FE-232B3FF02C1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540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reactstrap.github.io/component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reactstrap.github.io/" TargetMode="Externa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reactstrap.github.io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6E490-16A4-4C28-B0CB-E171FDDD1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Bootstrap and React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4E0818-690B-459E-AEAE-A13A270A45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03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798EE-2C86-4DD2-B35A-644CD8F7E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Visually …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B46C85-7089-401C-AF05-3DB657E82E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6963" y="2403892"/>
            <a:ext cx="10058400" cy="2907466"/>
          </a:xfrm>
        </p:spPr>
      </p:pic>
    </p:spTree>
    <p:extLst>
      <p:ext uri="{BB962C8B-B14F-4D97-AF65-F5344CB8AC3E}">
        <p14:creationId xmlns:p14="http://schemas.microsoft.com/office/powerpoint/2010/main" val="943517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11374-7B96-4E2B-81FC-F6A7CF0FB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Reactstrap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C0FB9-9F3C-4F1C-9408-4B7178B7B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complete port of Bootstrap to React</a:t>
            </a:r>
          </a:p>
          <a:p>
            <a:r>
              <a:rPr lang="en-US" dirty="0"/>
              <a:t>jQuery removed</a:t>
            </a:r>
          </a:p>
          <a:p>
            <a:r>
              <a:rPr lang="en-US" dirty="0"/>
              <a:t>Rewritten for React components</a:t>
            </a:r>
          </a:p>
          <a:p>
            <a:r>
              <a:rPr lang="en-US" dirty="0"/>
              <a:t>Concepts like layout using 12 column grid retained</a:t>
            </a:r>
          </a:p>
          <a:p>
            <a:r>
              <a:rPr lang="en-US" dirty="0"/>
              <a:t>Most class names are now Component names</a:t>
            </a:r>
          </a:p>
          <a:p>
            <a:pPr lvl="1"/>
            <a:r>
              <a:rPr lang="en-US" dirty="0"/>
              <a:t>E.g. instead of </a:t>
            </a:r>
            <a:r>
              <a:rPr lang="en-US" dirty="0" err="1">
                <a:solidFill>
                  <a:srgbClr val="00B050"/>
                </a:solidFill>
                <a:latin typeface="Consolas" panose="020B0609020204030204" pitchFamily="49" charset="0"/>
              </a:rPr>
              <a:t>className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=“container”, </a:t>
            </a:r>
            <a:r>
              <a:rPr lang="en-US" dirty="0"/>
              <a:t>you just do 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&lt;Container&gt;&lt;/Container&gt;</a:t>
            </a:r>
          </a:p>
          <a:p>
            <a:pPr lvl="2"/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  <a:hlinkClick r:id="rId2"/>
              </a:rPr>
              <a:t>https://reactstrap.github.io/components</a:t>
            </a:r>
            <a:endParaRPr lang="en-US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pPr lvl="1"/>
            <a:r>
              <a:rPr lang="en-US" sz="2000" dirty="0"/>
              <a:t>You can still use </a:t>
            </a:r>
            <a:r>
              <a:rPr lang="en-US" sz="2000" dirty="0" err="1"/>
              <a:t>className</a:t>
            </a:r>
            <a:r>
              <a:rPr lang="en-US" sz="2000" dirty="0"/>
              <a:t> for lower-level styling (colors, margins, …) if not supported by the objects properties (try to use props first)</a:t>
            </a:r>
          </a:p>
        </p:txBody>
      </p:sp>
    </p:spTree>
    <p:extLst>
      <p:ext uri="{BB962C8B-B14F-4D97-AF65-F5344CB8AC3E}">
        <p14:creationId xmlns:p14="http://schemas.microsoft.com/office/powerpoint/2010/main" val="1285658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96BD8-0667-49EF-AA61-93888201C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Reactstrap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07E9A-9A95-4EBD-BE97-B3FD1FA12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Make sure you include:</a:t>
            </a:r>
          </a:p>
          <a:p>
            <a:r>
              <a:rPr lang="en-US" dirty="0">
                <a:solidFill>
                  <a:srgbClr val="AF00DB"/>
                </a:solidFill>
                <a:latin typeface="Consolas" panose="020B0609020204030204" pitchFamily="49" charset="0"/>
              </a:rPr>
              <a:t>import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'bootstrap/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dist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/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css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/bootstrap.min.css’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At the top of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main.jsx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{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</a:rPr>
              <a:t>…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 </a:t>
            </a:r>
            <a:r>
              <a:rPr lang="en-US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US" b="0" dirty="0" err="1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reactstrap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’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endParaRPr lang="en-US" b="0" dirty="0">
              <a:solidFill>
                <a:srgbClr val="AF00DB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onsolas" panose="020B0609020204030204" pitchFamily="49" charset="0"/>
              </a:rPr>
              <a:t>For example:</a:t>
            </a:r>
          </a:p>
          <a:p>
            <a:r>
              <a:rPr lang="en-US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{ </a:t>
            </a:r>
            <a:r>
              <a:rPr lang="en-US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Container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en-US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Row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en-US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Col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} </a:t>
            </a:r>
            <a:r>
              <a:rPr lang="en-US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US" b="0" dirty="0" err="1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reactstrap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’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737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D6B11A-E2CF-449F-A229-476232BE6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Reactstrap</a:t>
            </a:r>
            <a:r>
              <a:rPr lang="en-US" dirty="0"/>
              <a:t> Examples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5A7D4B-C526-424C-845E-A81AAF8D8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788" y="1845734"/>
            <a:ext cx="6937299" cy="4023360"/>
          </a:xfrm>
        </p:spPr>
        <p:txBody>
          <a:bodyPr>
            <a:normAutofit/>
          </a:bodyPr>
          <a:lstStyle/>
          <a:p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&lt;div&gt;</a:t>
            </a:r>
            <a:endParaRPr lang="en-US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6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color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"primary"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primary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 '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6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color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"secondary"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secondary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 '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6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color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"success"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success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 '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6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color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"info"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info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 '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6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color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"warning"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warning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 '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6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color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"danger"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danger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 '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6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color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"link"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link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6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&lt;/div&gt;</a:t>
            </a:r>
            <a:endParaRPr lang="en-US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endParaRPr lang="en-US" sz="16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015CF5E-61E1-40AF-868D-62DFAA74F0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96087" y="2833869"/>
            <a:ext cx="4937125" cy="595131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3802EF-16C8-4DA0-9D27-E654CA236A89}"/>
              </a:ext>
            </a:extLst>
          </p:cNvPr>
          <p:cNvSpPr txBox="1"/>
          <p:nvPr/>
        </p:nvSpPr>
        <p:spPr>
          <a:xfrm>
            <a:off x="6729327" y="4418337"/>
            <a:ext cx="4210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 the standard color scheme naming (primary, secondary, success, …)</a:t>
            </a:r>
          </a:p>
        </p:txBody>
      </p:sp>
    </p:spTree>
    <p:extLst>
      <p:ext uri="{BB962C8B-B14F-4D97-AF65-F5344CB8AC3E}">
        <p14:creationId xmlns:p14="http://schemas.microsoft.com/office/powerpoint/2010/main" val="1529765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7A73D-E486-45CD-BDEA-D3F81C925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E4725-B1C2-4E09-ADA3-F99FA940A9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5444" y="1845734"/>
            <a:ext cx="6294895" cy="4023360"/>
          </a:xfrm>
        </p:spPr>
        <p:txBody>
          <a:bodyPr>
            <a:normAutofit fontScale="62500" lnSpcReduction="20000"/>
          </a:bodyPr>
          <a:lstStyle/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Container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className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"m-4"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Row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className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"unselected"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Col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className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"unselected"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1 of 3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Col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Col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xs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6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className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"unselected"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2 of 3 (wider)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Col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Col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className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"unselected"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3 of 3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Col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Row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Row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Col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className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"unselected"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1 of 3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Col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Col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xs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en-US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className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"unselected"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2 of 3 (wider)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Col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Col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className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"unselected"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3 of 3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Col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Row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Container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51192CE-6776-45F6-8E66-C20F746B481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30339" y="2932279"/>
            <a:ext cx="4937125" cy="624193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4C8C7C-7B77-6B2A-2DF8-C92D37E25016}"/>
              </a:ext>
            </a:extLst>
          </p:cNvPr>
          <p:cNvSpPr txBox="1"/>
          <p:nvPr/>
        </p:nvSpPr>
        <p:spPr>
          <a:xfrm>
            <a:off x="7012593" y="4920656"/>
            <a:ext cx="43351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xs</a:t>
            </a:r>
            <a:r>
              <a:rPr lang="en-US" dirty="0"/>
              <a:t>={6} says it will take up 6 of the 12 grid columns on an XS size device (or any larger device)</a:t>
            </a:r>
            <a:br>
              <a:rPr lang="en-US" dirty="0"/>
            </a:br>
            <a:r>
              <a:rPr lang="en-US" dirty="0"/>
              <a:t>The remaining columns are distributed by </a:t>
            </a:r>
            <a:r>
              <a:rPr lang="en-US" dirty="0" err="1"/>
              <a:t>reactstrap</a:t>
            </a:r>
            <a:r>
              <a:rPr lang="en-US" dirty="0"/>
              <a:t>/ bootstrap</a:t>
            </a:r>
          </a:p>
        </p:txBody>
      </p:sp>
    </p:spTree>
    <p:extLst>
      <p:ext uri="{BB962C8B-B14F-4D97-AF65-F5344CB8AC3E}">
        <p14:creationId xmlns:p14="http://schemas.microsoft.com/office/powerpoint/2010/main" val="271725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42E8F-A10B-4992-B5C7-010D759FF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949" y="834148"/>
            <a:ext cx="10058400" cy="702303"/>
          </a:xfrm>
        </p:spPr>
        <p:txBody>
          <a:bodyPr>
            <a:normAutofit fontScale="90000"/>
          </a:bodyPr>
          <a:lstStyle/>
          <a:p>
            <a:r>
              <a:rPr lang="en-US" dirty="0"/>
              <a:t>Card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D4028-D378-42D0-964E-50E1E6A8F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8297" y="1845734"/>
            <a:ext cx="6009674" cy="4023360"/>
          </a:xfrm>
        </p:spPr>
        <p:txBody>
          <a:bodyPr>
            <a:normAutofit fontScale="85000" lnSpcReduction="20000"/>
          </a:bodyPr>
          <a:lstStyle/>
          <a:p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Card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className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"m-4"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CardBody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border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"primary"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CardHeader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tag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"h2"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Card title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CardHeader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CardText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</a:p>
          <a:p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'Twas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Brilling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and the 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slithy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toves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did gyre and gimble in the 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wabe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All mimsy were the borogroves, And the 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mome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raths 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outgrabe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 “Beware the ...</a:t>
            </a: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CardText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Snicker Snack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CardBody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Card</a:t>
            </a:r>
            <a:r>
              <a:rPr lang="en-US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CFCDCBD-FBCC-4C27-BADE-174E2D1E94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61740" y="3004974"/>
            <a:ext cx="5430187" cy="2193278"/>
          </a:xfrm>
        </p:spPr>
      </p:pic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2186D1AB-4686-4A90-BF28-A3A1A258C21E}"/>
              </a:ext>
            </a:extLst>
          </p:cNvPr>
          <p:cNvSpPr/>
          <p:nvPr/>
        </p:nvSpPr>
        <p:spPr>
          <a:xfrm>
            <a:off x="5430733" y="1329622"/>
            <a:ext cx="1215182" cy="580397"/>
          </a:xfrm>
          <a:prstGeom prst="wedgeRectCallout">
            <a:avLst>
              <a:gd name="adj1" fmla="val -251984"/>
              <a:gd name="adj2" fmla="val 6155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margin 4 all around</a:t>
            </a:r>
          </a:p>
        </p:txBody>
      </p:sp>
    </p:spTree>
    <p:extLst>
      <p:ext uri="{BB962C8B-B14F-4D97-AF65-F5344CB8AC3E}">
        <p14:creationId xmlns:p14="http://schemas.microsoft.com/office/powerpoint/2010/main" val="3275674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88986-6DEC-44E5-9C35-A0C4D34DE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05" y="286603"/>
            <a:ext cx="10946275" cy="1228089"/>
          </a:xfrm>
        </p:spPr>
        <p:txBody>
          <a:bodyPr>
            <a:noAutofit/>
          </a:bodyPr>
          <a:lstStyle/>
          <a:p>
            <a:r>
              <a:rPr lang="en-US" sz="2800" dirty="0"/>
              <a:t>Modals: </a:t>
            </a:r>
            <a:br>
              <a:rPr lang="en-US" sz="2800" dirty="0"/>
            </a:br>
            <a:r>
              <a:rPr lang="en-US" sz="2800" dirty="0"/>
              <a:t>In Single Page Applications (SPA), using Modals is common to show extra data or gather extra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05927-22F3-4624-AC41-D078918477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9405" y="1845734"/>
            <a:ext cx="7175597" cy="4471304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isOpen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modal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toggle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toggle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ModalHeader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toggle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toggle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props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ModalHeader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ModalBody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InputGroupText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Student Name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InputGroupText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placeholder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"Student name"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onChange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updateStudentName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/&gt;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InputGroupText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Email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InputGroupText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placeholder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"Email"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onChange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updateEmail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/&gt;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InputGroupText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Favorite Colour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InputGroupText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 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placeholder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"Color"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onChange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updateFav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/&gt;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b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ModalBody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ModalFooter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color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"secondary"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onClick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toggle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Cancel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color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"primary"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onClick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saveChanges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Save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ModalFooter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dirty="0">
                <a:latin typeface="Consolas" panose="020B0609020204030204" pitchFamily="49" charset="0"/>
              </a:rPr>
              <a:t>&lt;/Modal&gt;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7328F5-DB17-40A9-9906-4ACB3F884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45545" y="1845735"/>
            <a:ext cx="4537099" cy="4023360"/>
          </a:xfrm>
        </p:spPr>
        <p:txBody>
          <a:bodyPr>
            <a:normAutofit/>
          </a:bodyPr>
          <a:lstStyle/>
          <a:p>
            <a:r>
              <a:rPr lang="en-US" dirty="0"/>
              <a:t>But .. How to capture the data entered?</a:t>
            </a:r>
          </a:p>
          <a:p>
            <a:r>
              <a:rPr lang="en-US" dirty="0"/>
              <a:t>Answer – using events and state, of course!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014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88986-6DEC-44E5-9C35-A0C4D34DE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05" y="286603"/>
            <a:ext cx="10946275" cy="1228089"/>
          </a:xfrm>
        </p:spPr>
        <p:txBody>
          <a:bodyPr>
            <a:noAutofit/>
          </a:bodyPr>
          <a:lstStyle/>
          <a:p>
            <a:r>
              <a:rPr lang="en-US" sz="2800" dirty="0"/>
              <a:t>Modals: </a:t>
            </a:r>
            <a:br>
              <a:rPr lang="en-US" sz="2800" dirty="0"/>
            </a:br>
            <a:r>
              <a:rPr lang="en-US" sz="2800" dirty="0"/>
              <a:t>In Single Page Applications (SPA), using Modals is common to show extra data or gather extra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05927-22F3-4624-AC41-D078918477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9405" y="1845734"/>
            <a:ext cx="6079713" cy="4471304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isOpen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modal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toggle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toggle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ModalHeader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toggle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toggle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props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ModalHeader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ModalBody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InputGroupText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Student Name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InputGroupText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placeholder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"Student name"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onChange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updateStudentName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value={this.state.studentInfo.name}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/&gt;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InputGroupText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Email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InputGroupText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placeholder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"Email"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onChange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updateEmail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/&gt;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InputGroupText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Favourite Colour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InputGroupText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 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placeholder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"Colour"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onChange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updateFav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/&gt;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InputGroup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b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ModalBody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ModalFooter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color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"secondary"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onClick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toggle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Cancel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color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"primary"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onClick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saveChanges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Save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ModalFooter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100"/>
              </a:spcAft>
            </a:pPr>
            <a:r>
              <a:rPr lang="en-US" sz="1200" dirty="0">
                <a:latin typeface="Consolas" panose="020B0609020204030204" pitchFamily="49" charset="0"/>
              </a:rPr>
              <a:t>&lt;/Modal&gt;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7328F5-DB17-40A9-9906-4ACB3F884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47383" y="1845736"/>
            <a:ext cx="5535261" cy="3380606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ts val="200"/>
              </a:spcBef>
            </a:pPr>
            <a:r>
              <a:rPr lang="en-US" sz="1400" dirty="0">
                <a:solidFill>
                  <a:srgbClr val="DCDCAA"/>
                </a:solidFill>
                <a:latin typeface="Consolas" panose="020B0609020204030204" pitchFamily="49" charset="0"/>
              </a:rPr>
              <a:t>toggle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= () </a:t>
            </a:r>
            <a:r>
              <a:rPr lang="en-US" sz="1400" dirty="0">
                <a:solidFill>
                  <a:srgbClr val="569CD6"/>
                </a:solidFill>
                <a:latin typeface="Consolas" panose="020B0609020204030204" pitchFamily="49" charset="0"/>
              </a:rPr>
              <a:t>=&gt;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{ </a:t>
            </a:r>
          </a:p>
          <a:p>
            <a:pPr>
              <a:spcBef>
                <a:spcPts val="200"/>
              </a:spcBef>
            </a:pP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   </a:t>
            </a:r>
            <a:r>
              <a:rPr lang="en-US" sz="1400" dirty="0">
                <a:solidFill>
                  <a:srgbClr val="C586C0"/>
                </a:solidFill>
                <a:latin typeface="Consolas" panose="020B0609020204030204" pitchFamily="49" charset="0"/>
              </a:rPr>
              <a:t>if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(</a:t>
            </a:r>
            <a:r>
              <a:rPr lang="en-US" sz="1400" dirty="0">
                <a:solidFill>
                  <a:srgbClr val="569CD6"/>
                </a:solidFill>
                <a:latin typeface="Consolas" panose="020B0609020204030204" pitchFamily="49" charset="0"/>
              </a:rPr>
              <a:t>this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9CDCFE"/>
                </a:solidFill>
                <a:latin typeface="Consolas" panose="020B0609020204030204" pitchFamily="49" charset="0"/>
              </a:rPr>
              <a:t>state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9CDCFE"/>
                </a:solidFill>
                <a:latin typeface="Consolas" panose="020B0609020204030204" pitchFamily="49" charset="0"/>
              </a:rPr>
              <a:t>modal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== </a:t>
            </a:r>
            <a:r>
              <a:rPr lang="en-US" sz="1400" dirty="0">
                <a:solidFill>
                  <a:srgbClr val="569CD6"/>
                </a:solidFill>
                <a:latin typeface="Consolas" panose="020B0609020204030204" pitchFamily="49" charset="0"/>
              </a:rPr>
              <a:t>false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)</a:t>
            </a:r>
          </a:p>
          <a:p>
            <a:pPr>
              <a:spcBef>
                <a:spcPts val="200"/>
              </a:spcBef>
            </a:pP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   {</a:t>
            </a:r>
          </a:p>
          <a:p>
            <a:pPr>
              <a:spcBef>
                <a:spcPts val="200"/>
              </a:spcBef>
            </a:pP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     </a:t>
            </a:r>
            <a:r>
              <a:rPr lang="en-US" sz="1400" dirty="0">
                <a:solidFill>
                  <a:srgbClr val="569CD6"/>
                </a:solidFill>
                <a:latin typeface="Consolas" panose="020B0609020204030204" pitchFamily="49" charset="0"/>
              </a:rPr>
              <a:t>this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9CDCFE"/>
                </a:solidFill>
                <a:latin typeface="Consolas" panose="020B0609020204030204" pitchFamily="49" charset="0"/>
              </a:rPr>
              <a:t>studentInfo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= {};</a:t>
            </a:r>
          </a:p>
          <a:p>
            <a:pPr>
              <a:spcBef>
                <a:spcPts val="200"/>
              </a:spcBef>
            </a:pP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   }</a:t>
            </a:r>
          </a:p>
          <a:p>
            <a:pPr>
              <a:spcBef>
                <a:spcPts val="200"/>
              </a:spcBef>
            </a:pP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   </a:t>
            </a:r>
            <a:r>
              <a:rPr lang="en-US" sz="1400" dirty="0">
                <a:solidFill>
                  <a:srgbClr val="569CD6"/>
                </a:solidFill>
                <a:latin typeface="Consolas" panose="020B0609020204030204" pitchFamily="49" charset="0"/>
              </a:rPr>
              <a:t>this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DCDCAA"/>
                </a:solidFill>
                <a:latin typeface="Consolas" panose="020B0609020204030204" pitchFamily="49" charset="0"/>
              </a:rPr>
              <a:t>setState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({</a:t>
            </a:r>
            <a:r>
              <a:rPr lang="en-US" sz="1400" dirty="0">
                <a:solidFill>
                  <a:srgbClr val="9CDCFE"/>
                </a:solidFill>
                <a:latin typeface="Consolas" panose="020B0609020204030204" pitchFamily="49" charset="0"/>
              </a:rPr>
              <a:t>modal: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!</a:t>
            </a:r>
            <a:r>
              <a:rPr lang="en-US" sz="1400" dirty="0">
                <a:solidFill>
                  <a:srgbClr val="569CD6"/>
                </a:solidFill>
                <a:latin typeface="Consolas" panose="020B0609020204030204" pitchFamily="49" charset="0"/>
              </a:rPr>
              <a:t>this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9CDCFE"/>
                </a:solidFill>
                <a:latin typeface="Consolas" panose="020B0609020204030204" pitchFamily="49" charset="0"/>
              </a:rPr>
              <a:t>state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9CDCFE"/>
                </a:solidFill>
                <a:latin typeface="Consolas" panose="020B0609020204030204" pitchFamily="49" charset="0"/>
              </a:rPr>
              <a:t>modal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});</a:t>
            </a:r>
          </a:p>
          <a:p>
            <a:pPr>
              <a:spcBef>
                <a:spcPts val="200"/>
              </a:spcBef>
            </a:pP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 }</a:t>
            </a:r>
          </a:p>
          <a:p>
            <a:pPr>
              <a:spcBef>
                <a:spcPts val="200"/>
              </a:spcBef>
            </a:pPr>
            <a:b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</a:br>
            <a:b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</a:br>
            <a:r>
              <a:rPr lang="en-US" sz="1400" dirty="0">
                <a:solidFill>
                  <a:srgbClr val="DCDCAA"/>
                </a:solidFill>
                <a:latin typeface="Consolas" panose="020B0609020204030204" pitchFamily="49" charset="0"/>
              </a:rPr>
              <a:t>updateStudentName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= (</a:t>
            </a:r>
            <a:r>
              <a:rPr lang="en-US" sz="1400" dirty="0">
                <a:solidFill>
                  <a:srgbClr val="9CDCFE"/>
                </a:solidFill>
                <a:latin typeface="Consolas" panose="020B0609020204030204" pitchFamily="49" charset="0"/>
              </a:rPr>
              <a:t>e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) </a:t>
            </a:r>
            <a:r>
              <a:rPr lang="en-US" sz="1400" dirty="0">
                <a:solidFill>
                  <a:srgbClr val="569CD6"/>
                </a:solidFill>
                <a:latin typeface="Consolas" panose="020B0609020204030204" pitchFamily="49" charset="0"/>
              </a:rPr>
              <a:t>=&gt;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 {</a:t>
            </a:r>
          </a:p>
          <a:p>
            <a:pPr>
              <a:spcBef>
                <a:spcPts val="200"/>
              </a:spcBef>
            </a:pP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   </a:t>
            </a:r>
            <a:r>
              <a:rPr lang="en-US" sz="1400" dirty="0">
                <a:solidFill>
                  <a:srgbClr val="569CD6"/>
                </a:solidFill>
                <a:latin typeface="Consolas" panose="020B0609020204030204" pitchFamily="49" charset="0"/>
              </a:rPr>
              <a:t>this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9CDCFE"/>
                </a:solidFill>
                <a:latin typeface="Consolas" panose="020B0609020204030204" pitchFamily="49" charset="0"/>
              </a:rPr>
              <a:t>studentInfo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9CDCFE"/>
                </a:solidFill>
                <a:latin typeface="Consolas" panose="020B0609020204030204" pitchFamily="49" charset="0"/>
              </a:rPr>
              <a:t>name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= </a:t>
            </a:r>
            <a:r>
              <a:rPr lang="en-US" sz="1400" dirty="0">
                <a:solidFill>
                  <a:srgbClr val="9CDCFE"/>
                </a:solidFill>
                <a:latin typeface="Consolas" panose="020B0609020204030204" pitchFamily="49" charset="0"/>
              </a:rPr>
              <a:t>e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9CDCFE"/>
                </a:solidFill>
                <a:latin typeface="Consolas" panose="020B0609020204030204" pitchFamily="49" charset="0"/>
              </a:rPr>
              <a:t>target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>
                <a:solidFill>
                  <a:srgbClr val="9CDCFE"/>
                </a:solidFill>
                <a:latin typeface="Consolas" panose="020B0609020204030204" pitchFamily="49" charset="0"/>
              </a:rPr>
              <a:t>value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200"/>
              </a:spcBef>
            </a:pP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   </a:t>
            </a:r>
            <a:r>
              <a:rPr lang="en-US" sz="1400" dirty="0">
                <a:solidFill>
                  <a:srgbClr val="6A9955"/>
                </a:solidFill>
                <a:latin typeface="Consolas" panose="020B0609020204030204" pitchFamily="49" charset="0"/>
              </a:rPr>
              <a:t>//Update the text data in state</a:t>
            </a:r>
            <a:endParaRPr lang="en-US" sz="14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400" dirty="0">
                <a:solidFill>
                  <a:srgbClr val="569CD6"/>
                </a:solidFill>
                <a:latin typeface="Consolas" panose="020B0609020204030204" pitchFamily="49" charset="0"/>
              </a:rPr>
              <a:t>    </a:t>
            </a:r>
            <a:r>
              <a:rPr lang="en-US" sz="1400" dirty="0" err="1">
                <a:solidFill>
                  <a:srgbClr val="569CD6"/>
                </a:solidFill>
                <a:latin typeface="Consolas" panose="020B0609020204030204" pitchFamily="49" charset="0"/>
              </a:rPr>
              <a:t>this</a:t>
            </a:r>
            <a:r>
              <a:rPr lang="en-US" sz="1400" dirty="0" err="1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 err="1">
                <a:solidFill>
                  <a:srgbClr val="DCDCAA"/>
                </a:solidFill>
                <a:latin typeface="Consolas" panose="020B0609020204030204" pitchFamily="49" charset="0"/>
              </a:rPr>
              <a:t>setState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({</a:t>
            </a:r>
            <a:r>
              <a:rPr lang="en-US" sz="1400" dirty="0">
                <a:solidFill>
                  <a:srgbClr val="9CDCFE"/>
                </a:solidFill>
                <a:latin typeface="Consolas" panose="020B0609020204030204" pitchFamily="49" charset="0"/>
              </a:rPr>
              <a:t>studentInfo: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</a:t>
            </a:r>
            <a:r>
              <a:rPr lang="en-US" sz="1400" dirty="0" err="1">
                <a:solidFill>
                  <a:srgbClr val="569CD6"/>
                </a:solidFill>
                <a:latin typeface="Consolas" panose="020B0609020204030204" pitchFamily="49" charset="0"/>
              </a:rPr>
              <a:t>this</a:t>
            </a:r>
            <a:r>
              <a:rPr lang="en-US" sz="1400" dirty="0" err="1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en-US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studentInfo</a:t>
            </a: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})</a:t>
            </a:r>
          </a:p>
          <a:p>
            <a:pPr>
              <a:spcBef>
                <a:spcPts val="200"/>
              </a:spcBef>
            </a:pPr>
            <a:r>
              <a:rPr lang="en-US" sz="1400" dirty="0">
                <a:solidFill>
                  <a:srgbClr val="D4D4D4"/>
                </a:solidFill>
                <a:latin typeface="Consolas" panose="020B0609020204030204" pitchFamily="49" charset="0"/>
              </a:rPr>
              <a:t> }</a:t>
            </a:r>
          </a:p>
        </p:txBody>
      </p:sp>
      <p:sp>
        <p:nvSpPr>
          <p:cNvPr id="5" name="Callout: Line 4">
            <a:extLst>
              <a:ext uri="{FF2B5EF4-FFF2-40B4-BE49-F238E27FC236}">
                <a16:creationId xmlns:a16="http://schemas.microsoft.com/office/drawing/2014/main" id="{CA9FFE12-D654-4C32-A40C-4F312C23A9E5}"/>
              </a:ext>
            </a:extLst>
          </p:cNvPr>
          <p:cNvSpPr/>
          <p:nvPr/>
        </p:nvSpPr>
        <p:spPr>
          <a:xfrm>
            <a:off x="4879127" y="1172666"/>
            <a:ext cx="1758998" cy="495590"/>
          </a:xfrm>
          <a:prstGeom prst="borderCallout1">
            <a:avLst>
              <a:gd name="adj1" fmla="val 18750"/>
              <a:gd name="adj2" fmla="val -8333"/>
              <a:gd name="adj3" fmla="val 140669"/>
              <a:gd name="adj4" fmla="val -5103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Open/Close modal</a:t>
            </a:r>
          </a:p>
        </p:txBody>
      </p:sp>
      <p:sp>
        <p:nvSpPr>
          <p:cNvPr id="6" name="Callout: Line 5">
            <a:extLst>
              <a:ext uri="{FF2B5EF4-FFF2-40B4-BE49-F238E27FC236}">
                <a16:creationId xmlns:a16="http://schemas.microsoft.com/office/drawing/2014/main" id="{77E1B462-8C44-4277-8AE1-FDCFC161E3CE}"/>
              </a:ext>
            </a:extLst>
          </p:cNvPr>
          <p:cNvSpPr/>
          <p:nvPr/>
        </p:nvSpPr>
        <p:spPr>
          <a:xfrm>
            <a:off x="4530120" y="3671514"/>
            <a:ext cx="1758998" cy="495590"/>
          </a:xfrm>
          <a:prstGeom prst="borderCallout1">
            <a:avLst>
              <a:gd name="adj1" fmla="val -9419"/>
              <a:gd name="adj2" fmla="val 34921"/>
              <a:gd name="adj3" fmla="val -143838"/>
              <a:gd name="adj4" fmla="val 4103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Save text as it is typed</a:t>
            </a:r>
          </a:p>
        </p:txBody>
      </p:sp>
    </p:spTree>
    <p:extLst>
      <p:ext uri="{BB962C8B-B14F-4D97-AF65-F5344CB8AC3E}">
        <p14:creationId xmlns:p14="http://schemas.microsoft.com/office/powerpoint/2010/main" val="369430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48769-5A85-1A71-2598-A7188F62A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39" y="286603"/>
            <a:ext cx="10955841" cy="1450757"/>
          </a:xfrm>
        </p:spPr>
        <p:txBody>
          <a:bodyPr/>
          <a:lstStyle/>
          <a:p>
            <a:r>
              <a:rPr lang="en-US" dirty="0"/>
              <a:t>Modal ‘gotchas’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399CB-3B4E-D89B-5775-09451C5CF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9838" y="1795031"/>
            <a:ext cx="5896161" cy="3476446"/>
          </a:xfrm>
        </p:spPr>
        <p:txBody>
          <a:bodyPr>
            <a:normAutofit fontScale="92500" lnSpcReduction="10000"/>
          </a:bodyPr>
          <a:lstStyle/>
          <a:p>
            <a:pPr marL="341313" indent="-230188">
              <a:buFont typeface="Arial" panose="020B0604020202020204" pitchFamily="34" charset="0"/>
              <a:buChar char="•"/>
            </a:pPr>
            <a:r>
              <a:rPr lang="en-US" dirty="0"/>
              <a:t>Modals are only constructed ONCE, when the page is first initialized.</a:t>
            </a:r>
          </a:p>
          <a:p>
            <a:pPr marL="341313" indent="-230188">
              <a:buFont typeface="Arial" panose="020B0604020202020204" pitchFamily="34" charset="0"/>
              <a:buChar char="•"/>
            </a:pPr>
            <a:r>
              <a:rPr lang="en-US" dirty="0"/>
              <a:t>This means that if you open the modal more than once, all the OLD state data is still sitting there.  This can play havoc with your state data updates</a:t>
            </a:r>
          </a:p>
          <a:p>
            <a:r>
              <a:rPr lang="en-US" dirty="0"/>
              <a:t>Recommendation:</a:t>
            </a:r>
          </a:p>
          <a:p>
            <a:r>
              <a:rPr lang="en-US" dirty="0"/>
              <a:t>Separate the data inputs from the main body of the modal.  This will ensure a fresh constructor and hence fresh state is created</a:t>
            </a:r>
          </a:p>
          <a:p>
            <a:r>
              <a:rPr lang="en-US" dirty="0"/>
              <a:t>e.g. </a:t>
            </a:r>
            <a:r>
              <a:rPr lang="en-US" dirty="0" err="1"/>
              <a:t>ItemData</a:t>
            </a:r>
            <a:r>
              <a:rPr lang="en-US" dirty="0"/>
              <a:t> is its own class (&lt;Input&gt; tags are rendered inside a &lt;Card&gt; in this example)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7333FE-A856-D702-2F0F-B9637E8929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2393" y="75452"/>
            <a:ext cx="5833740" cy="2667052"/>
          </a:xfrm>
          <a:solidFill>
            <a:schemeClr val="tx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2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isOpen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2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state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editModal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toggle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2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toggleEdit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ModalHeader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toggle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2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toggleEdit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</a:p>
          <a:p>
            <a:pPr>
              <a:spcBef>
                <a:spcPts val="600"/>
              </a:spcBef>
            </a:pPr>
            <a:r>
              <a:rPr lang="en-US" sz="1200" dirty="0">
                <a:solidFill>
                  <a:srgbClr val="808080"/>
                </a:solidFill>
                <a:latin typeface="Consolas" panose="020B0609020204030204" pitchFamily="49" charset="0"/>
              </a:rPr>
              <a:t>      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EditData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1200" dirty="0">
                <a:solidFill>
                  <a:srgbClr val="D4D4D4"/>
                </a:solidFill>
                <a:latin typeface="Consolas" panose="020B0609020204030204" pitchFamily="49" charset="0"/>
              </a:rPr>
              <a:t>   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ModalHeader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ModalBody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ItemData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data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2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state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itemList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2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currentEditId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</a:t>
            </a:r>
            <a:r>
              <a:rPr lang="en-US" sz="12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callBackClose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2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getNewData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</a:p>
          <a:p>
            <a:pPr>
              <a:spcBef>
                <a:spcPts val="600"/>
              </a:spcBef>
            </a:pP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    &lt;/</a:t>
            </a:r>
            <a:r>
              <a:rPr lang="en-US" sz="12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ItemData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ModalBody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Modal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EA26AF-F048-2691-3FC6-0A44BE3F03CA}"/>
              </a:ext>
            </a:extLst>
          </p:cNvPr>
          <p:cNvSpPr txBox="1"/>
          <p:nvPr/>
        </p:nvSpPr>
        <p:spPr>
          <a:xfrm>
            <a:off x="6157519" y="3683467"/>
            <a:ext cx="5908614" cy="212365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Card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CardHeader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2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props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title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CardHeader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CardBody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Label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"field1"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Label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id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"field1"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"name"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value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{this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            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type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"text"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  </a:t>
            </a:r>
            <a:r>
              <a:rPr lang="en-US" sz="12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onChange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2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updateName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/&gt;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Label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"field2"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Location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Label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 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2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id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"field2"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 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"loc"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  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value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2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state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loc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2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            </a:t>
            </a:r>
            <a:r>
              <a:rPr lang="en-US" sz="12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type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"text"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  </a:t>
            </a:r>
            <a:r>
              <a:rPr lang="en-US" sz="12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onChange</a:t>
            </a:r>
            <a:r>
              <a: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2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en-US" sz="12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2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updateLoc</a:t>
            </a:r>
            <a:r>
              <a:rPr lang="en-US" sz="12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2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/&gt;</a:t>
            </a:r>
          </a:p>
          <a:p>
            <a:r>
              <a:rPr lang="en-US" sz="2000" b="1" dirty="0">
                <a:solidFill>
                  <a:srgbClr val="808080"/>
                </a:solidFill>
                <a:latin typeface="Consolas" panose="020B0609020204030204" pitchFamily="49" charset="0"/>
              </a:rPr>
              <a:t>…</a:t>
            </a:r>
            <a:endParaRPr lang="en-US" sz="2000" b="1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BB4079F7-B9E7-6EFB-DE15-3131009355FE}"/>
              </a:ext>
            </a:extLst>
          </p:cNvPr>
          <p:cNvSpPr/>
          <p:nvPr/>
        </p:nvSpPr>
        <p:spPr>
          <a:xfrm>
            <a:off x="4519373" y="447332"/>
            <a:ext cx="1576627" cy="6512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Modal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CCAF823-A8F6-7802-04F8-CF638B589330}"/>
              </a:ext>
            </a:extLst>
          </p:cNvPr>
          <p:cNvGrpSpPr/>
          <p:nvPr/>
        </p:nvGrpSpPr>
        <p:grpSpPr>
          <a:xfrm>
            <a:off x="3377360" y="1586523"/>
            <a:ext cx="3507994" cy="2545820"/>
            <a:chOff x="3377360" y="1586523"/>
            <a:chExt cx="3507994" cy="2545820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D0998EAA-B92F-8966-644F-63E0CA4DF4AD}"/>
                </a:ext>
              </a:extLst>
            </p:cNvPr>
            <p:cNvSpPr/>
            <p:nvPr/>
          </p:nvSpPr>
          <p:spPr>
            <a:xfrm>
              <a:off x="3377360" y="3481079"/>
              <a:ext cx="1576627" cy="651264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ItemData</a:t>
              </a:r>
              <a:endParaRPr lang="en-US" dirty="0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85ABDE53-471E-35D3-7DF4-E3E322D31A57}"/>
                </a:ext>
              </a:extLst>
            </p:cNvPr>
            <p:cNvCxnSpPr/>
            <p:nvPr/>
          </p:nvCxnSpPr>
          <p:spPr>
            <a:xfrm flipV="1">
              <a:off x="4876800" y="1586523"/>
              <a:ext cx="2008554" cy="209694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4">
            <a:extLst>
              <a:ext uri="{FF2B5EF4-FFF2-40B4-BE49-F238E27FC236}">
                <a16:creationId xmlns:a16="http://schemas.microsoft.com/office/drawing/2014/main" id="{5636C2E4-4366-8C18-CFBA-E5213344ECD0}"/>
              </a:ext>
            </a:extLst>
          </p:cNvPr>
          <p:cNvSpPr txBox="1"/>
          <p:nvPr/>
        </p:nvSpPr>
        <p:spPr>
          <a:xfrm>
            <a:off x="199838" y="5206960"/>
            <a:ext cx="7145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Other options:</a:t>
            </a:r>
          </a:p>
          <a:p>
            <a:r>
              <a:rPr lang="en-US" dirty="0"/>
              <a:t> </a:t>
            </a:r>
            <a:r>
              <a:rPr lang="en-US" dirty="0" err="1"/>
              <a:t>componentDidUpdate</a:t>
            </a:r>
            <a:r>
              <a:rPr lang="en-US" dirty="0"/>
              <a:t>(</a:t>
            </a:r>
            <a:r>
              <a:rPr lang="en-US" dirty="0" err="1"/>
              <a:t>previousProps</a:t>
            </a:r>
            <a:r>
              <a:rPr lang="en-US" dirty="0"/>
              <a:t>, </a:t>
            </a:r>
            <a:r>
              <a:rPr lang="en-US" dirty="0" err="1"/>
              <a:t>previousState</a:t>
            </a:r>
            <a:r>
              <a:rPr lang="en-US" dirty="0"/>
              <a:t>)</a:t>
            </a:r>
          </a:p>
          <a:p>
            <a:r>
              <a:rPr lang="en-US" dirty="0"/>
              <a:t>Or </a:t>
            </a:r>
          </a:p>
          <a:p>
            <a:r>
              <a:rPr lang="en-US" dirty="0"/>
              <a:t>static </a:t>
            </a:r>
            <a:r>
              <a:rPr lang="en-US" dirty="0" err="1"/>
              <a:t>getDerivedStateFromProps</a:t>
            </a:r>
            <a:r>
              <a:rPr lang="en-US" dirty="0"/>
              <a:t>(props, state)</a:t>
            </a:r>
          </a:p>
        </p:txBody>
      </p:sp>
    </p:spTree>
    <p:extLst>
      <p:ext uri="{BB962C8B-B14F-4D97-AF65-F5344CB8AC3E}">
        <p14:creationId xmlns:p14="http://schemas.microsoft.com/office/powerpoint/2010/main" val="88164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D5082-25F3-AB0F-C9E6-8A47EEC00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 Behavior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D7188-7572-3103-1983-32D4888A286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Correct modal </a:t>
            </a:r>
            <a:r>
              <a:rPr lang="en-US" dirty="0" err="1"/>
              <a:t>behaviour</a:t>
            </a:r>
            <a:r>
              <a:rPr lang="en-US" dirty="0"/>
              <a:t>:</a:t>
            </a:r>
          </a:p>
          <a:p>
            <a:pPr marL="288925" indent="-117475">
              <a:buFont typeface="Arial" panose="020B0604020202020204" pitchFamily="34" charset="0"/>
              <a:buChar char="•"/>
            </a:pPr>
            <a:r>
              <a:rPr lang="en-US" u="sng" dirty="0"/>
              <a:t>Always</a:t>
            </a:r>
            <a:r>
              <a:rPr lang="en-US" dirty="0"/>
              <a:t> provide ‘ok’/ ‘cancel’ buttons</a:t>
            </a:r>
          </a:p>
          <a:p>
            <a:pPr marL="581533" lvl="1" indent="-117475">
              <a:buFont typeface="Arial" panose="020B0604020202020204" pitchFamily="34" charset="0"/>
              <a:buChar char="•"/>
            </a:pPr>
            <a:r>
              <a:rPr lang="en-US" dirty="0"/>
              <a:t>Ok accepts the changes; cancel discards and changes</a:t>
            </a:r>
          </a:p>
          <a:p>
            <a:pPr marL="581533" lvl="1" indent="-117475">
              <a:buFont typeface="Arial" panose="020B0604020202020204" pitchFamily="34" charset="0"/>
              <a:buChar char="•"/>
            </a:pPr>
            <a:r>
              <a:rPr lang="en-US" dirty="0"/>
              <a:t>Ok confirmation is optional</a:t>
            </a:r>
          </a:p>
          <a:p>
            <a:pPr marL="288925" indent="-117475">
              <a:buFont typeface="Arial" panose="020B0604020202020204" pitchFamily="34" charset="0"/>
              <a:buChar char="•"/>
            </a:pPr>
            <a:r>
              <a:rPr lang="en-US" u="sng" dirty="0"/>
              <a:t>Always</a:t>
            </a:r>
            <a:r>
              <a:rPr lang="en-US" dirty="0"/>
              <a:t> pre-populate any available data, especially if the Modal is used to edit existing information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E0A127-6308-C58D-8339-2D5BCC2BBA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Do NOT assume you should treat Modals as Forms</a:t>
            </a:r>
          </a:p>
          <a:p>
            <a:r>
              <a:rPr lang="en-US" dirty="0"/>
              <a:t>Do NOT automatically make your OK button a Submit!</a:t>
            </a:r>
          </a:p>
          <a:p>
            <a:r>
              <a:rPr lang="en-US" dirty="0"/>
              <a:t>-- Why??</a:t>
            </a:r>
          </a:p>
        </p:txBody>
      </p:sp>
    </p:spTree>
    <p:extLst>
      <p:ext uri="{BB962C8B-B14F-4D97-AF65-F5344CB8AC3E}">
        <p14:creationId xmlns:p14="http://schemas.microsoft.com/office/powerpoint/2010/main" val="3665824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7055E-954F-422E-B21C-FFEC2924D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bootstrap?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62FC4-18C1-427C-A29B-8B58940E9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414141"/>
                </a:solidFill>
                <a:effectLst/>
                <a:latin typeface="-apple-system"/>
              </a:rPr>
              <a:t>Bootstrap is a powerful front-end framework for faster and easier web development. </a:t>
            </a:r>
          </a:p>
          <a:p>
            <a:r>
              <a:rPr lang="en-US" b="0" i="0" dirty="0">
                <a:solidFill>
                  <a:srgbClr val="414141"/>
                </a:solidFill>
                <a:effectLst/>
                <a:latin typeface="-apple-system"/>
              </a:rPr>
              <a:t>It includes HTML and CSS based design templates for creating common user interface components like</a:t>
            </a:r>
          </a:p>
          <a:p>
            <a:pPr marL="344488" indent="-174625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414141"/>
                </a:solidFill>
                <a:latin typeface="-apple-system"/>
              </a:rPr>
              <a:t>F</a:t>
            </a:r>
            <a:r>
              <a:rPr lang="en-US" b="0" i="0" dirty="0">
                <a:solidFill>
                  <a:srgbClr val="414141"/>
                </a:solidFill>
                <a:effectLst/>
                <a:latin typeface="-apple-system"/>
              </a:rPr>
              <a:t>orms</a:t>
            </a:r>
          </a:p>
          <a:p>
            <a:pPr marL="344488" indent="-174625"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414141"/>
                </a:solidFill>
                <a:effectLst/>
                <a:latin typeface="-apple-system"/>
              </a:rPr>
              <a:t>Buttons</a:t>
            </a:r>
          </a:p>
          <a:p>
            <a:pPr marL="344488" indent="-174625"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414141"/>
                </a:solidFill>
                <a:effectLst/>
                <a:latin typeface="-apple-system"/>
              </a:rPr>
              <a:t>Navigations</a:t>
            </a:r>
          </a:p>
          <a:p>
            <a:pPr marL="344488" indent="-174625"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414141"/>
                </a:solidFill>
                <a:effectLst/>
                <a:latin typeface="-apple-system"/>
              </a:rPr>
              <a:t>Dropdowns</a:t>
            </a:r>
          </a:p>
          <a:p>
            <a:pPr marL="344488" indent="-174625"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414141"/>
                </a:solidFill>
                <a:effectLst/>
                <a:latin typeface="-apple-system"/>
              </a:rPr>
              <a:t>Alerts</a:t>
            </a:r>
          </a:p>
          <a:p>
            <a:pPr marL="344488" indent="-174625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414141"/>
                </a:solidFill>
                <a:latin typeface="-apple-system"/>
              </a:rPr>
              <a:t>M</a:t>
            </a:r>
            <a:r>
              <a:rPr lang="en-US" b="0" i="0" dirty="0">
                <a:solidFill>
                  <a:srgbClr val="414141"/>
                </a:solidFill>
                <a:effectLst/>
                <a:latin typeface="-apple-system"/>
              </a:rPr>
              <a:t>odals, tabs, accordions, carousels, tooltips, and so 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860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3B220-2591-F048-E4A4-A9CEDB086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more </a:t>
            </a:r>
            <a:r>
              <a:rPr lang="en-US" dirty="0" err="1"/>
              <a:t>reactstrap</a:t>
            </a:r>
            <a:r>
              <a:rPr lang="en-US" dirty="0"/>
              <a:t> controls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F5D6B-C032-6172-EE97-9BD30E4579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Dropdown list:</a:t>
            </a:r>
          </a:p>
          <a:p>
            <a:endParaRPr lang="en-US" dirty="0"/>
          </a:p>
          <a:p>
            <a:r>
              <a:rPr lang="en-US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Dropdown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isOpen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state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dropDown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toggle</a:t>
            </a:r>
            <a:r>
              <a:rPr lang="en-US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en-US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toggleDropDown</a:t>
            </a:r>
            <a:r>
              <a:rPr lang="en-US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US" dirty="0"/>
              <a:t>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C9709B-9E52-02E8-7165-5D5D4610FF9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0" tIns="45720" rIns="0" bIns="45720" rtlCol="0">
            <a:normAutofit/>
          </a:bodyPr>
          <a:lstStyle/>
          <a:p>
            <a:r>
              <a:rPr lang="en-US" dirty="0" err="1">
                <a:solidFill>
                  <a:schemeClr val="lt1"/>
                </a:solidFill>
              </a:rPr>
              <a:t>Listboxes</a:t>
            </a:r>
            <a:r>
              <a:rPr lang="en-US" dirty="0">
                <a:solidFill>
                  <a:schemeClr val="lt1"/>
                </a:solidFill>
              </a:rPr>
              <a:t>:</a:t>
            </a:r>
          </a:p>
          <a:p>
            <a:r>
              <a:rPr lang="en-US" dirty="0">
                <a:solidFill>
                  <a:schemeClr val="lt1"/>
                </a:solidFill>
              </a:rPr>
              <a:t>&lt;</a:t>
            </a:r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Input </a:t>
            </a:r>
            <a:r>
              <a:rPr lang="en-US" dirty="0">
                <a:solidFill>
                  <a:schemeClr val="lt1"/>
                </a:solidFill>
              </a:rPr>
              <a:t>type="select" size="5"</a:t>
            </a:r>
          </a:p>
          <a:p>
            <a:r>
              <a:rPr lang="en-US" dirty="0">
                <a:solidFill>
                  <a:schemeClr val="lt1"/>
                </a:solidFill>
              </a:rPr>
              <a:t>…</a:t>
            </a:r>
          </a:p>
          <a:p>
            <a:r>
              <a:rPr lang="en-US" dirty="0">
                <a:solidFill>
                  <a:schemeClr val="lt1"/>
                </a:solidFill>
              </a:rPr>
              <a:t>&lt;option …&gt;…&lt;/option&gt;</a:t>
            </a:r>
          </a:p>
          <a:p>
            <a:r>
              <a:rPr lang="en-US" dirty="0">
                <a:solidFill>
                  <a:schemeClr val="lt1"/>
                </a:solidFill>
              </a:rPr>
              <a:t>&lt;</a:t>
            </a:r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/Input</a:t>
            </a:r>
            <a:r>
              <a:rPr lang="en-US" dirty="0">
                <a:solidFill>
                  <a:schemeClr val="lt1"/>
                </a:solidFill>
              </a:rPr>
              <a:t>&gt;</a:t>
            </a:r>
          </a:p>
          <a:p>
            <a:endParaRPr lang="en-US" dirty="0">
              <a:solidFill>
                <a:schemeClr val="lt1"/>
              </a:solidFill>
            </a:endParaRPr>
          </a:p>
          <a:p>
            <a:endParaRPr lang="en-US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95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D47DB-7CA7-6849-F8DF-241CE594A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Approach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BB9E7-A549-4CC3-4765-2CC2E7DF6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dirty="0"/>
              <a:t>Create components to contain logical groupings of HTML elements</a:t>
            </a:r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dirty="0"/>
              <a:t>Use state only where needed – mostly components should receive props to ‘configure’ themselves</a:t>
            </a:r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dirty="0"/>
              <a:t>If you have multiples of the same component, treat is just like a Java or C# class/ object i.e. iterate and create multiple instances of the component, each with different props</a:t>
            </a:r>
          </a:p>
          <a:p>
            <a:pPr marL="637096" lvl="1" indent="-344488">
              <a:buFont typeface="Wingdings" panose="05000000000000000000" pitchFamily="2" charset="2"/>
              <a:buChar char="Ø"/>
            </a:pPr>
            <a:r>
              <a:rPr lang="en-US" dirty="0"/>
              <a:t>JS ‘map’ is a </a:t>
            </a:r>
            <a:r>
              <a:rPr lang="en-US"/>
              <a:t>common approach for this</a:t>
            </a:r>
            <a:endParaRPr lang="en-US" dirty="0"/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dirty="0"/>
              <a:t>Use data-structures to organize your data</a:t>
            </a:r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dirty="0"/>
              <a:t>Use iterators to render objects using elements inside the data-structures</a:t>
            </a:r>
          </a:p>
          <a:p>
            <a:pPr marL="637096" lvl="1" indent="-344488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9105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07C25-47F1-474A-A9A2-A767E2700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385" y="286603"/>
            <a:ext cx="10939295" cy="1450757"/>
          </a:xfrm>
        </p:spPr>
        <p:txBody>
          <a:bodyPr/>
          <a:lstStyle/>
          <a:p>
            <a:r>
              <a:rPr lang="en-US" dirty="0"/>
              <a:t>Using iterators in JSX 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BC5729-CC88-2B7F-038B-8F40A349C5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722" y="1845734"/>
            <a:ext cx="4289720" cy="402336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7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US" sz="17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quotes</a:t>
            </a:r>
            <a:r>
              <a:rPr lang="en-US" sz="17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[</a:t>
            </a:r>
          </a:p>
          <a:p>
            <a:pPr>
              <a:spcBef>
                <a:spcPts val="600"/>
              </a:spcBef>
            </a:pPr>
            <a:r>
              <a:rPr lang="en-US" sz="17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</a:t>
            </a:r>
            <a:r>
              <a:rPr lang="en-US" sz="17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"Please sir, may I have some more"</a:t>
            </a:r>
            <a:r>
              <a:rPr lang="en-US" sz="17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pPr>
              <a:spcBef>
                <a:spcPts val="600"/>
              </a:spcBef>
            </a:pPr>
            <a:r>
              <a:rPr lang="en-US" sz="17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</a:t>
            </a:r>
            <a:r>
              <a:rPr lang="en-US" sz="17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"Politicians are like diapers"</a:t>
            </a:r>
            <a:r>
              <a:rPr lang="en-US" sz="17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pPr>
              <a:spcBef>
                <a:spcPts val="600"/>
              </a:spcBef>
            </a:pPr>
            <a:r>
              <a:rPr lang="en-US" sz="17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</a:t>
            </a:r>
            <a:r>
              <a:rPr lang="en-US" sz="17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"What fools these mortals be"</a:t>
            </a:r>
            <a:r>
              <a:rPr lang="en-US" sz="17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pPr>
              <a:spcBef>
                <a:spcPts val="600"/>
              </a:spcBef>
            </a:pPr>
            <a:r>
              <a:rPr lang="en-US" sz="17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</a:t>
            </a:r>
            <a:r>
              <a:rPr lang="en-US" sz="17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"The needs of the many outweigh the needs of the few, or the one."</a:t>
            </a:r>
            <a:r>
              <a:rPr lang="en-US" sz="17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pPr>
              <a:spcBef>
                <a:spcPts val="600"/>
              </a:spcBef>
            </a:pPr>
            <a:r>
              <a:rPr lang="en-US" sz="17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]</a:t>
            </a:r>
          </a:p>
          <a:p>
            <a:pPr>
              <a:spcBef>
                <a:spcPts val="600"/>
              </a:spcBef>
            </a:pPr>
            <a:endParaRPr lang="en-US" sz="18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00F437-B21A-DA56-2078-CCA44D4314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67299" y="1845735"/>
            <a:ext cx="7461782" cy="402336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8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Container</a:t>
            </a:r>
            <a:r>
              <a:rPr lang="en-US" sz="18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8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8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/*</a:t>
            </a:r>
            <a:r>
              <a:rPr lang="en-US" sz="1800" b="0" dirty="0" err="1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reacstrap</a:t>
            </a:r>
            <a:r>
              <a:rPr lang="en-US" sz="18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 Input again, but inline JS map*/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8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   &lt;</a:t>
            </a:r>
            <a:r>
              <a:rPr lang="en-US" sz="18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type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"select"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size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"6"</a:t>
            </a:r>
            <a:endParaRPr lang="en-US" sz="18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      style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margin:</a:t>
            </a:r>
            <a:r>
              <a:rPr lang="en-US" sz="18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'5'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backgroundColor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: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US" sz="18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lightgreen</a:t>
            </a:r>
            <a:r>
              <a:rPr lang="en-US" sz="18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8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8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        </a:t>
            </a:r>
            <a:r>
              <a:rPr lang="en-US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en-US" sz="1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quotes</a:t>
            </a:r>
            <a:r>
              <a:rPr lang="en-US" sz="18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map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element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=&gt; 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  </a:t>
            </a:r>
            <a:r>
              <a:rPr lang="en-US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            &lt;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option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element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8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lang="en-US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element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8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option</a:t>
            </a:r>
            <a:r>
              <a:rPr lang="en-US" sz="18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)}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</a:t>
            </a:r>
            <a:r>
              <a:rPr lang="en-US" sz="18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         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</a:t>
            </a:r>
            <a:r>
              <a:rPr lang="en-US" sz="18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8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Input</a:t>
            </a:r>
            <a:r>
              <a:rPr lang="en-US" sz="18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8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800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Container</a:t>
            </a:r>
            <a:r>
              <a:rPr lang="en-US" sz="18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8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80627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52F89AA-454A-4000-ACA6-F063F35E8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7A94DB-D22C-4738-8AC4-9E688EE5E0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6346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FA607-6538-4B44-90D4-EE2FE777E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find more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EA98E-20A0-4AB4-8E0B-D36C087B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10058400" cy="402336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reactstrap</a:t>
            </a:r>
            <a:r>
              <a:rPr lang="en-US" dirty="0"/>
              <a:t> webpage has a lot of material on it, including a list of components and examples of how to use those components.</a:t>
            </a:r>
          </a:p>
          <a:p>
            <a:endParaRPr lang="en-US" dirty="0"/>
          </a:p>
          <a:p>
            <a:r>
              <a:rPr lang="en-US" dirty="0">
                <a:hlinkClick r:id="rId2"/>
              </a:rPr>
              <a:t>https://reactstrap.github.io/</a:t>
            </a:r>
            <a:endParaRPr lang="en-US" dirty="0"/>
          </a:p>
          <a:p>
            <a:endParaRPr lang="en-US" dirty="0"/>
          </a:p>
          <a:p>
            <a:r>
              <a:rPr lang="en-US" dirty="0"/>
              <a:t>You should try some of these out in your own </a:t>
            </a:r>
            <a:r>
              <a:rPr lang="en-US" dirty="0" err="1"/>
              <a:t>reactapp</a:t>
            </a:r>
            <a:r>
              <a:rPr lang="en-US" dirty="0"/>
              <a:t>. Make a practice project and just paste these in. </a:t>
            </a:r>
          </a:p>
        </p:txBody>
      </p:sp>
    </p:spTree>
    <p:extLst>
      <p:ext uri="{BB962C8B-B14F-4D97-AF65-F5344CB8AC3E}">
        <p14:creationId xmlns:p14="http://schemas.microsoft.com/office/powerpoint/2010/main" val="3042765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D128D-C74D-473E-9B8C-121C4EE72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E87B5-9842-4B36-BD7A-EA2146A51B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10058400" cy="4023360"/>
          </a:xfrm>
        </p:spPr>
        <p:txBody>
          <a:bodyPr/>
          <a:lstStyle/>
          <a:p>
            <a:r>
              <a:rPr lang="en-US" dirty="0" err="1"/>
              <a:t>Reactstrap</a:t>
            </a:r>
            <a:r>
              <a:rPr lang="en-US" dirty="0"/>
              <a:t> is the combination of react and bootstrap; allowing you to use bootstrap like you would react components. This makes it easy to implement things like bootstrap’s grid or various div classes supported by bootstrap– for example, Jumbotron.</a:t>
            </a:r>
          </a:p>
          <a:p>
            <a:endParaRPr lang="en-US" dirty="0"/>
          </a:p>
          <a:p>
            <a:r>
              <a:rPr lang="en-US" dirty="0"/>
              <a:t>It is a good idea to try other components out on your own; modify their properties and styling to see what you can do.</a:t>
            </a:r>
          </a:p>
        </p:txBody>
      </p:sp>
    </p:spTree>
    <p:extLst>
      <p:ext uri="{BB962C8B-B14F-4D97-AF65-F5344CB8AC3E}">
        <p14:creationId xmlns:p14="http://schemas.microsoft.com/office/powerpoint/2010/main" val="8098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86CC9-3B98-42A7-BD6C-0F1D174B7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Responsive – and popular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62873-7B4E-41F9-B8C1-BA1CF6CFA6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4488" indent="-174625" fontAlgn="base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414141"/>
                </a:solidFill>
                <a:latin typeface="-apple-system"/>
              </a:rPr>
              <a:t>Bootstrap gives you ability to create flexible and responsive web layouts with much less efforts.</a:t>
            </a:r>
          </a:p>
          <a:p>
            <a:pPr marL="344488" indent="-174625" fontAlgn="base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414141"/>
                </a:solidFill>
                <a:latin typeface="-apple-system"/>
              </a:rPr>
              <a:t>Bootstrap was originally created by a designer and a developer at Twitter in mid-2010. </a:t>
            </a:r>
          </a:p>
          <a:p>
            <a:pPr marL="344488" indent="-174625" fontAlgn="base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414141"/>
                </a:solidFill>
                <a:latin typeface="-apple-system"/>
              </a:rPr>
              <a:t>Before being an open-sourced framework, Bootstrap was known as Twitter Blueprint.</a:t>
            </a:r>
          </a:p>
          <a:p>
            <a:endParaRPr lang="en-US" dirty="0">
              <a:solidFill>
                <a:srgbClr val="414141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258443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4EDCA-6DF5-433C-B77A-364D67B8D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Bootstrap bootcamp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6FBE4-63D0-4833-ADEA-D6789C65C6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Original bootstrap based on CSS</a:t>
            </a:r>
          </a:p>
          <a:p>
            <a:r>
              <a:rPr lang="en-US" dirty="0"/>
              <a:t>Open source</a:t>
            </a:r>
          </a:p>
          <a:p>
            <a:r>
              <a:rPr lang="en-US" dirty="0"/>
              <a:t>Highly compatible (across browsers)	</a:t>
            </a:r>
          </a:p>
          <a:p>
            <a:r>
              <a:rPr lang="en-US" dirty="0"/>
              <a:t>Heavy reliance on jQuery until 2024 (Major upgrade!)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55E3E2-0E27-4BA0-B49C-D8B9E0B7D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1845734"/>
            <a:ext cx="5635724" cy="4394521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hlinkClick r:id="rId2"/>
              </a:rPr>
              <a:t>https://reactstrap.github.io/</a:t>
            </a:r>
            <a:endParaRPr lang="en-US" dirty="0"/>
          </a:p>
          <a:p>
            <a:r>
              <a:rPr lang="en-US" b="1" u="sng" dirty="0"/>
              <a:t>Adding Bootstrap</a:t>
            </a:r>
          </a:p>
          <a:p>
            <a:r>
              <a:rPr lang="en-US" dirty="0"/>
              <a:t>Install </a:t>
            </a:r>
            <a:r>
              <a:rPr lang="en-US" dirty="0" err="1"/>
              <a:t>reactstrap</a:t>
            </a:r>
            <a:r>
              <a:rPr lang="en-US" dirty="0"/>
              <a:t> and Bootstrap from NPM. </a:t>
            </a:r>
            <a:r>
              <a:rPr lang="en-US" dirty="0" err="1"/>
              <a:t>Reactstrap</a:t>
            </a:r>
            <a:r>
              <a:rPr lang="en-US" dirty="0"/>
              <a:t> does not include Bootstrap CSS so this needs to be installed as well:</a:t>
            </a:r>
          </a:p>
          <a:p>
            <a:r>
              <a:rPr lang="en-US" dirty="0" err="1">
                <a:solidFill>
                  <a:srgbClr val="00B050"/>
                </a:solidFill>
                <a:latin typeface="Consolas" panose="020B0609020204030204" pitchFamily="49" charset="0"/>
              </a:rPr>
              <a:t>npm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 install --save bootstrap</a:t>
            </a:r>
          </a:p>
          <a:p>
            <a:r>
              <a:rPr lang="en-US" dirty="0" err="1">
                <a:solidFill>
                  <a:srgbClr val="00B050"/>
                </a:solidFill>
                <a:latin typeface="Consolas" panose="020B0609020204030204" pitchFamily="49" charset="0"/>
              </a:rPr>
              <a:t>npm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 install --save </a:t>
            </a:r>
            <a:r>
              <a:rPr lang="en-US" dirty="0" err="1">
                <a:solidFill>
                  <a:srgbClr val="00B050"/>
                </a:solidFill>
                <a:latin typeface="Consolas" panose="020B0609020204030204" pitchFamily="49" charset="0"/>
              </a:rPr>
              <a:t>reactstrap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 react react-</a:t>
            </a:r>
            <a:r>
              <a:rPr lang="en-US" dirty="0" err="1">
                <a:solidFill>
                  <a:srgbClr val="00B050"/>
                </a:solidFill>
                <a:latin typeface="Consolas" panose="020B0609020204030204" pitchFamily="49" charset="0"/>
              </a:rPr>
              <a:t>dom</a:t>
            </a:r>
            <a:endParaRPr lang="en-US" dirty="0">
              <a:solidFill>
                <a:srgbClr val="00B050"/>
              </a:solidFill>
              <a:latin typeface="Consolas" panose="020B0609020204030204" pitchFamily="49" charset="0"/>
            </a:endParaRPr>
          </a:p>
          <a:p>
            <a:endParaRPr lang="en-US" dirty="0"/>
          </a:p>
          <a:p>
            <a:r>
              <a:rPr lang="en-US" dirty="0"/>
              <a:t>Import Bootstrap CSS in the </a:t>
            </a:r>
            <a:r>
              <a:rPr lang="en-US" dirty="0" err="1"/>
              <a:t>src</a:t>
            </a:r>
            <a:r>
              <a:rPr lang="en-US" dirty="0"/>
              <a:t>/index.js file: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import 'bootstrap/</a:t>
            </a:r>
            <a:r>
              <a:rPr lang="en-US" dirty="0" err="1">
                <a:solidFill>
                  <a:srgbClr val="00B050"/>
                </a:solidFill>
                <a:latin typeface="Consolas" panose="020B0609020204030204" pitchFamily="49" charset="0"/>
              </a:rPr>
              <a:t>dist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/</a:t>
            </a:r>
            <a:r>
              <a:rPr lang="en-US" dirty="0" err="1">
                <a:solidFill>
                  <a:srgbClr val="00B050"/>
                </a:solidFill>
                <a:latin typeface="Consolas" panose="020B0609020204030204" pitchFamily="49" charset="0"/>
              </a:rPr>
              <a:t>css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/bootstrap.min.css';</a:t>
            </a:r>
          </a:p>
          <a:p>
            <a:r>
              <a:rPr lang="en-US" dirty="0"/>
              <a:t>Import required </a:t>
            </a:r>
            <a:r>
              <a:rPr lang="en-US" dirty="0" err="1"/>
              <a:t>reactstrap</a:t>
            </a:r>
            <a:r>
              <a:rPr lang="en-US" dirty="0"/>
              <a:t> components within </a:t>
            </a:r>
            <a:r>
              <a:rPr lang="en-US" dirty="0" err="1"/>
              <a:t>src</a:t>
            </a:r>
            <a:r>
              <a:rPr lang="en-US" dirty="0"/>
              <a:t>/index.js (or </a:t>
            </a:r>
            <a:r>
              <a:rPr lang="en-US" dirty="0" err="1"/>
              <a:t>main.jsx</a:t>
            </a:r>
            <a:r>
              <a:rPr lang="en-US" dirty="0"/>
              <a:t>)  file or your custom component files:</a:t>
            </a:r>
          </a:p>
          <a:p>
            <a:endParaRPr lang="en-US" dirty="0"/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import { Button } from '</a:t>
            </a:r>
            <a:r>
              <a:rPr lang="en-US" dirty="0" err="1">
                <a:solidFill>
                  <a:srgbClr val="00B050"/>
                </a:solidFill>
                <a:latin typeface="Consolas" panose="020B0609020204030204" pitchFamily="49" charset="0"/>
              </a:rPr>
              <a:t>reactstrap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';</a:t>
            </a:r>
          </a:p>
        </p:txBody>
      </p:sp>
    </p:spTree>
    <p:extLst>
      <p:ext uri="{BB962C8B-B14F-4D97-AF65-F5344CB8AC3E}">
        <p14:creationId xmlns:p14="http://schemas.microsoft.com/office/powerpoint/2010/main" val="405053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8F7FB1-FA2E-4E10-93C5-80C62C2BC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page to bootstrap – (HTML)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EB41B0-FAEA-4DD9-AD22-FCDE39F508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395" y="1845734"/>
            <a:ext cx="4510161" cy="4023360"/>
          </a:xfrm>
        </p:spPr>
        <p:txBody>
          <a:bodyPr>
            <a:normAutofit/>
          </a:bodyPr>
          <a:lstStyle/>
          <a:p>
            <a:r>
              <a:rPr lang="en-US" sz="1400" b="0" i="0" dirty="0">
                <a:solidFill>
                  <a:srgbClr val="999999"/>
                </a:solidFill>
                <a:effectLst/>
                <a:latin typeface="Consolas" panose="020B0609020204030204" pitchFamily="49" charset="0"/>
              </a:rPr>
              <a:t>&lt;!DOCTYPE html&gt;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html </a:t>
            </a:r>
            <a:r>
              <a:rPr lang="en-US" sz="1400" b="0" i="0" dirty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lang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sz="1400" b="0" i="0" dirty="0" err="1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en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head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meta </a:t>
            </a:r>
            <a:r>
              <a:rPr lang="en-US" sz="1400" b="0" i="0" dirty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charset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sz="1400" b="0" i="0" dirty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utf-8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meta </a:t>
            </a:r>
            <a:r>
              <a:rPr lang="en-US" sz="1400" b="0" i="0" dirty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sz="1400" b="0" i="0" dirty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viewport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400" b="0" i="0" dirty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content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sz="1400" b="0" i="0" dirty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width=device-width, initial-scale=1, shrink-to-fit=no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title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Basic HTML File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title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head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body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1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h1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Hello, world!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h1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body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sz="1400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html</a:t>
            </a:r>
            <a:r>
              <a:rPr lang="en-US" sz="1400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36C008-6B50-4B59-A4A7-6E707D267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48169" y="1845734"/>
            <a:ext cx="7348436" cy="4450363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&lt;!DOCTYPE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1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html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&lt;html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1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lang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1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en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&lt;head&gt;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&lt;meta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1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charset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"utf-8"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&lt;meta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1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"viewport"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1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content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"width=device-width, initial-scale=1, shrink-to-fit=no"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&lt;title&gt;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Basic Bootstrap Template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&lt;/title&gt;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1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&lt;!-- Bootstrap CSS file --&gt;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&lt;link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100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rel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"stylesheet"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100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href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"https://stackpath.bootstrapcdn.com/bootstrap/4.5.0/</a:t>
            </a:r>
            <a:r>
              <a:rPr lang="en-US" sz="11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css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/bootstrap.min.css"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&lt;/head&gt;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&lt;body&gt;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&lt;h1&gt;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Hello, world!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&lt;/h1&gt;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1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&lt;!-- JS files: jQuery first, then Popper.js, then Bootstrap JS --&gt;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&lt;script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100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src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"https://code.jquery.com/jquery-3.5.1.min.js"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&gt;&lt;/script&gt;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&lt;script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100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src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"https://cdn.jsdelivr.net/</a:t>
            </a:r>
            <a:r>
              <a:rPr lang="en-US" sz="11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npm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/popper.js@1.16.0/</a:t>
            </a:r>
            <a:r>
              <a:rPr lang="en-US" sz="11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dist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en-US" sz="11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umd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/popper.min.js"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</a:p>
          <a:p>
            <a:pPr>
              <a:spcBef>
                <a:spcPts val="200"/>
              </a:spcBef>
            </a:pPr>
            <a:r>
              <a:rPr lang="en-US" sz="1100" dirty="0">
                <a:solidFill>
                  <a:srgbClr val="800000"/>
                </a:solidFill>
                <a:latin typeface="Consolas" panose="020B0609020204030204" pitchFamily="49" charset="0"/>
              </a:rPr>
              <a:t>    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&lt;/script&gt;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&lt;script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100" b="0" dirty="0" err="1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src</a:t>
            </a:r>
            <a:r>
              <a:rPr lang="en-US" sz="11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"https://stackpath.bootstrapcdn.com/bootstrap/4.5.0/</a:t>
            </a:r>
            <a:r>
              <a:rPr lang="en-US" sz="11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js</a:t>
            </a:r>
            <a:r>
              <a:rPr lang="en-US" sz="11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/bootstrap.min.js"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</a:p>
          <a:p>
            <a:pPr>
              <a:spcBef>
                <a:spcPts val="200"/>
              </a:spcBef>
            </a:pPr>
            <a:r>
              <a:rPr lang="en-US" sz="1100" dirty="0">
                <a:solidFill>
                  <a:srgbClr val="800000"/>
                </a:solidFill>
                <a:latin typeface="Consolas" panose="020B0609020204030204" pitchFamily="49" charset="0"/>
              </a:rPr>
              <a:t>    </a:t>
            </a: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&lt;/script&gt;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&lt;/body&gt;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r>
              <a:rPr lang="en-US" sz="11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&lt;/html&gt;</a:t>
            </a:r>
            <a:endParaRPr lang="en-US" sz="11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057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53B4B-4CA0-43A4-8D13-BBCECB429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heart of bootstrap layout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88DFAF-222C-4A47-BA0B-ACEC518EA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Dynamic layout based on a grid/column model</a:t>
            </a:r>
          </a:p>
          <a:p>
            <a:r>
              <a:rPr lang="en-US" dirty="0"/>
              <a:t>Bootstrap 4 includes predefined grid classes for quickly making grid layouts for different types of devices like cell phones, tablets, laptops and desktops, etc. </a:t>
            </a:r>
          </a:p>
          <a:p>
            <a:r>
              <a:rPr lang="en-US" dirty="0"/>
              <a:t>For example, you can use the .col-* classes to create grid columns for extra small devices mobile phones in portrait mode, </a:t>
            </a:r>
          </a:p>
          <a:p>
            <a:r>
              <a:rPr lang="en-US" dirty="0"/>
              <a:t>Similarly, you can use the .col-</a:t>
            </a:r>
            <a:r>
              <a:rPr lang="en-US" dirty="0" err="1"/>
              <a:t>sm</a:t>
            </a:r>
            <a:r>
              <a:rPr lang="en-US" dirty="0"/>
              <a:t>-* classes to create grid columns for small screen devices like mobile phone in landscape mode, </a:t>
            </a:r>
          </a:p>
          <a:p>
            <a:r>
              <a:rPr lang="en-US" dirty="0"/>
              <a:t>The .col-md-* classes for medium screen devices like tablets, the .col-lg-* classes for large devices like desktops, and the .col-xl-* classes for extra large desktop screens.</a:t>
            </a:r>
          </a:p>
        </p:txBody>
      </p:sp>
    </p:spTree>
    <p:extLst>
      <p:ext uri="{BB962C8B-B14F-4D97-AF65-F5344CB8AC3E}">
        <p14:creationId xmlns:p14="http://schemas.microsoft.com/office/powerpoint/2010/main" val="655354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BDF95-1307-44CD-9D08-1320384AD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1F406ED-162E-4E61-9EA0-0C7A5DF260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777467"/>
              </p:ext>
            </p:extLst>
          </p:nvPr>
        </p:nvGraphicFramePr>
        <p:xfrm>
          <a:off x="631528" y="1845425"/>
          <a:ext cx="10657155" cy="3604963"/>
        </p:xfrm>
        <a:graphic>
          <a:graphicData uri="http://schemas.openxmlformats.org/drawingml/2006/table">
            <a:tbl>
              <a:tblPr/>
              <a:tblGrid>
                <a:gridCol w="2026153">
                  <a:extLst>
                    <a:ext uri="{9D8B030D-6E8A-4147-A177-3AD203B41FA5}">
                      <a16:colId xmlns:a16="http://schemas.microsoft.com/office/drawing/2014/main" val="672151040"/>
                    </a:ext>
                  </a:extLst>
                </a:gridCol>
                <a:gridCol w="1600717">
                  <a:extLst>
                    <a:ext uri="{9D8B030D-6E8A-4147-A177-3AD203B41FA5}">
                      <a16:colId xmlns:a16="http://schemas.microsoft.com/office/drawing/2014/main" val="3751389163"/>
                    </a:ext>
                  </a:extLst>
                </a:gridCol>
                <a:gridCol w="2008098">
                  <a:extLst>
                    <a:ext uri="{9D8B030D-6E8A-4147-A177-3AD203B41FA5}">
                      <a16:colId xmlns:a16="http://schemas.microsoft.com/office/drawing/2014/main" val="2538055239"/>
                    </a:ext>
                  </a:extLst>
                </a:gridCol>
                <a:gridCol w="1711759">
                  <a:extLst>
                    <a:ext uri="{9D8B030D-6E8A-4147-A177-3AD203B41FA5}">
                      <a16:colId xmlns:a16="http://schemas.microsoft.com/office/drawing/2014/main" val="296200563"/>
                    </a:ext>
                  </a:extLst>
                </a:gridCol>
                <a:gridCol w="1510426">
                  <a:extLst>
                    <a:ext uri="{9D8B030D-6E8A-4147-A177-3AD203B41FA5}">
                      <a16:colId xmlns:a16="http://schemas.microsoft.com/office/drawing/2014/main" val="4276447620"/>
                    </a:ext>
                  </a:extLst>
                </a:gridCol>
                <a:gridCol w="1800002">
                  <a:extLst>
                    <a:ext uri="{9D8B030D-6E8A-4147-A177-3AD203B41FA5}">
                      <a16:colId xmlns:a16="http://schemas.microsoft.com/office/drawing/2014/main" val="4199683536"/>
                    </a:ext>
                  </a:extLst>
                </a:gridCol>
              </a:tblGrid>
              <a:tr h="81464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Features</a:t>
                      </a:r>
                    </a:p>
                    <a:p>
                      <a:pPr algn="l" fontAlgn="t"/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Bootstrap 4 </a:t>
                      </a:r>
                    </a:p>
                    <a:p>
                      <a:pPr algn="l" fontAlgn="t"/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Grid System</a:t>
                      </a:r>
                    </a:p>
                  </a:txBody>
                  <a:tcPr marL="9143" marR="9143" marT="10449" marB="10449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Extra small</a:t>
                      </a:r>
                    </a:p>
                    <a:p>
                      <a:pPr algn="l" fontAlgn="t"/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&lt;576px</a:t>
                      </a:r>
                    </a:p>
                  </a:txBody>
                  <a:tcPr marL="9143" marR="9143" marT="10449" marB="10449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Small</a:t>
                      </a:r>
                    </a:p>
                    <a:p>
                      <a:pPr algn="l" fontAlgn="t"/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≥576px</a:t>
                      </a:r>
                    </a:p>
                  </a:txBody>
                  <a:tcPr marL="9143" marR="9143" marT="10449" marB="10449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Medium</a:t>
                      </a:r>
                    </a:p>
                    <a:p>
                      <a:pPr algn="l" fontAlgn="t"/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≥768px</a:t>
                      </a:r>
                    </a:p>
                  </a:txBody>
                  <a:tcPr marL="9143" marR="9143" marT="10449" marB="10449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Large</a:t>
                      </a:r>
                    </a:p>
                    <a:p>
                      <a:pPr algn="l" fontAlgn="t"/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≥992px</a:t>
                      </a:r>
                    </a:p>
                  </a:txBody>
                  <a:tcPr marL="9143" marR="9143" marT="10449" marB="10449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Extra large</a:t>
                      </a:r>
                    </a:p>
                    <a:p>
                      <a:pPr algn="l" fontAlgn="t"/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≥1200px</a:t>
                      </a:r>
                    </a:p>
                  </a:txBody>
                  <a:tcPr marL="9143" marR="9143" marT="10449" marB="10449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97912"/>
                  </a:ext>
                </a:extLst>
              </a:tr>
              <a:tr h="803145"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solidFill>
                            <a:srgbClr val="484848"/>
                          </a:solidFill>
                          <a:effectLst/>
                        </a:rPr>
                        <a:t>Max container </a:t>
                      </a:r>
                    </a:p>
                    <a:p>
                      <a:pPr fontAlgn="t"/>
                      <a:r>
                        <a:rPr lang="en-US" sz="1800" dirty="0">
                          <a:solidFill>
                            <a:srgbClr val="484848"/>
                          </a:solidFill>
                          <a:effectLst/>
                        </a:rPr>
                        <a:t>width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solidFill>
                            <a:srgbClr val="484848"/>
                          </a:solidFill>
                          <a:effectLst/>
                        </a:rPr>
                        <a:t>None (auto)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solidFill>
                            <a:srgbClr val="484848"/>
                          </a:solidFill>
                          <a:effectLst/>
                        </a:rPr>
                        <a:t>540px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720px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960px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1140px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238488"/>
                  </a:ext>
                </a:extLst>
              </a:tr>
              <a:tr h="690276"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Ideal for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Mobile (Portrait)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Mobile (Landscape)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Tablets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solidFill>
                            <a:srgbClr val="484848"/>
                          </a:solidFill>
                          <a:effectLst/>
                        </a:rPr>
                        <a:t>Laptops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Laptops &amp; Desktops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20233"/>
                  </a:ext>
                </a:extLst>
              </a:tr>
              <a:tr h="464539"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Class prefix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solidFill>
                            <a:srgbClr val="484848"/>
                          </a:solidFill>
                          <a:effectLst/>
                        </a:rPr>
                        <a:t>.col-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.col-sm-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.col-md-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.col-lg-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.col-xl-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657536"/>
                  </a:ext>
                </a:extLst>
              </a:tr>
              <a:tr h="803145"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484848"/>
                          </a:solidFill>
                          <a:effectLst/>
                        </a:rPr>
                        <a:t>Number of columns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solidFill>
                            <a:srgbClr val="484848"/>
                          </a:solidFill>
                          <a:effectLst/>
                        </a:rPr>
                        <a:t>12</a:t>
                      </a:r>
                    </a:p>
                  </a:txBody>
                  <a:tcPr marL="9143" marR="9143" marT="6530" marB="6530">
                    <a:lnL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CE3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300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1281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9479C-D8CA-497F-B5E5-C2425657D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FB716-4A6A-4915-B9AE-D98B8476D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&lt;div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"container-fluid"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&lt;h1&gt;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Two equal width columns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&lt;/h1&gt;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&lt;div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"row"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&lt;div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"col-md-6 </a:t>
            </a:r>
            <a:r>
              <a:rPr lang="en-US" sz="18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bg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-success"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&gt;&lt;p&gt;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Lorem ipsum...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&lt;/p&gt;&lt;/div&gt;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&lt;div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"col-md-6 </a:t>
            </a:r>
            <a:r>
              <a:rPr lang="en-US" sz="18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bg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-warning"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&gt;&lt;p&gt;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Sed 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ut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perspiciatis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...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&lt;/p&gt;&lt;/div&gt;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&lt;/div&gt;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&lt;div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"row"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&lt;div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"col-md-6 </a:t>
            </a:r>
            <a:r>
              <a:rPr lang="en-US" sz="18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bg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-primary"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&gt;&lt;p&gt;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Lorem ipsum...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&lt;/p&gt;&lt;/div&gt;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&lt;div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"col-md-6 </a:t>
            </a:r>
            <a:r>
              <a:rPr lang="en-US" sz="18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bg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-secondary"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&gt;&lt;p&gt;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Sed 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ut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perspiciatis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...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&lt;/p&gt;&lt;/div&gt;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&lt;/div&gt;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&lt;div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"row"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&lt;div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"col-md-6 </a:t>
            </a:r>
            <a:r>
              <a:rPr lang="en-US" sz="18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bg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-info"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&gt;&lt;p&gt;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Lorem ipsum...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&lt;/p&gt;&lt;/div&gt;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&lt;div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"col-md-6 </a:t>
            </a:r>
            <a:r>
              <a:rPr lang="en-US" sz="18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bg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-danger"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&gt;&lt;p&gt;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Sed 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ut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perspiciatis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...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&lt;/p&gt;&lt;/div&gt;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&lt;/div&gt;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&lt;/div&gt;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200"/>
              </a:spcBef>
            </a:pPr>
            <a:endParaRPr lang="en-US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2FAF72-5A56-4276-A452-944AA9A78390}"/>
              </a:ext>
            </a:extLst>
          </p:cNvPr>
          <p:cNvSpPr txBox="1"/>
          <p:nvPr/>
        </p:nvSpPr>
        <p:spPr>
          <a:xfrm>
            <a:off x="1221303" y="5499762"/>
            <a:ext cx="987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 that columns always add to twelve and styles are additive in ‘class’</a:t>
            </a:r>
          </a:p>
        </p:txBody>
      </p:sp>
    </p:spTree>
    <p:extLst>
      <p:ext uri="{BB962C8B-B14F-4D97-AF65-F5344CB8AC3E}">
        <p14:creationId xmlns:p14="http://schemas.microsoft.com/office/powerpoint/2010/main" val="3553413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B9A92-4907-44FA-B0B9-539706EC6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with variable columns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2272A-0F94-4501-A857-1B0024198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div </a:t>
            </a:r>
            <a:r>
              <a:rPr lang="en-US" b="0" i="0" dirty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b="0" i="0" dirty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container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div </a:t>
            </a:r>
            <a:r>
              <a:rPr lang="en-US" b="0" i="0" dirty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b="0" i="0" dirty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row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div </a:t>
            </a:r>
            <a:r>
              <a:rPr lang="en-US" b="0" i="0" dirty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b="0" i="0" dirty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col-md-4 col-lg-3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Column one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div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div </a:t>
            </a:r>
            <a:r>
              <a:rPr lang="en-US" b="0" i="0" dirty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b="0" i="0" dirty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col-md-8 col-lg-6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Column two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div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div </a:t>
            </a:r>
            <a:r>
              <a:rPr lang="en-US" b="0" i="0" dirty="0">
                <a:solidFill>
                  <a:srgbClr val="669900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en-US" b="0" i="0" dirty="0">
                <a:solidFill>
                  <a:srgbClr val="0077AA"/>
                </a:solidFill>
                <a:effectLst/>
                <a:latin typeface="Consolas" panose="020B0609020204030204" pitchFamily="49" charset="0"/>
              </a:rPr>
              <a:t>col-md-12 col-lg-3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"&gt;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Column three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div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div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en-US" b="0" i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en-US" b="0" i="0" dirty="0">
                <a:solidFill>
                  <a:srgbClr val="990055"/>
                </a:solidFill>
                <a:effectLst/>
                <a:latin typeface="Consolas" panose="020B0609020204030204" pitchFamily="49" charset="0"/>
              </a:rPr>
              <a:t>div</a:t>
            </a:r>
            <a:r>
              <a:rPr lang="en-US" b="0" i="0" dirty="0">
                <a:solidFill>
                  <a:srgbClr val="5F6364"/>
                </a:solidFill>
                <a:effectLst/>
                <a:latin typeface="Consolas" panose="020B0609020204030204" pitchFamily="49" charset="0"/>
              </a:rPr>
              <a:t>&gt;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25E2E-4B51-4A0D-B1C8-8C816935906D}"/>
              </a:ext>
            </a:extLst>
          </p:cNvPr>
          <p:cNvSpPr txBox="1"/>
          <p:nvPr/>
        </p:nvSpPr>
        <p:spPr>
          <a:xfrm>
            <a:off x="8662161" y="2010754"/>
            <a:ext cx="32140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column layout on large devices </a:t>
            </a:r>
          </a:p>
          <a:p>
            <a:endParaRPr lang="en-US" dirty="0"/>
          </a:p>
          <a:p>
            <a:r>
              <a:rPr lang="en-US" dirty="0"/>
              <a:t>2 columns on medium devices like tablets in portrait mode (768px ≤ screen width &lt; 992px)</a:t>
            </a:r>
          </a:p>
          <a:p>
            <a:endParaRPr lang="en-US" dirty="0"/>
          </a:p>
          <a:p>
            <a:r>
              <a:rPr lang="en-US" dirty="0"/>
              <a:t>third column moves at the bottom of the first two columns.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569B379-8552-C4BD-34AC-A035A72E16C1}"/>
              </a:ext>
            </a:extLst>
          </p:cNvPr>
          <p:cNvSpPr/>
          <p:nvPr/>
        </p:nvSpPr>
        <p:spPr>
          <a:xfrm>
            <a:off x="2749778" y="2723465"/>
            <a:ext cx="1453831" cy="940713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3CB78F3-7086-B204-7051-60FBB7C16E91}"/>
              </a:ext>
            </a:extLst>
          </p:cNvPr>
          <p:cNvCxnSpPr/>
          <p:nvPr/>
        </p:nvCxnSpPr>
        <p:spPr>
          <a:xfrm flipH="1" flipV="1">
            <a:off x="4249658" y="3124748"/>
            <a:ext cx="4243079" cy="1381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36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759</TotalTime>
  <Words>2763</Words>
  <Application>Microsoft Office PowerPoint</Application>
  <PresentationFormat>Widescreen</PresentationFormat>
  <Paragraphs>334</Paragraphs>
  <Slides>25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-apple-system</vt:lpstr>
      <vt:lpstr>Arial</vt:lpstr>
      <vt:lpstr>Calibri</vt:lpstr>
      <vt:lpstr>Calibri Light</vt:lpstr>
      <vt:lpstr>Consolas</vt:lpstr>
      <vt:lpstr>Wingdings</vt:lpstr>
      <vt:lpstr>Retrospect</vt:lpstr>
      <vt:lpstr>Bootstrap and React</vt:lpstr>
      <vt:lpstr>What is bootstrap?</vt:lpstr>
      <vt:lpstr>Responsive – and popular</vt:lpstr>
      <vt:lpstr>Bootstrap bootcamp</vt:lpstr>
      <vt:lpstr>Standard page to bootstrap – (HTML)</vt:lpstr>
      <vt:lpstr>The heart of bootstrap layout</vt:lpstr>
      <vt:lpstr>Grid</vt:lpstr>
      <vt:lpstr>Example</vt:lpstr>
      <vt:lpstr>Example with variable columns</vt:lpstr>
      <vt:lpstr>Visually …</vt:lpstr>
      <vt:lpstr>Reactstrap?</vt:lpstr>
      <vt:lpstr>Using Reactstrap</vt:lpstr>
      <vt:lpstr>Reactstrap Examples</vt:lpstr>
      <vt:lpstr>Container</vt:lpstr>
      <vt:lpstr>Card</vt:lpstr>
      <vt:lpstr>Modals:  In Single Page Applications (SPA), using Modals is common to show extra data or gather extra data</vt:lpstr>
      <vt:lpstr>Modals:  In Single Page Applications (SPA), using Modals is common to show extra data or gather extra data</vt:lpstr>
      <vt:lpstr>Modal ‘gotchas’</vt:lpstr>
      <vt:lpstr>Proper Behavior …</vt:lpstr>
      <vt:lpstr>A few more reactstrap controls …</vt:lpstr>
      <vt:lpstr>Design Approach …</vt:lpstr>
      <vt:lpstr>Using iterators in JSX …</vt:lpstr>
      <vt:lpstr>Demo …</vt:lpstr>
      <vt:lpstr>How to find more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Bootstrap</dc:title>
  <dc:creator>Kal Rabb</dc:creator>
  <cp:lastModifiedBy>Christopher Wake</cp:lastModifiedBy>
  <cp:revision>53</cp:revision>
  <dcterms:created xsi:type="dcterms:W3CDTF">2020-11-04T14:30:09Z</dcterms:created>
  <dcterms:modified xsi:type="dcterms:W3CDTF">2025-11-19T17:36:16Z</dcterms:modified>
</cp:coreProperties>
</file>