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0" r:id="rId1"/>
  </p:sldMasterIdLst>
  <p:notesMasterIdLst>
    <p:notesMasterId r:id="rId17"/>
  </p:notesMasterIdLst>
  <p:sldIdLst>
    <p:sldId id="294" r:id="rId2"/>
    <p:sldId id="280" r:id="rId3"/>
    <p:sldId id="291" r:id="rId4"/>
    <p:sldId id="286" r:id="rId5"/>
    <p:sldId id="288" r:id="rId6"/>
    <p:sldId id="290" r:id="rId7"/>
    <p:sldId id="298" r:id="rId8"/>
    <p:sldId id="297" r:id="rId9"/>
    <p:sldId id="279" r:id="rId10"/>
    <p:sldId id="289" r:id="rId11"/>
    <p:sldId id="295" r:id="rId12"/>
    <p:sldId id="293" r:id="rId13"/>
    <p:sldId id="296" r:id="rId14"/>
    <p:sldId id="268" r:id="rId15"/>
    <p:sldId id="261" r:id="rId16"/>
  </p:sldIdLst>
  <p:sldSz cx="9144000" cy="5143500" type="screen16x9"/>
  <p:notesSz cx="6858000" cy="9144000"/>
  <p:embeddedFontLst>
    <p:embeddedFont>
      <p:font typeface="Arial Unicode MS" panose="020B0604020202020204" charset="-128"/>
      <p:regular r:id="rId18"/>
    </p:embeddedFont>
    <p:embeddedFont>
      <p:font typeface="Abadi" panose="020B0604020104020204" pitchFamily="34" charset="0"/>
      <p:regular r:id="rId19"/>
    </p:embeddedFont>
    <p:embeddedFont>
      <p:font typeface="Consolas" panose="020B0609020204030204" pitchFamily="49" charset="0"/>
      <p:regular r:id="rId20"/>
      <p:bold r:id="rId21"/>
      <p:italic r:id="rId22"/>
      <p:boldItalic r:id="rId23"/>
    </p:embeddedFont>
    <p:embeddedFont>
      <p:font typeface="Roboto Mono" panose="00000009000000000000" pitchFamily="49" charset="0"/>
      <p:regular r:id="rId24"/>
      <p:bold r:id="rId25"/>
      <p:italic r:id="rId26"/>
      <p:boldItalic r:id="rId27"/>
    </p:embeddedFont>
    <p:embeddedFont>
      <p:font typeface="Verdana" panose="020B0604030504040204" pitchFamily="34" charset="0"/>
      <p:regular r:id="rId28"/>
      <p:bold r:id="rId29"/>
      <p:italic r:id="rId30"/>
      <p:boldItalic r:id="rId31"/>
    </p:embeddedFont>
  </p:embeddedFont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9598" autoAdjust="0"/>
  </p:normalViewPr>
  <p:slideViewPr>
    <p:cSldViewPr snapToGrid="0">
      <p:cViewPr varScale="1">
        <p:scale>
          <a:sx n="145" d="100"/>
          <a:sy n="145" d="100"/>
        </p:scale>
        <p:origin x="546" y="120"/>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1.fntdata"/><Relationship Id="rId26" Type="http://schemas.openxmlformats.org/officeDocument/2006/relationships/font" Target="fonts/font9.fntdata"/><Relationship Id="rId3" Type="http://schemas.openxmlformats.org/officeDocument/2006/relationships/slide" Target="slides/slide2.xml"/><Relationship Id="rId21" Type="http://schemas.openxmlformats.org/officeDocument/2006/relationships/font" Target="fonts/font4.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notesMaster" Target="notesMasters/notesMaster1.xml"/><Relationship Id="rId25" Type="http://schemas.openxmlformats.org/officeDocument/2006/relationships/font" Target="fonts/font8.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3.fntdata"/><Relationship Id="rId29" Type="http://schemas.openxmlformats.org/officeDocument/2006/relationships/font" Target="fonts/font1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7.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6.fntdata"/><Relationship Id="rId28" Type="http://schemas.openxmlformats.org/officeDocument/2006/relationships/font" Target="fonts/font11.fntdata"/><Relationship Id="rId36"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font" Target="fonts/font2.fntdata"/><Relationship Id="rId31" Type="http://schemas.openxmlformats.org/officeDocument/2006/relationships/font" Target="fonts/font14.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5.fntdata"/><Relationship Id="rId27" Type="http://schemas.openxmlformats.org/officeDocument/2006/relationships/font" Target="fonts/font10.fntdata"/><Relationship Id="rId30" Type="http://schemas.openxmlformats.org/officeDocument/2006/relationships/font" Target="fonts/font13.fntdata"/><Relationship Id="rId35" Type="http://schemas.openxmlformats.org/officeDocument/2006/relationships/tableStyles" Target="tableStyles.xml"/><Relationship Id="rId8" Type="http://schemas.openxmlformats.org/officeDocument/2006/relationships/slide" Target="slides/slide7.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l Rabb" userId="3edf06299a4717ec" providerId="LiveId" clId="{B916952C-B093-4852-A721-EBE7ED315548}"/>
    <pc:docChg chg="delSld modSld">
      <pc:chgData name="Kal Rabb" userId="3edf06299a4717ec" providerId="LiveId" clId="{B916952C-B093-4852-A721-EBE7ED315548}" dt="2024-04-29T18:50:18.501" v="35" actId="20577"/>
      <pc:docMkLst>
        <pc:docMk/>
      </pc:docMkLst>
      <pc:sldChg chg="del">
        <pc:chgData name="Kal Rabb" userId="3edf06299a4717ec" providerId="LiveId" clId="{B916952C-B093-4852-A721-EBE7ED315548}" dt="2024-01-02T17:54:05.797" v="0" actId="47"/>
        <pc:sldMkLst>
          <pc:docMk/>
          <pc:sldMk cId="0" sldId="256"/>
        </pc:sldMkLst>
      </pc:sldChg>
      <pc:sldChg chg="del">
        <pc:chgData name="Kal Rabb" userId="3edf06299a4717ec" providerId="LiveId" clId="{B916952C-B093-4852-A721-EBE7ED315548}" dt="2024-01-02T17:54:05.797" v="0" actId="47"/>
        <pc:sldMkLst>
          <pc:docMk/>
          <pc:sldMk cId="0" sldId="257"/>
        </pc:sldMkLst>
      </pc:sldChg>
      <pc:sldChg chg="del">
        <pc:chgData name="Kal Rabb" userId="3edf06299a4717ec" providerId="LiveId" clId="{B916952C-B093-4852-A721-EBE7ED315548}" dt="2024-01-02T17:54:05.797" v="0" actId="47"/>
        <pc:sldMkLst>
          <pc:docMk/>
          <pc:sldMk cId="0" sldId="258"/>
        </pc:sldMkLst>
      </pc:sldChg>
      <pc:sldChg chg="del">
        <pc:chgData name="Kal Rabb" userId="3edf06299a4717ec" providerId="LiveId" clId="{B916952C-B093-4852-A721-EBE7ED315548}" dt="2024-01-02T17:54:05.797" v="0" actId="47"/>
        <pc:sldMkLst>
          <pc:docMk/>
          <pc:sldMk cId="0" sldId="259"/>
        </pc:sldMkLst>
      </pc:sldChg>
      <pc:sldChg chg="del">
        <pc:chgData name="Kal Rabb" userId="3edf06299a4717ec" providerId="LiveId" clId="{B916952C-B093-4852-A721-EBE7ED315548}" dt="2024-01-02T17:54:05.797" v="0" actId="47"/>
        <pc:sldMkLst>
          <pc:docMk/>
          <pc:sldMk cId="0" sldId="260"/>
        </pc:sldMkLst>
      </pc:sldChg>
      <pc:sldChg chg="del">
        <pc:chgData name="Kal Rabb" userId="3edf06299a4717ec" providerId="LiveId" clId="{B916952C-B093-4852-A721-EBE7ED315548}" dt="2024-01-02T17:54:05.797" v="0" actId="47"/>
        <pc:sldMkLst>
          <pc:docMk/>
          <pc:sldMk cId="2189748646" sldId="262"/>
        </pc:sldMkLst>
      </pc:sldChg>
      <pc:sldChg chg="del">
        <pc:chgData name="Kal Rabb" userId="3edf06299a4717ec" providerId="LiveId" clId="{B916952C-B093-4852-A721-EBE7ED315548}" dt="2024-01-02T17:54:05.797" v="0" actId="47"/>
        <pc:sldMkLst>
          <pc:docMk/>
          <pc:sldMk cId="903113046" sldId="263"/>
        </pc:sldMkLst>
      </pc:sldChg>
      <pc:sldChg chg="del">
        <pc:chgData name="Kal Rabb" userId="3edf06299a4717ec" providerId="LiveId" clId="{B916952C-B093-4852-A721-EBE7ED315548}" dt="2024-01-02T17:54:05.797" v="0" actId="47"/>
        <pc:sldMkLst>
          <pc:docMk/>
          <pc:sldMk cId="1196212955" sldId="264"/>
        </pc:sldMkLst>
      </pc:sldChg>
      <pc:sldChg chg="del">
        <pc:chgData name="Kal Rabb" userId="3edf06299a4717ec" providerId="LiveId" clId="{B916952C-B093-4852-A721-EBE7ED315548}" dt="2024-01-02T17:54:05.797" v="0" actId="47"/>
        <pc:sldMkLst>
          <pc:docMk/>
          <pc:sldMk cId="1620384559" sldId="265"/>
        </pc:sldMkLst>
      </pc:sldChg>
      <pc:sldChg chg="del">
        <pc:chgData name="Kal Rabb" userId="3edf06299a4717ec" providerId="LiveId" clId="{B916952C-B093-4852-A721-EBE7ED315548}" dt="2024-01-02T17:54:05.797" v="0" actId="47"/>
        <pc:sldMkLst>
          <pc:docMk/>
          <pc:sldMk cId="1965359012" sldId="266"/>
        </pc:sldMkLst>
      </pc:sldChg>
      <pc:sldChg chg="del">
        <pc:chgData name="Kal Rabb" userId="3edf06299a4717ec" providerId="LiveId" clId="{B916952C-B093-4852-A721-EBE7ED315548}" dt="2024-01-02T17:54:05.797" v="0" actId="47"/>
        <pc:sldMkLst>
          <pc:docMk/>
          <pc:sldMk cId="48558010" sldId="267"/>
        </pc:sldMkLst>
      </pc:sldChg>
      <pc:sldChg chg="del">
        <pc:chgData name="Kal Rabb" userId="3edf06299a4717ec" providerId="LiveId" clId="{B916952C-B093-4852-A721-EBE7ED315548}" dt="2024-01-02T17:54:05.797" v="0" actId="47"/>
        <pc:sldMkLst>
          <pc:docMk/>
          <pc:sldMk cId="3774396541" sldId="269"/>
        </pc:sldMkLst>
      </pc:sldChg>
      <pc:sldChg chg="del">
        <pc:chgData name="Kal Rabb" userId="3edf06299a4717ec" providerId="LiveId" clId="{B916952C-B093-4852-A721-EBE7ED315548}" dt="2024-01-02T17:54:05.797" v="0" actId="47"/>
        <pc:sldMkLst>
          <pc:docMk/>
          <pc:sldMk cId="2377803811" sldId="270"/>
        </pc:sldMkLst>
      </pc:sldChg>
      <pc:sldChg chg="del">
        <pc:chgData name="Kal Rabb" userId="3edf06299a4717ec" providerId="LiveId" clId="{B916952C-B093-4852-A721-EBE7ED315548}" dt="2024-01-02T17:54:05.797" v="0" actId="47"/>
        <pc:sldMkLst>
          <pc:docMk/>
          <pc:sldMk cId="3872861367" sldId="271"/>
        </pc:sldMkLst>
      </pc:sldChg>
      <pc:sldChg chg="del">
        <pc:chgData name="Kal Rabb" userId="3edf06299a4717ec" providerId="LiveId" clId="{B916952C-B093-4852-A721-EBE7ED315548}" dt="2024-01-02T17:54:05.797" v="0" actId="47"/>
        <pc:sldMkLst>
          <pc:docMk/>
          <pc:sldMk cId="2689757354" sldId="272"/>
        </pc:sldMkLst>
      </pc:sldChg>
      <pc:sldChg chg="del">
        <pc:chgData name="Kal Rabb" userId="3edf06299a4717ec" providerId="LiveId" clId="{B916952C-B093-4852-A721-EBE7ED315548}" dt="2024-01-02T17:54:05.797" v="0" actId="47"/>
        <pc:sldMkLst>
          <pc:docMk/>
          <pc:sldMk cId="1133788681" sldId="273"/>
        </pc:sldMkLst>
      </pc:sldChg>
      <pc:sldChg chg="del">
        <pc:chgData name="Kal Rabb" userId="3edf06299a4717ec" providerId="LiveId" clId="{B916952C-B093-4852-A721-EBE7ED315548}" dt="2024-01-02T17:54:05.797" v="0" actId="47"/>
        <pc:sldMkLst>
          <pc:docMk/>
          <pc:sldMk cId="1933966479" sldId="274"/>
        </pc:sldMkLst>
      </pc:sldChg>
      <pc:sldChg chg="del">
        <pc:chgData name="Kal Rabb" userId="3edf06299a4717ec" providerId="LiveId" clId="{B916952C-B093-4852-A721-EBE7ED315548}" dt="2024-01-02T17:54:05.797" v="0" actId="47"/>
        <pc:sldMkLst>
          <pc:docMk/>
          <pc:sldMk cId="2582388409" sldId="275"/>
        </pc:sldMkLst>
      </pc:sldChg>
      <pc:sldChg chg="del">
        <pc:chgData name="Kal Rabb" userId="3edf06299a4717ec" providerId="LiveId" clId="{B916952C-B093-4852-A721-EBE7ED315548}" dt="2024-01-02T17:54:05.797" v="0" actId="47"/>
        <pc:sldMkLst>
          <pc:docMk/>
          <pc:sldMk cId="1044851141" sldId="276"/>
        </pc:sldMkLst>
      </pc:sldChg>
      <pc:sldChg chg="del">
        <pc:chgData name="Kal Rabb" userId="3edf06299a4717ec" providerId="LiveId" clId="{B916952C-B093-4852-A721-EBE7ED315548}" dt="2024-01-02T17:54:05.797" v="0" actId="47"/>
        <pc:sldMkLst>
          <pc:docMk/>
          <pc:sldMk cId="1296142406" sldId="277"/>
        </pc:sldMkLst>
      </pc:sldChg>
      <pc:sldChg chg="del">
        <pc:chgData name="Kal Rabb" userId="3edf06299a4717ec" providerId="LiveId" clId="{B916952C-B093-4852-A721-EBE7ED315548}" dt="2024-01-02T17:54:05.797" v="0" actId="47"/>
        <pc:sldMkLst>
          <pc:docMk/>
          <pc:sldMk cId="1060642183" sldId="278"/>
        </pc:sldMkLst>
      </pc:sldChg>
      <pc:sldChg chg="modSp mod">
        <pc:chgData name="Kal Rabb" userId="3edf06299a4717ec" providerId="LiveId" clId="{B916952C-B093-4852-A721-EBE7ED315548}" dt="2024-04-29T18:50:18.501" v="35" actId="20577"/>
        <pc:sldMkLst>
          <pc:docMk/>
          <pc:sldMk cId="3076110137" sldId="279"/>
        </pc:sldMkLst>
        <pc:spChg chg="mod">
          <ac:chgData name="Kal Rabb" userId="3edf06299a4717ec" providerId="LiveId" clId="{B916952C-B093-4852-A721-EBE7ED315548}" dt="2024-04-29T18:50:18.501" v="35" actId="20577"/>
          <ac:spMkLst>
            <pc:docMk/>
            <pc:sldMk cId="3076110137" sldId="279"/>
            <ac:spMk id="4" creationId="{74D8E2EE-BA1F-400C-9834-F4343F98EA98}"/>
          </ac:spMkLst>
        </pc:spChg>
      </pc:sldChg>
      <pc:sldChg chg="del">
        <pc:chgData name="Kal Rabb" userId="3edf06299a4717ec" providerId="LiveId" clId="{B916952C-B093-4852-A721-EBE7ED315548}" dt="2024-01-02T17:54:05.797" v="0" actId="47"/>
        <pc:sldMkLst>
          <pc:docMk/>
          <pc:sldMk cId="1759966717" sldId="281"/>
        </pc:sldMkLst>
      </pc:sldChg>
      <pc:sldChg chg="del">
        <pc:chgData name="Kal Rabb" userId="3edf06299a4717ec" providerId="LiveId" clId="{B916952C-B093-4852-A721-EBE7ED315548}" dt="2024-01-02T17:54:05.797" v="0" actId="47"/>
        <pc:sldMkLst>
          <pc:docMk/>
          <pc:sldMk cId="3146967571" sldId="282"/>
        </pc:sldMkLst>
      </pc:sldChg>
      <pc:sldChg chg="del">
        <pc:chgData name="Kal Rabb" userId="3edf06299a4717ec" providerId="LiveId" clId="{B916952C-B093-4852-A721-EBE7ED315548}" dt="2024-01-02T17:54:05.797" v="0" actId="47"/>
        <pc:sldMkLst>
          <pc:docMk/>
          <pc:sldMk cId="1326729220" sldId="283"/>
        </pc:sldMkLst>
      </pc:sldChg>
      <pc:sldChg chg="del">
        <pc:chgData name="Kal Rabb" userId="3edf06299a4717ec" providerId="LiveId" clId="{B916952C-B093-4852-A721-EBE7ED315548}" dt="2024-01-02T17:54:05.797" v="0" actId="47"/>
        <pc:sldMkLst>
          <pc:docMk/>
          <pc:sldMk cId="3161857678" sldId="284"/>
        </pc:sldMkLst>
      </pc:sldChg>
      <pc:sldChg chg="del">
        <pc:chgData name="Kal Rabb" userId="3edf06299a4717ec" providerId="LiveId" clId="{B916952C-B093-4852-A721-EBE7ED315548}" dt="2024-01-02T17:54:05.797" v="0" actId="47"/>
        <pc:sldMkLst>
          <pc:docMk/>
          <pc:sldMk cId="143896131" sldId="285"/>
        </pc:sldMkLst>
      </pc:sldChg>
      <pc:sldChg chg="del">
        <pc:chgData name="Kal Rabb" userId="3edf06299a4717ec" providerId="LiveId" clId="{B916952C-B093-4852-A721-EBE7ED315548}" dt="2024-01-02T17:54:05.797" v="0" actId="47"/>
        <pc:sldMkLst>
          <pc:docMk/>
          <pc:sldMk cId="414182168" sldId="292"/>
        </pc:sldMkLst>
      </pc:sldChg>
      <pc:sldChg chg="modSp mod">
        <pc:chgData name="Kal Rabb" userId="3edf06299a4717ec" providerId="LiveId" clId="{B916952C-B093-4852-A721-EBE7ED315548}" dt="2024-01-02T17:54:14.597" v="16" actId="20577"/>
        <pc:sldMkLst>
          <pc:docMk/>
          <pc:sldMk cId="4066150354" sldId="294"/>
        </pc:sldMkLst>
        <pc:spChg chg="mod">
          <ac:chgData name="Kal Rabb" userId="3edf06299a4717ec" providerId="LiveId" clId="{B916952C-B093-4852-A721-EBE7ED315548}" dt="2024-01-02T17:54:14.597" v="16" actId="20577"/>
          <ac:spMkLst>
            <pc:docMk/>
            <pc:sldMk cId="4066150354" sldId="294"/>
            <ac:spMk id="4" creationId="{F67555DC-1667-499F-591D-598AF298B88E}"/>
          </ac:spMkLst>
        </pc:spChg>
      </pc:sldChg>
      <pc:sldChg chg="del">
        <pc:chgData name="Kal Rabb" userId="3edf06299a4717ec" providerId="LiveId" clId="{B916952C-B093-4852-A721-EBE7ED315548}" dt="2024-01-02T17:54:05.797" v="0" actId="47"/>
        <pc:sldMkLst>
          <pc:docMk/>
          <pc:sldMk cId="2215878176" sldId="298"/>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developer.mozilla.org/en-US/docs/Web/JavaScript/Reference/Global_Objects/Promise" TargetMode="External"/><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g8311d7f524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0" name="Google Shape;140;g8311d7f524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2"/>
        <p:cNvGrpSpPr/>
        <p:nvPr/>
      </p:nvGrpSpPr>
      <p:grpSpPr>
        <a:xfrm>
          <a:off x="0" y="0"/>
          <a:ext cx="0" cy="0"/>
          <a:chOff x="0" y="0"/>
          <a:chExt cx="0" cy="0"/>
        </a:xfrm>
      </p:grpSpPr>
      <p:sp>
        <p:nvSpPr>
          <p:cNvPr id="153" name="Google Shape;153;g8311d7f524_0_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4" name="Google Shape;154;g8311d7f524_0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g8311d7f524_0_8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9" name="Google Shape;119;g8311d7f524_0_8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u="sng">
                <a:solidFill>
                  <a:schemeClr val="hlink"/>
                </a:solidFill>
                <a:hlinkClick r:id="rId3"/>
              </a:rPr>
              <a:t>https://developer.mozilla.org/en-US/docs/Web/JavaScript/Reference/Global_Objects/Promise</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8311d7f524_0_1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8311d7f524_0_1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g739294da71_0_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2" name="Google Shape;82;g739294da71_0_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p:cNvSpPr>
            <a:spLocks noGrp="1"/>
          </p:cNvSpPr>
          <p:nvPr>
            <p:ph type="ctrTitle"/>
          </p:nvPr>
        </p:nvSpPr>
        <p:spPr>
          <a:xfrm>
            <a:off x="822960" y="569214"/>
            <a:ext cx="7543800" cy="2674620"/>
          </a:xfrm>
        </p:spPr>
        <p:txBody>
          <a:bodyPr anchor="b">
            <a:normAutofit/>
          </a:bodyPr>
          <a:lstStyle>
            <a:lvl1pPr algn="l">
              <a:lnSpc>
                <a:spcPct val="85000"/>
              </a:lnSpc>
              <a:defRPr sz="6000" spc="-38" baseline="0">
                <a:solidFill>
                  <a:schemeClr val="tx1">
                    <a:lumMod val="85000"/>
                    <a:lumOff val="15000"/>
                  </a:schemeClr>
                </a:solidFill>
              </a:defRPr>
            </a:lvl1pPr>
          </a:lstStyle>
          <a:p>
            <a:r>
              <a:rPr lang="en-US"/>
              <a:t>Click to edit Master title style</a:t>
            </a:r>
            <a:endParaRPr lang="en-US" dirty="0"/>
          </a:p>
        </p:txBody>
      </p:sp>
      <p:sp>
        <p:nvSpPr>
          <p:cNvPr id="3" name="Subtitle 2"/>
          <p:cNvSpPr>
            <a:spLocks noGrp="1"/>
          </p:cNvSpPr>
          <p:nvPr>
            <p:ph type="subTitle" idx="1"/>
          </p:nvPr>
        </p:nvSpPr>
        <p:spPr>
          <a:xfrm>
            <a:off x="825038" y="3341715"/>
            <a:ext cx="7543800" cy="857250"/>
          </a:xfrm>
        </p:spPr>
        <p:txBody>
          <a:bodyPr lIns="91440" rIns="91440">
            <a:normAutofit/>
          </a:bodyPr>
          <a:lstStyle>
            <a:lvl1pPr marL="0" indent="0" algn="l">
              <a:buNone/>
              <a:defRPr sz="1800" cap="all" spc="150" baseline="0">
                <a:solidFill>
                  <a:schemeClr val="tx2"/>
                </a:solidFill>
                <a:latin typeface="+mj-lt"/>
              </a:defRPr>
            </a:lvl1pPr>
            <a:lvl2pPr marL="342900" indent="0" algn="ctr">
              <a:buNone/>
              <a:defRPr sz="1800"/>
            </a:lvl2pPr>
            <a:lvl3pPr marL="685800" indent="0" algn="ctr">
              <a:buNone/>
              <a:defRPr sz="1800"/>
            </a:lvl3pPr>
            <a:lvl4pPr marL="1028700" indent="0" algn="ctr">
              <a:buNone/>
              <a:defRPr sz="1500"/>
            </a:lvl4pPr>
            <a:lvl5pPr marL="1371600" indent="0" algn="ctr">
              <a:buNone/>
              <a:defRPr sz="1500"/>
            </a:lvl5pPr>
            <a:lvl6pPr marL="1714500" indent="0" algn="ctr">
              <a:buNone/>
              <a:defRPr sz="1500"/>
            </a:lvl6pPr>
            <a:lvl7pPr marL="2057400" indent="0" algn="ctr">
              <a:buNone/>
              <a:defRPr sz="1500"/>
            </a:lvl7pPr>
            <a:lvl8pPr marL="2400300" indent="0" algn="ctr">
              <a:buNone/>
              <a:defRPr sz="1500"/>
            </a:lvl8pPr>
            <a:lvl9pPr marL="2743200" indent="0" algn="ctr">
              <a:buNone/>
              <a:defRPr sz="15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BDF68E2-58F2-4D09-BE8B-E3BD06533059}" type="datetimeFigureOut">
              <a:rPr lang="en-US" dirty="0"/>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8309843"/>
      </p:ext>
    </p:extLst>
  </p:cSld>
  <p:clrMapOvr>
    <a:masterClrMapping/>
  </p:clrMapOvr>
  <p:hf sldNum="0"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E2D6473-DF6D-4702-B328-E0DD40540A4E}" type="datetimeFigureOut">
              <a:rPr lang="en-US" dirty="0"/>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740236579"/>
      </p:ext>
    </p:extLst>
  </p:cSld>
  <p:clrMapOvr>
    <a:masterClrMapping/>
  </p:clrMapOvr>
  <p:hf sldNum="0"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543675" y="311084"/>
            <a:ext cx="1971675" cy="4318066"/>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11083"/>
            <a:ext cx="5800725" cy="4318067"/>
          </a:xfrm>
        </p:spPr>
        <p:txBody>
          <a:bodyPr vert="eaVert" lIns="45720" tIns="0" rIns="45720" bIns="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26F7E3A-B166-407D-9866-32884E7D5B37}" type="datetimeFigureOut">
              <a:rPr lang="en-US" dirty="0"/>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2206423912"/>
      </p:ext>
    </p:extLst>
  </p:cSld>
  <p:clrMapOvr>
    <a:masterClrMapping/>
  </p:clrMapOvr>
  <p:hf sldNum="0" hdr="0" ftr="0" dt="0"/>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16"/>
        <p:cNvGrpSpPr/>
        <p:nvPr/>
      </p:nvGrpSpPr>
      <p:grpSpPr>
        <a:xfrm>
          <a:off x="0" y="0"/>
          <a:ext cx="0" cy="0"/>
          <a:chOff x="0" y="0"/>
          <a:chExt cx="0" cy="0"/>
        </a:xfrm>
      </p:grpSpPr>
      <p:sp>
        <p:nvSpPr>
          <p:cNvPr id="17" name="Google Shape;17;p4"/>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18" name="Google Shape;18;p4"/>
          <p:cNvSpPr txBox="1">
            <a:spLocks noGrp="1"/>
          </p:cNvSpPr>
          <p:nvPr>
            <p:ph type="body" idx="1"/>
          </p:nvPr>
        </p:nvSpPr>
        <p:spPr>
          <a:xfrm>
            <a:off x="311700" y="1152475"/>
            <a:ext cx="8520600" cy="3416400"/>
          </a:xfrm>
          <a:prstGeom prst="rect">
            <a:avLst/>
          </a:prstGeom>
        </p:spPr>
        <p:txBody>
          <a:bodyPr spcFirstLastPara="1" wrap="square" lIns="91425" tIns="91425" rIns="91425" bIns="91425" anchor="t" anchorCtr="0">
            <a:noAutofit/>
          </a:bodyPr>
          <a:lstStyle>
            <a:lvl1pPr marL="457200" lvl="0" indent="-342900">
              <a:spcBef>
                <a:spcPts val="0"/>
              </a:spcBef>
              <a:spcAft>
                <a:spcPts val="0"/>
              </a:spcAft>
              <a:buSzPts val="1800"/>
              <a:buChar char="●"/>
              <a:defRPr/>
            </a:lvl1pPr>
            <a:lvl2pPr marL="914400" lvl="1" indent="-317500">
              <a:spcBef>
                <a:spcPts val="1600"/>
              </a:spcBef>
              <a:spcAft>
                <a:spcPts val="0"/>
              </a:spcAft>
              <a:buSzPts val="1400"/>
              <a:buChar char="○"/>
              <a:defRPr/>
            </a:lvl2pPr>
            <a:lvl3pPr marL="1371600" lvl="2" indent="-317500">
              <a:spcBef>
                <a:spcPts val="1600"/>
              </a:spcBef>
              <a:spcAft>
                <a:spcPts val="0"/>
              </a:spcAft>
              <a:buSzPts val="1400"/>
              <a:buChar char="■"/>
              <a:defRPr/>
            </a:lvl3pPr>
            <a:lvl4pPr marL="1828800" lvl="3" indent="-317500">
              <a:spcBef>
                <a:spcPts val="1600"/>
              </a:spcBef>
              <a:spcAft>
                <a:spcPts val="0"/>
              </a:spcAft>
              <a:buSzPts val="1400"/>
              <a:buChar char="●"/>
              <a:defRPr/>
            </a:lvl4pPr>
            <a:lvl5pPr marL="2286000" lvl="4" indent="-317500">
              <a:spcBef>
                <a:spcPts val="1600"/>
              </a:spcBef>
              <a:spcAft>
                <a:spcPts val="0"/>
              </a:spcAft>
              <a:buSzPts val="1400"/>
              <a:buChar char="○"/>
              <a:defRPr/>
            </a:lvl5pPr>
            <a:lvl6pPr marL="2743200" lvl="5" indent="-317500">
              <a:spcBef>
                <a:spcPts val="1600"/>
              </a:spcBef>
              <a:spcAft>
                <a:spcPts val="0"/>
              </a:spcAft>
              <a:buSzPts val="1400"/>
              <a:buChar char="■"/>
              <a:defRPr/>
            </a:lvl6pPr>
            <a:lvl7pPr marL="3200400" lvl="6" indent="-317500">
              <a:spcBef>
                <a:spcPts val="1600"/>
              </a:spcBef>
              <a:spcAft>
                <a:spcPts val="0"/>
              </a:spcAft>
              <a:buSzPts val="1400"/>
              <a:buChar char="●"/>
              <a:defRPr/>
            </a:lvl7pPr>
            <a:lvl8pPr marL="3657600" lvl="7" indent="-317500">
              <a:spcBef>
                <a:spcPts val="1600"/>
              </a:spcBef>
              <a:spcAft>
                <a:spcPts val="0"/>
              </a:spcAft>
              <a:buSzPts val="1400"/>
              <a:buChar char="○"/>
              <a:defRPr/>
            </a:lvl8pPr>
            <a:lvl9pPr marL="4114800" lvl="8" indent="-317500">
              <a:spcBef>
                <a:spcPts val="1600"/>
              </a:spcBef>
              <a:spcAft>
                <a:spcPts val="1600"/>
              </a:spcAft>
              <a:buSzPts val="1400"/>
              <a:buChar char="■"/>
              <a:defRPr/>
            </a:lvl9pPr>
          </a:lstStyle>
          <a:p>
            <a:endParaRPr/>
          </a:p>
        </p:txBody>
      </p:sp>
      <p:sp>
        <p:nvSpPr>
          <p:cNvPr id="19" name="Google Shape;19;p4"/>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57623771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20"/>
        <p:cNvGrpSpPr/>
        <p:nvPr/>
      </p:nvGrpSpPr>
      <p:grpSpPr>
        <a:xfrm>
          <a:off x="0" y="0"/>
          <a:ext cx="0" cy="0"/>
          <a:chOff x="0" y="0"/>
          <a:chExt cx="0" cy="0"/>
        </a:xfrm>
      </p:grpSpPr>
      <p:sp>
        <p:nvSpPr>
          <p:cNvPr id="21" name="Google Shape;21;p5"/>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a:p>
        </p:txBody>
      </p:sp>
      <p:sp>
        <p:nvSpPr>
          <p:cNvPr id="22" name="Google Shape;22;p5"/>
          <p:cNvSpPr txBox="1">
            <a:spLocks noGrp="1"/>
          </p:cNvSpPr>
          <p:nvPr>
            <p:ph type="body" idx="1"/>
          </p:nvPr>
        </p:nvSpPr>
        <p:spPr>
          <a:xfrm>
            <a:off x="3117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3" name="Google Shape;23;p5"/>
          <p:cNvSpPr txBox="1">
            <a:spLocks noGrp="1"/>
          </p:cNvSpPr>
          <p:nvPr>
            <p:ph type="body" idx="2"/>
          </p:nvPr>
        </p:nvSpPr>
        <p:spPr>
          <a:xfrm>
            <a:off x="4832400" y="1152475"/>
            <a:ext cx="3999900" cy="3416400"/>
          </a:xfrm>
          <a:prstGeom prst="rect">
            <a:avLst/>
          </a:prstGeom>
        </p:spPr>
        <p:txBody>
          <a:bodyPr spcFirstLastPara="1" wrap="square" lIns="91425" tIns="91425" rIns="91425" bIns="91425" anchor="t" anchorCtr="0">
            <a:noAutofit/>
          </a:bodyPr>
          <a:lstStyle>
            <a:lvl1pPr marL="457200" lvl="0" indent="-317500">
              <a:spcBef>
                <a:spcPts val="0"/>
              </a:spcBef>
              <a:spcAft>
                <a:spcPts val="0"/>
              </a:spcAft>
              <a:buSzPts val="1400"/>
              <a:buChar char="●"/>
              <a:defRPr sz="1400"/>
            </a:lvl1pPr>
            <a:lvl2pPr marL="914400" lvl="1" indent="-304800">
              <a:spcBef>
                <a:spcPts val="1600"/>
              </a:spcBef>
              <a:spcAft>
                <a:spcPts val="0"/>
              </a:spcAft>
              <a:buSzPts val="1200"/>
              <a:buChar char="○"/>
              <a:defRPr sz="1200"/>
            </a:lvl2pPr>
            <a:lvl3pPr marL="1371600" lvl="2" indent="-304800">
              <a:spcBef>
                <a:spcPts val="1600"/>
              </a:spcBef>
              <a:spcAft>
                <a:spcPts val="0"/>
              </a:spcAft>
              <a:buSzPts val="1200"/>
              <a:buChar char="■"/>
              <a:defRPr sz="1200"/>
            </a:lvl3pPr>
            <a:lvl4pPr marL="1828800" lvl="3" indent="-304800">
              <a:spcBef>
                <a:spcPts val="1600"/>
              </a:spcBef>
              <a:spcAft>
                <a:spcPts val="0"/>
              </a:spcAft>
              <a:buSzPts val="1200"/>
              <a:buChar char="●"/>
              <a:defRPr sz="1200"/>
            </a:lvl4pPr>
            <a:lvl5pPr marL="2286000" lvl="4" indent="-304800">
              <a:spcBef>
                <a:spcPts val="1600"/>
              </a:spcBef>
              <a:spcAft>
                <a:spcPts val="0"/>
              </a:spcAft>
              <a:buSzPts val="1200"/>
              <a:buChar char="○"/>
              <a:defRPr sz="1200"/>
            </a:lvl5pPr>
            <a:lvl6pPr marL="2743200" lvl="5" indent="-304800">
              <a:spcBef>
                <a:spcPts val="1600"/>
              </a:spcBef>
              <a:spcAft>
                <a:spcPts val="0"/>
              </a:spcAft>
              <a:buSzPts val="1200"/>
              <a:buChar char="■"/>
              <a:defRPr sz="1200"/>
            </a:lvl6pPr>
            <a:lvl7pPr marL="3200400" lvl="6" indent="-304800">
              <a:spcBef>
                <a:spcPts val="1600"/>
              </a:spcBef>
              <a:spcAft>
                <a:spcPts val="0"/>
              </a:spcAft>
              <a:buSzPts val="1200"/>
              <a:buChar char="●"/>
              <a:defRPr sz="1200"/>
            </a:lvl7pPr>
            <a:lvl8pPr marL="3657600" lvl="7" indent="-304800">
              <a:spcBef>
                <a:spcPts val="1600"/>
              </a:spcBef>
              <a:spcAft>
                <a:spcPts val="0"/>
              </a:spcAft>
              <a:buSzPts val="1200"/>
              <a:buChar char="○"/>
              <a:defRPr sz="1200"/>
            </a:lvl8pPr>
            <a:lvl9pPr marL="4114800" lvl="8" indent="-304800">
              <a:spcBef>
                <a:spcPts val="1600"/>
              </a:spcBef>
              <a:spcAft>
                <a:spcPts val="1600"/>
              </a:spcAft>
              <a:buSzPts val="1200"/>
              <a:buChar char="■"/>
              <a:defRPr sz="1200"/>
            </a:lvl9pPr>
          </a:lstStyle>
          <a:p>
            <a:endParaRPr/>
          </a:p>
        </p:txBody>
      </p:sp>
      <p:sp>
        <p:nvSpPr>
          <p:cNvPr id="24" name="Google Shape;24;p5"/>
          <p:cNvSpPr txBox="1">
            <a:spLocks noGrp="1"/>
          </p:cNvSpPr>
          <p:nvPr>
            <p:ph type="sldNum" idx="12"/>
          </p:nvPr>
        </p:nvSpPr>
        <p:spPr>
          <a:xfrm>
            <a:off x="8472458" y="4663217"/>
            <a:ext cx="548700" cy="393600"/>
          </a:xfrm>
          <a:prstGeom prst="rect">
            <a:avLst/>
          </a:prstGeom>
        </p:spPr>
        <p:txBody>
          <a:bodyPr spcFirstLastPara="1" wrap="square" lIns="91425" tIns="91425" rIns="91425" bIns="91425" anchor="ctr"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2898036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marL="0">
              <a:defRPr/>
            </a:lvl1p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8FC5F6-F338-4AE4-BB23-26385BCFC423}" type="datetimeFigureOut">
              <a:rPr lang="en-US" dirty="0"/>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665784059"/>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569214"/>
            <a:ext cx="7543800" cy="2674620"/>
          </a:xfrm>
        </p:spPr>
        <p:txBody>
          <a:bodyPr anchor="b" anchorCtr="0">
            <a:normAutofit/>
          </a:bodyPr>
          <a:lstStyle>
            <a:lvl1pPr>
              <a:lnSpc>
                <a:spcPct val="85000"/>
              </a:lnSpc>
              <a:defRPr sz="6000" b="0">
                <a:solidFill>
                  <a:schemeClr val="tx1">
                    <a:lumMod val="85000"/>
                    <a:lumOff val="15000"/>
                  </a:schemeClr>
                </a:solidFill>
              </a:defRPr>
            </a:lvl1pPr>
          </a:lstStyle>
          <a:p>
            <a:r>
              <a:rPr lang="en-US"/>
              <a:t>Click to edit Master title style</a:t>
            </a:r>
            <a:endParaRPr lang="en-US" dirty="0"/>
          </a:p>
        </p:txBody>
      </p:sp>
      <p:sp>
        <p:nvSpPr>
          <p:cNvPr id="3" name="Text Placeholder 2"/>
          <p:cNvSpPr>
            <a:spLocks noGrp="1"/>
          </p:cNvSpPr>
          <p:nvPr>
            <p:ph type="body" idx="1"/>
          </p:nvPr>
        </p:nvSpPr>
        <p:spPr>
          <a:xfrm>
            <a:off x="822960" y="3339846"/>
            <a:ext cx="7543800" cy="857250"/>
          </a:xfrm>
        </p:spPr>
        <p:txBody>
          <a:bodyPr lIns="91440" rIns="91440" anchor="t" anchorCtr="0">
            <a:normAutofit/>
          </a:bodyPr>
          <a:lstStyle>
            <a:lvl1pPr marL="0" indent="0">
              <a:buNone/>
              <a:defRPr sz="1800" cap="all" spc="150" baseline="0">
                <a:solidFill>
                  <a:schemeClr val="tx2"/>
                </a:solidFill>
                <a:latin typeface="+mj-lt"/>
              </a:defRPr>
            </a:lvl1pPr>
            <a:lvl2pPr marL="342900" indent="0">
              <a:buNone/>
              <a:defRPr sz="1350">
                <a:solidFill>
                  <a:schemeClr val="tx1">
                    <a:tint val="75000"/>
                  </a:schemeClr>
                </a:solidFill>
              </a:defRPr>
            </a:lvl2pPr>
            <a:lvl3pPr marL="685800" indent="0">
              <a:buNone/>
              <a:defRPr sz="1200">
                <a:solidFill>
                  <a:schemeClr val="tx1">
                    <a:tint val="75000"/>
                  </a:schemeClr>
                </a:solidFill>
              </a:defRPr>
            </a:lvl3pPr>
            <a:lvl4pPr marL="1028700" indent="0">
              <a:buNone/>
              <a:defRPr sz="1050">
                <a:solidFill>
                  <a:schemeClr val="tx1">
                    <a:tint val="75000"/>
                  </a:schemeClr>
                </a:solidFill>
              </a:defRPr>
            </a:lvl4pPr>
            <a:lvl5pPr marL="1371600" indent="0">
              <a:buNone/>
              <a:defRPr sz="1050">
                <a:solidFill>
                  <a:schemeClr val="tx1">
                    <a:tint val="75000"/>
                  </a:schemeClr>
                </a:solidFill>
              </a:defRPr>
            </a:lvl5pPr>
            <a:lvl6pPr marL="1714500" indent="0">
              <a:buNone/>
              <a:defRPr sz="1050">
                <a:solidFill>
                  <a:schemeClr val="tx1">
                    <a:tint val="75000"/>
                  </a:schemeClr>
                </a:solidFill>
              </a:defRPr>
            </a:lvl6pPr>
            <a:lvl7pPr marL="2057400" indent="0">
              <a:buNone/>
              <a:defRPr sz="1050">
                <a:solidFill>
                  <a:schemeClr val="tx1">
                    <a:tint val="75000"/>
                  </a:schemeClr>
                </a:solidFill>
              </a:defRPr>
            </a:lvl7pPr>
            <a:lvl8pPr marL="2400300" indent="0">
              <a:buNone/>
              <a:defRPr sz="1050">
                <a:solidFill>
                  <a:schemeClr val="tx1">
                    <a:tint val="75000"/>
                  </a:schemeClr>
                </a:solidFill>
              </a:defRPr>
            </a:lvl8pPr>
            <a:lvl9pPr marL="2743200" indent="0">
              <a:buNone/>
              <a:defRPr sz="105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0EBB0C4-6273-4C6E-B9BD-2EDC30F1CD52}" type="datetimeFigureOut">
              <a:rPr lang="en-US" dirty="0"/>
              <a:t>11/24/2025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cxnSp>
        <p:nvCxnSpPr>
          <p:cNvPr id="9" name="Straight Connector 8"/>
          <p:cNvCxnSpPr/>
          <p:nvPr/>
        </p:nvCxnSpPr>
        <p:spPr>
          <a:xfrm>
            <a:off x="905744" y="3257550"/>
            <a:ext cx="740664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35720876"/>
      </p:ext>
    </p:extLst>
  </p:cSld>
  <p:clrMapOvr>
    <a:masterClrMapping/>
  </p:clrMapOvr>
  <p:hf sldNum="0" hdr="0" ftr="0" dt="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822960" y="214953"/>
            <a:ext cx="7543800" cy="1088068"/>
          </a:xfrm>
        </p:spPr>
        <p:txBody>
          <a:bodyPr/>
          <a:lstStyle/>
          <a:p>
            <a:r>
              <a:rPr lang="en-US"/>
              <a:t>Click to edit Master title style</a:t>
            </a:r>
            <a:endParaRPr lang="en-US" dirty="0"/>
          </a:p>
        </p:txBody>
      </p:sp>
      <p:sp>
        <p:nvSpPr>
          <p:cNvPr id="3" name="Content Placeholder 2"/>
          <p:cNvSpPr>
            <a:spLocks noGrp="1"/>
          </p:cNvSpPr>
          <p:nvPr>
            <p:ph sz="half" idx="1"/>
          </p:nvPr>
        </p:nvSpPr>
        <p:spPr>
          <a:xfrm>
            <a:off x="822959" y="1384301"/>
            <a:ext cx="3703320" cy="3017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63440" y="1384301"/>
            <a:ext cx="3703320" cy="301752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19AB4D41-86C1-4908-B66A-0B50CEB3BF29}" type="datetimeFigureOut">
              <a:rPr lang="en-US" dirty="0"/>
              <a:t>11/24/2025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246431404"/>
      </p:ext>
    </p:extLst>
  </p:cSld>
  <p:clrMapOvr>
    <a:masterClrMapping/>
  </p:clrMapOvr>
  <p:hf sldNum="0"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822960" y="214953"/>
            <a:ext cx="7543800" cy="1088068"/>
          </a:xfrm>
        </p:spPr>
        <p:txBody>
          <a:bodyPr/>
          <a:lstStyle/>
          <a:p>
            <a:r>
              <a:rPr lang="en-US"/>
              <a:t>Click to edit Master title style</a:t>
            </a:r>
            <a:endParaRPr lang="en-US" dirty="0"/>
          </a:p>
        </p:txBody>
      </p:sp>
      <p:sp>
        <p:nvSpPr>
          <p:cNvPr id="3" name="Text Placeholder 2"/>
          <p:cNvSpPr>
            <a:spLocks noGrp="1"/>
          </p:cNvSpPr>
          <p:nvPr>
            <p:ph type="body" idx="1"/>
          </p:nvPr>
        </p:nvSpPr>
        <p:spPr>
          <a:xfrm>
            <a:off x="82296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822960" y="1936751"/>
            <a:ext cx="3703320" cy="2533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63440" y="1384539"/>
            <a:ext cx="3703320" cy="552212"/>
          </a:xfrm>
        </p:spPr>
        <p:txBody>
          <a:bodyPr lIns="91440" rIns="91440" anchor="ctr">
            <a:normAutofit/>
          </a:bodyPr>
          <a:lstStyle>
            <a:lvl1pPr marL="0" indent="0">
              <a:buNone/>
              <a:defRPr sz="1500" b="0" cap="all" baseline="0">
                <a:solidFill>
                  <a:schemeClr val="tx2"/>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663440" y="1936751"/>
            <a:ext cx="3703320" cy="25336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E6426E2C-56C1-4E0D-A793-0088A7FDD37E}" type="datetimeFigureOut">
              <a:rPr lang="en-US" dirty="0"/>
              <a:t>11/24/2025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014099092"/>
      </p:ext>
    </p:extLst>
  </p:cSld>
  <p:clrMapOvr>
    <a:masterClrMapping/>
  </p:clrMapOvr>
  <p:hf sldNum="0"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8C39B41-D8B5-4052-B551-9B5525EAA8B6}" type="datetimeFigureOut">
              <a:rPr lang="en-US" dirty="0"/>
              <a:t>11/24/2025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141663707"/>
      </p:ext>
    </p:extLst>
  </p:cSld>
  <p:clrMapOvr>
    <a:masterClrMapping/>
  </p:clrMapOvr>
  <p:hf sldNum="0"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2382" y="4800600"/>
            <a:ext cx="9141619"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2" y="475073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4D94136C-8742-45B2-AF27-D93DF72833A9}" type="datetimeFigureOut">
              <a:rPr lang="en-US" dirty="0"/>
              <a:t>11/24/2025</a:t>
            </a:fld>
            <a:endParaRPr lang="en-US" dirty="0"/>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dirty="0"/>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191393657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8" name="Rectangle 7"/>
          <p:cNvSpPr/>
          <p:nvPr/>
        </p:nvSpPr>
        <p:spPr>
          <a:xfrm>
            <a:off x="13" y="0"/>
            <a:ext cx="3038093" cy="51435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3030053" y="0"/>
            <a:ext cx="48006" cy="51435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45769"/>
            <a:ext cx="2400300" cy="1714500"/>
          </a:xfrm>
        </p:spPr>
        <p:txBody>
          <a:bodyPr anchor="b">
            <a:normAutofit/>
          </a:bodyPr>
          <a:lstStyle>
            <a:lvl1pPr>
              <a:defRPr sz="2700" b="0">
                <a:solidFill>
                  <a:srgbClr val="FFFFFF"/>
                </a:solidFill>
              </a:defRPr>
            </a:lvl1pPr>
          </a:lstStyle>
          <a:p>
            <a:r>
              <a:rPr lang="en-US"/>
              <a:t>Click to edit Master title style</a:t>
            </a:r>
            <a:endParaRPr lang="en-US" dirty="0"/>
          </a:p>
        </p:txBody>
      </p:sp>
      <p:sp>
        <p:nvSpPr>
          <p:cNvPr id="3" name="Content Placeholder 2"/>
          <p:cNvSpPr>
            <a:spLocks noGrp="1"/>
          </p:cNvSpPr>
          <p:nvPr>
            <p:ph idx="1"/>
          </p:nvPr>
        </p:nvSpPr>
        <p:spPr>
          <a:xfrm>
            <a:off x="3600450" y="548640"/>
            <a:ext cx="4869180" cy="39433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342900" y="2194560"/>
            <a:ext cx="2400300" cy="2534343"/>
          </a:xfrm>
        </p:spPr>
        <p:txBody>
          <a:bodyPr lIns="91440" rIns="91440">
            <a:normAutofit/>
          </a:bodyPr>
          <a:lstStyle>
            <a:lvl1pPr marL="0" indent="0">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a:xfrm>
            <a:off x="349134" y="4844839"/>
            <a:ext cx="1963883" cy="273844"/>
          </a:xfrm>
        </p:spPr>
        <p:txBody>
          <a:bodyPr/>
          <a:lstStyle>
            <a:lvl1pPr algn="l">
              <a:defRPr/>
            </a:lvl1pPr>
          </a:lstStyle>
          <a:p>
            <a:fld id="{32ABBEA6-7C60-4B02-AE87-00D78D8422AF}" type="datetimeFigureOut">
              <a:rPr lang="en-US" dirty="0"/>
              <a:t>11/24/2025</a:t>
            </a:fld>
            <a:endParaRPr lang="en-US" dirty="0"/>
          </a:p>
        </p:txBody>
      </p:sp>
      <p:sp>
        <p:nvSpPr>
          <p:cNvPr id="6" name="Footer Placeholder 5"/>
          <p:cNvSpPr>
            <a:spLocks noGrp="1"/>
          </p:cNvSpPr>
          <p:nvPr>
            <p:ph type="ftr" sz="quarter" idx="11"/>
          </p:nvPr>
        </p:nvSpPr>
        <p:spPr>
          <a:xfrm>
            <a:off x="3600450" y="4844839"/>
            <a:ext cx="3486150" cy="273844"/>
          </a:xfrm>
        </p:spPr>
        <p:txBody>
          <a:bodyPr/>
          <a:lstStyle>
            <a:lvl1pPr algn="l">
              <a:defRPr>
                <a:solidFill>
                  <a:schemeClr val="tx2"/>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tx2"/>
                </a:solidFill>
              </a:defRPr>
            </a:lvl1p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3219098036"/>
      </p:ext>
    </p:extLst>
  </p:cSld>
  <p:clrMapOvr>
    <a:masterClrMapping/>
  </p:clrMapOvr>
  <p:hf sldNum="0"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3714750"/>
            <a:ext cx="9141619" cy="142875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2" y="3686307"/>
            <a:ext cx="9141619" cy="48006"/>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22960" y="3806190"/>
            <a:ext cx="7584948" cy="617220"/>
          </a:xfrm>
        </p:spPr>
        <p:txBody>
          <a:bodyPr lIns="91440" tIns="0" rIns="91440" bIns="0" anchor="b">
            <a:noAutofit/>
          </a:bodyPr>
          <a:lstStyle>
            <a:lvl1pPr>
              <a:defRPr sz="2700" b="0">
                <a:solidFill>
                  <a:srgbClr val="FFFFFF"/>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12" y="0"/>
            <a:ext cx="9143989" cy="3686307"/>
          </a:xfrm>
          <a:blipFill>
            <a:blip r:embed="rId2"/>
            <a:stretch>
              <a:fillRect/>
            </a:stretch>
          </a:blipFill>
        </p:spPr>
        <p:txBody>
          <a:bodyPr lIns="457200" tIns="457200" anchor="t"/>
          <a:lstStyle>
            <a:lvl1pPr marL="0" indent="0">
              <a:buNone/>
              <a:defRPr sz="2400">
                <a:solidFill>
                  <a:schemeClr val="bg1"/>
                </a:solidFill>
              </a:defRPr>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822960" y="4430267"/>
            <a:ext cx="7584948" cy="445770"/>
          </a:xfrm>
        </p:spPr>
        <p:txBody>
          <a:bodyPr lIns="91440" tIns="0" rIns="91440" bIns="0">
            <a:normAutofit/>
          </a:bodyPr>
          <a:lstStyle>
            <a:lvl1pPr marL="0" indent="0">
              <a:spcBef>
                <a:spcPts val="0"/>
              </a:spcBef>
              <a:spcAft>
                <a:spcPts val="450"/>
              </a:spcAft>
              <a:buNone/>
              <a:defRPr sz="1125">
                <a:solidFill>
                  <a:srgbClr val="FFFFFF"/>
                </a:solidFill>
              </a:defRPr>
            </a:lvl1pPr>
            <a:lvl2pPr marL="342900" indent="0">
              <a:buNone/>
              <a:defRPr sz="900"/>
            </a:lvl2pPr>
            <a:lvl3pPr marL="685800" indent="0">
              <a:buNone/>
              <a:defRPr sz="750"/>
            </a:lvl3pPr>
            <a:lvl4pPr marL="1028700" indent="0">
              <a:buNone/>
              <a:defRPr sz="675"/>
            </a:lvl4pPr>
            <a:lvl5pPr marL="1371600" indent="0">
              <a:buNone/>
              <a:defRPr sz="675"/>
            </a:lvl5pPr>
            <a:lvl6pPr marL="1714500" indent="0">
              <a:buNone/>
              <a:defRPr sz="675"/>
            </a:lvl6pPr>
            <a:lvl7pPr marL="2057400" indent="0">
              <a:buNone/>
              <a:defRPr sz="675"/>
            </a:lvl7pPr>
            <a:lvl8pPr marL="2400300" indent="0">
              <a:buNone/>
              <a:defRPr sz="675"/>
            </a:lvl8pPr>
            <a:lvl9pPr marL="2743200" indent="0">
              <a:buNone/>
              <a:defRPr sz="675"/>
            </a:lvl9pPr>
          </a:lstStyle>
          <a:p>
            <a:pPr lvl="0"/>
            <a:r>
              <a:rPr lang="en-US"/>
              <a:t>Click to edit Master text styles</a:t>
            </a:r>
          </a:p>
        </p:txBody>
      </p:sp>
      <p:sp>
        <p:nvSpPr>
          <p:cNvPr id="5" name="Date Placeholder 4"/>
          <p:cNvSpPr>
            <a:spLocks noGrp="1"/>
          </p:cNvSpPr>
          <p:nvPr>
            <p:ph type="dt" sz="half" idx="10"/>
          </p:nvPr>
        </p:nvSpPr>
        <p:spPr/>
        <p:txBody>
          <a:bodyPr/>
          <a:lstStyle/>
          <a:p>
            <a:fld id="{C9CAD897-D46E-4AD2-BD9B-49DD3E640873}" type="datetimeFigureOut">
              <a:rPr lang="en-US" dirty="0"/>
              <a:t>11/24/2025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 smtClean="0"/>
              <a:t>‹#›</a:t>
            </a:fld>
            <a:endParaRPr lang="en"/>
          </a:p>
        </p:txBody>
      </p:sp>
    </p:spTree>
    <p:extLst>
      <p:ext uri="{BB962C8B-B14F-4D97-AF65-F5344CB8AC3E}">
        <p14:creationId xmlns:p14="http://schemas.microsoft.com/office/powerpoint/2010/main" val="575590188"/>
      </p:ext>
    </p:extLst>
  </p:cSld>
  <p:clrMapOvr>
    <a:masterClrMapping/>
  </p:clrMapOvr>
  <p:hf sldNum="0"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1" y="4800600"/>
            <a:ext cx="9144000" cy="3429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9" name="Rectangle 8"/>
          <p:cNvSpPr/>
          <p:nvPr/>
        </p:nvSpPr>
        <p:spPr>
          <a:xfrm>
            <a:off x="0" y="4750737"/>
            <a:ext cx="9144001" cy="49499"/>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Placeholder 1"/>
          <p:cNvSpPr>
            <a:spLocks noGrp="1"/>
          </p:cNvSpPr>
          <p:nvPr>
            <p:ph type="title"/>
          </p:nvPr>
        </p:nvSpPr>
        <p:spPr>
          <a:xfrm>
            <a:off x="822960" y="214953"/>
            <a:ext cx="7543800" cy="1088068"/>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822960" y="1384301"/>
            <a:ext cx="7543800" cy="3017520"/>
          </a:xfrm>
          <a:prstGeom prst="rect">
            <a:avLst/>
          </a:prstGeom>
        </p:spPr>
        <p:txBody>
          <a:bodyPr vert="horz" lIns="0" tIns="45720" rIns="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22961" y="4844839"/>
            <a:ext cx="1854203" cy="273844"/>
          </a:xfrm>
          <a:prstGeom prst="rect">
            <a:avLst/>
          </a:prstGeom>
        </p:spPr>
        <p:txBody>
          <a:bodyPr vert="horz" lIns="91440" tIns="45720" rIns="91440" bIns="45720" rtlCol="0" anchor="ctr"/>
          <a:lstStyle>
            <a:lvl1pPr algn="l">
              <a:defRPr sz="675">
                <a:solidFill>
                  <a:srgbClr val="FFFFFF"/>
                </a:solidFill>
              </a:defRPr>
            </a:lvl1pPr>
          </a:lstStyle>
          <a:p>
            <a:fld id="{98624D31-43A5-475A-80CF-332C9F6DCF35}" type="datetimeFigureOut">
              <a:rPr lang="en-US" dirty="0"/>
              <a:t>11/24/2025</a:t>
            </a:fld>
            <a:endParaRPr lang="en-US" dirty="0"/>
          </a:p>
        </p:txBody>
      </p:sp>
      <p:sp>
        <p:nvSpPr>
          <p:cNvPr id="5" name="Footer Placeholder 4"/>
          <p:cNvSpPr>
            <a:spLocks noGrp="1"/>
          </p:cNvSpPr>
          <p:nvPr>
            <p:ph type="ftr" sz="quarter" idx="3"/>
          </p:nvPr>
        </p:nvSpPr>
        <p:spPr>
          <a:xfrm>
            <a:off x="2764639" y="4844839"/>
            <a:ext cx="3617103" cy="273844"/>
          </a:xfrm>
          <a:prstGeom prst="rect">
            <a:avLst/>
          </a:prstGeom>
        </p:spPr>
        <p:txBody>
          <a:bodyPr vert="horz" lIns="91440" tIns="45720" rIns="91440" bIns="45720" rtlCol="0" anchor="ctr"/>
          <a:lstStyle>
            <a:lvl1pPr algn="ctr">
              <a:defRPr sz="675" cap="all" baseline="0">
                <a:solidFill>
                  <a:srgbClr val="FFFFFF"/>
                </a:solidFill>
              </a:defRPr>
            </a:lvl1pPr>
          </a:lstStyle>
          <a:p>
            <a:endParaRPr lang="en-US" dirty="0"/>
          </a:p>
        </p:txBody>
      </p:sp>
      <p:sp>
        <p:nvSpPr>
          <p:cNvPr id="6" name="Slide Number Placeholder 5"/>
          <p:cNvSpPr>
            <a:spLocks noGrp="1"/>
          </p:cNvSpPr>
          <p:nvPr>
            <p:ph type="sldNum" sz="quarter" idx="4"/>
          </p:nvPr>
        </p:nvSpPr>
        <p:spPr>
          <a:xfrm>
            <a:off x="7425344" y="4844839"/>
            <a:ext cx="984019" cy="273844"/>
          </a:xfrm>
          <a:prstGeom prst="rect">
            <a:avLst/>
          </a:prstGeom>
        </p:spPr>
        <p:txBody>
          <a:bodyPr vert="horz" lIns="91440" tIns="45720" rIns="91440" bIns="45720" rtlCol="0" anchor="ctr"/>
          <a:lstStyle>
            <a:lvl1pPr algn="r">
              <a:defRPr sz="788">
                <a:solidFill>
                  <a:srgbClr val="FFFFFF"/>
                </a:solidFill>
              </a:defRPr>
            </a:lvl1pPr>
          </a:lstStyle>
          <a:p>
            <a:pPr marL="0" lvl="0" indent="0" algn="r" rtl="0">
              <a:spcBef>
                <a:spcPts val="0"/>
              </a:spcBef>
              <a:spcAft>
                <a:spcPts val="0"/>
              </a:spcAft>
              <a:buNone/>
            </a:pPr>
            <a:fld id="{00000000-1234-1234-1234-123412341234}" type="slidenum">
              <a:rPr lang="en" smtClean="0"/>
              <a:t>‹#›</a:t>
            </a:fld>
            <a:endParaRPr lang="en"/>
          </a:p>
        </p:txBody>
      </p:sp>
      <p:cxnSp>
        <p:nvCxnSpPr>
          <p:cNvPr id="10" name="Straight Connector 9"/>
          <p:cNvCxnSpPr/>
          <p:nvPr/>
        </p:nvCxnSpPr>
        <p:spPr>
          <a:xfrm>
            <a:off x="895149" y="1303384"/>
            <a:ext cx="74752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659505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Lst>
  <p:hf sldNum="0" hdr="0" ftr="0" dt="0"/>
  <p:txStyles>
    <p:titleStyle>
      <a:lvl1pPr algn="l" defTabSz="685800" rtl="0" eaLnBrk="1" latinLnBrk="0" hangingPunct="1">
        <a:lnSpc>
          <a:spcPct val="85000"/>
        </a:lnSpc>
        <a:spcBef>
          <a:spcPct val="0"/>
        </a:spcBef>
        <a:buNone/>
        <a:defRPr sz="3600" kern="1200" spc="-38" baseline="0">
          <a:solidFill>
            <a:schemeClr val="tx1">
              <a:lumMod val="75000"/>
              <a:lumOff val="25000"/>
            </a:schemeClr>
          </a:solidFill>
          <a:latin typeface="+mj-lt"/>
          <a:ea typeface="+mj-ea"/>
          <a:cs typeface="+mj-cs"/>
        </a:defRPr>
      </a:lvl1pPr>
    </p:titleStyle>
    <p:bodyStyle>
      <a:lvl1pPr marL="68580" indent="-68580" algn="l" defTabSz="685800" rtl="0" eaLnBrk="1" latinLnBrk="0" hangingPunct="1">
        <a:lnSpc>
          <a:spcPct val="90000"/>
        </a:lnSpc>
        <a:spcBef>
          <a:spcPts val="900"/>
        </a:spcBef>
        <a:spcAft>
          <a:spcPts val="150"/>
        </a:spcAft>
        <a:buClr>
          <a:schemeClr val="accent1"/>
        </a:buClr>
        <a:buSzPct val="100000"/>
        <a:buFont typeface="Calibri" panose="020F0502020204030204" pitchFamily="34" charset="0"/>
        <a:buChar char=" "/>
        <a:defRPr sz="1500" kern="1200">
          <a:solidFill>
            <a:schemeClr val="tx1">
              <a:lumMod val="75000"/>
              <a:lumOff val="25000"/>
            </a:schemeClr>
          </a:solidFill>
          <a:latin typeface="+mn-lt"/>
          <a:ea typeface="+mn-ea"/>
          <a:cs typeface="+mn-cs"/>
        </a:defRPr>
      </a:lvl1pPr>
      <a:lvl2pPr marL="288036" indent="-137160" algn="l" defTabSz="685800" rtl="0" eaLnBrk="1" latinLnBrk="0" hangingPunct="1">
        <a:lnSpc>
          <a:spcPct val="90000"/>
        </a:lnSpc>
        <a:spcBef>
          <a:spcPts val="150"/>
        </a:spcBef>
        <a:spcAft>
          <a:spcPts val="300"/>
        </a:spcAft>
        <a:buClr>
          <a:schemeClr val="accent1"/>
        </a:buClr>
        <a:buFont typeface="Calibri" pitchFamily="34" charset="0"/>
        <a:buChar char="◦"/>
        <a:defRPr sz="1350" kern="1200">
          <a:solidFill>
            <a:schemeClr val="tx1">
              <a:lumMod val="75000"/>
              <a:lumOff val="25000"/>
            </a:schemeClr>
          </a:solidFill>
          <a:latin typeface="+mn-lt"/>
          <a:ea typeface="+mn-ea"/>
          <a:cs typeface="+mn-cs"/>
        </a:defRPr>
      </a:lvl2pPr>
      <a:lvl3pPr marL="42519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3pPr>
      <a:lvl4pPr marL="56235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4pPr>
      <a:lvl5pPr marL="699516" indent="-13716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5pPr>
      <a:lvl6pPr marL="8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6pPr>
      <a:lvl7pPr marL="9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7pPr>
      <a:lvl8pPr marL="112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8pPr>
      <a:lvl9pPr marL="1275000" indent="-171450" algn="l" defTabSz="685800" rtl="0" eaLnBrk="1" latinLnBrk="0" hangingPunct="1">
        <a:lnSpc>
          <a:spcPct val="90000"/>
        </a:lnSpc>
        <a:spcBef>
          <a:spcPts val="150"/>
        </a:spcBef>
        <a:spcAft>
          <a:spcPts val="300"/>
        </a:spcAft>
        <a:buClr>
          <a:schemeClr val="accent1"/>
        </a:buClr>
        <a:buFont typeface="Calibri" pitchFamily="34" charset="0"/>
        <a:buChar char="◦"/>
        <a:defRPr sz="1050" kern="1200">
          <a:solidFill>
            <a:schemeClr val="tx1">
              <a:lumMod val="75000"/>
              <a:lumOff val="25000"/>
            </a:schemeClr>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hyperlink" Target="https://pixabay.com/de/vectors/computer-datenbank-netzwerk-server-156948/" TargetMode="External"/><Relationship Id="rId2" Type="http://schemas.openxmlformats.org/officeDocument/2006/relationships/image" Target="../media/image3.png"/><Relationship Id="rId1" Type="http://schemas.openxmlformats.org/officeDocument/2006/relationships/slideLayout" Target="../slideLayouts/slideLayout13.xml"/><Relationship Id="rId6" Type="http://schemas.openxmlformats.org/officeDocument/2006/relationships/hyperlink" Target="https://rwandatrade.rw/Laws?l=en" TargetMode="External"/><Relationship Id="rId5" Type="http://schemas.openxmlformats.org/officeDocument/2006/relationships/image" Target="../media/image5.svg"/><Relationship Id="rId4" Type="http://schemas.openxmlformats.org/officeDocument/2006/relationships/image" Target="../media/image4.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hyperlink" Target="https://chrome.google.com/webstore/detail/react-developer-tools/fmkadmapgofadopljbjfkapdkoienihi?hl=en" TargetMode="External"/><Relationship Id="rId2" Type="http://schemas.openxmlformats.org/officeDocument/2006/relationships/hyperlink" Target="https://addons.mozilla.org/en-US/firefox/addon/react-devtools/" TargetMode="Externa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3" Type="http://schemas.openxmlformats.org/officeDocument/2006/relationships/hyperlink" Target="https://en.wikipedia.org/wiki/John_Resig" TargetMode="External"/><Relationship Id="rId2" Type="http://schemas.openxmlformats.org/officeDocument/2006/relationships/notesSlide" Target="../notesSlides/notesSlide2.xml"/><Relationship Id="rId1" Type="http://schemas.openxmlformats.org/officeDocument/2006/relationships/slideLayout" Target="../slideLayouts/slideLayout13.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2" Type="http://schemas.openxmlformats.org/officeDocument/2006/relationships/hyperlink" Target="http://example.com/movies.json" TargetMode="Externa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2" Type="http://schemas.openxmlformats.org/officeDocument/2006/relationships/hyperlink" Target="http://example.com/movies.json"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67555DC-1667-499F-591D-598AF298B88E}"/>
              </a:ext>
            </a:extLst>
          </p:cNvPr>
          <p:cNvSpPr>
            <a:spLocks noGrp="1"/>
          </p:cNvSpPr>
          <p:nvPr>
            <p:ph type="ctrTitle"/>
          </p:nvPr>
        </p:nvSpPr>
        <p:spPr/>
        <p:txBody>
          <a:bodyPr/>
          <a:lstStyle/>
          <a:p>
            <a:r>
              <a:rPr lang="en-US" dirty="0" err="1"/>
              <a:t>Javascript</a:t>
            </a:r>
            <a:r>
              <a:rPr lang="en-US" dirty="0"/>
              <a:t> - advanced</a:t>
            </a:r>
          </a:p>
        </p:txBody>
      </p:sp>
      <p:sp>
        <p:nvSpPr>
          <p:cNvPr id="5" name="Subtitle 4">
            <a:extLst>
              <a:ext uri="{FF2B5EF4-FFF2-40B4-BE49-F238E27FC236}">
                <a16:creationId xmlns:a16="http://schemas.microsoft.com/office/drawing/2014/main" id="{8F1B16BB-AAAA-B7E1-5239-FED6D3668477}"/>
              </a:ext>
            </a:extLst>
          </p:cNvPr>
          <p:cNvSpPr>
            <a:spLocks noGrp="1"/>
          </p:cNvSpPr>
          <p:nvPr>
            <p:ph type="subTitle" idx="1"/>
          </p:nvPr>
        </p:nvSpPr>
        <p:spPr/>
        <p:txBody>
          <a:bodyPr/>
          <a:lstStyle/>
          <a:p>
            <a:r>
              <a:rPr lang="en-US" dirty="0"/>
              <a:t>Making web </a:t>
            </a:r>
            <a:r>
              <a:rPr lang="en-US" dirty="0" err="1"/>
              <a:t>api</a:t>
            </a:r>
            <a:r>
              <a:rPr lang="en-US" dirty="0"/>
              <a:t> calls from </a:t>
            </a:r>
            <a:r>
              <a:rPr lang="en-US"/>
              <a:t>the client</a:t>
            </a:r>
          </a:p>
        </p:txBody>
      </p:sp>
    </p:spTree>
    <p:extLst>
      <p:ext uri="{BB962C8B-B14F-4D97-AF65-F5344CB8AC3E}">
        <p14:creationId xmlns:p14="http://schemas.microsoft.com/office/powerpoint/2010/main" val="406615035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AF879D-59BD-4879-96D8-047EDE31C955}"/>
              </a:ext>
            </a:extLst>
          </p:cNvPr>
          <p:cNvSpPr>
            <a:spLocks noGrp="1"/>
          </p:cNvSpPr>
          <p:nvPr>
            <p:ph type="title"/>
          </p:nvPr>
        </p:nvSpPr>
        <p:spPr/>
        <p:txBody>
          <a:bodyPr/>
          <a:lstStyle/>
          <a:p>
            <a:r>
              <a:rPr lang="en-US" dirty="0"/>
              <a:t>Initialization …</a:t>
            </a:r>
          </a:p>
        </p:txBody>
      </p:sp>
      <p:sp>
        <p:nvSpPr>
          <p:cNvPr id="3" name="Text Placeholder 2">
            <a:extLst>
              <a:ext uri="{FF2B5EF4-FFF2-40B4-BE49-F238E27FC236}">
                <a16:creationId xmlns:a16="http://schemas.microsoft.com/office/drawing/2014/main" id="{130BBAFA-3527-4F33-A43B-AEBBDA47B1AD}"/>
              </a:ext>
            </a:extLst>
          </p:cNvPr>
          <p:cNvSpPr>
            <a:spLocks noGrp="1"/>
          </p:cNvSpPr>
          <p:nvPr>
            <p:ph type="body" idx="1"/>
          </p:nvPr>
        </p:nvSpPr>
        <p:spPr>
          <a:xfrm>
            <a:off x="311700" y="1317637"/>
            <a:ext cx="3999900" cy="3486591"/>
          </a:xfrm>
        </p:spPr>
        <p:txBody>
          <a:bodyPr/>
          <a:lstStyle/>
          <a:p>
            <a:pPr marL="139700" indent="0">
              <a:buNone/>
            </a:pPr>
            <a:r>
              <a:rPr lang="en-US" dirty="0"/>
              <a:t>In </a:t>
            </a:r>
            <a:r>
              <a:rPr lang="en-US" dirty="0" err="1"/>
              <a:t>javascript</a:t>
            </a:r>
            <a:r>
              <a:rPr lang="en-US" dirty="0"/>
              <a:t> we can initialize or set up dynamic </a:t>
            </a:r>
            <a:r>
              <a:rPr lang="en-US" dirty="0" err="1"/>
              <a:t>behaviour</a:t>
            </a:r>
            <a:r>
              <a:rPr lang="en-US" dirty="0"/>
              <a:t> when the page loads</a:t>
            </a:r>
          </a:p>
          <a:p>
            <a:endParaRPr lang="en-US" dirty="0"/>
          </a:p>
          <a:p>
            <a:pPr marL="139700" indent="0">
              <a:buNone/>
            </a:pPr>
            <a:r>
              <a:rPr lang="en-US" sz="1200" b="0" i="0" dirty="0">
                <a:solidFill>
                  <a:schemeClr val="tx1"/>
                </a:solidFill>
                <a:effectLst/>
                <a:latin typeface="Consolas" panose="020B0609020204030204" pitchFamily="49" charset="0"/>
              </a:rPr>
              <a:t>&lt;body onload=“</a:t>
            </a:r>
            <a:r>
              <a:rPr lang="en-US" sz="1200" b="0" i="0" dirty="0" err="1">
                <a:solidFill>
                  <a:schemeClr val="tx1"/>
                </a:solidFill>
                <a:effectLst/>
                <a:latin typeface="Consolas" panose="020B0609020204030204" pitchFamily="49" charset="0"/>
              </a:rPr>
              <a:t>initFunction</a:t>
            </a:r>
            <a:r>
              <a:rPr lang="en-US" sz="1200" b="0" i="0" dirty="0">
                <a:solidFill>
                  <a:schemeClr val="tx1"/>
                </a:solidFill>
                <a:effectLst/>
                <a:latin typeface="Consolas" panose="020B0609020204030204" pitchFamily="49" charset="0"/>
              </a:rPr>
              <a:t>()"&gt;</a:t>
            </a:r>
          </a:p>
          <a:p>
            <a:pPr marL="139700" indent="0">
              <a:buNone/>
            </a:pPr>
            <a:endParaRPr lang="en-US" sz="1200" b="1" dirty="0">
              <a:solidFill>
                <a:schemeClr val="tx1"/>
              </a:solidFill>
              <a:latin typeface="Consolas" panose="020B0609020204030204" pitchFamily="49" charset="0"/>
            </a:endParaRPr>
          </a:p>
          <a:p>
            <a:pPr marL="139700" indent="0">
              <a:buNone/>
            </a:pPr>
            <a:r>
              <a:rPr lang="en-US" sz="1200" dirty="0">
                <a:solidFill>
                  <a:schemeClr val="tx1"/>
                </a:solidFill>
                <a:latin typeface="Consolas" panose="020B0609020204030204" pitchFamily="49" charset="0"/>
              </a:rPr>
              <a:t>Or</a:t>
            </a:r>
          </a:p>
          <a:p>
            <a:pPr marL="0" marR="0" lvl="0" indent="0" defTabSz="485775" rtl="0" eaLnBrk="0" fontAlgn="base" latinLnBrk="0" hangingPunct="0">
              <a:lnSpc>
                <a:spcPct val="100000"/>
              </a:lnSpc>
              <a:spcBef>
                <a:spcPct val="0"/>
              </a:spcBef>
              <a:spcAft>
                <a:spcPct val="0"/>
              </a:spcAft>
              <a:buClrTx/>
              <a:buSzTx/>
              <a:buFontTx/>
              <a:buNone/>
              <a:tabLst>
                <a:tab pos="742950" algn="l"/>
              </a:tabLst>
              <a:defRPr/>
            </a:pPr>
            <a:r>
              <a:rPr kumimoji="0" lang="en-US" altLang="en-US" sz="1200" b="0" i="0" u="none" strike="noStrike" kern="0" cap="none" spc="0" normalizeH="0" baseline="0" noProof="0" dirty="0">
                <a:ln>
                  <a:noFill/>
                </a:ln>
                <a:solidFill>
                  <a:srgbClr val="333333"/>
                </a:solidFill>
                <a:effectLst/>
                <a:uLnTx/>
                <a:uFillTx/>
                <a:latin typeface="Consolas" panose="020B0609020204030204" pitchFamily="49" charset="0"/>
                <a:sym typeface="Arial"/>
              </a:rPr>
              <a:t> </a:t>
            </a:r>
          </a:p>
          <a:p>
            <a:pPr marL="0" marR="0" lvl="0" indent="0" defTabSz="485775" rtl="0" eaLnBrk="0" fontAlgn="base" latinLnBrk="0" hangingPunct="0">
              <a:lnSpc>
                <a:spcPct val="100000"/>
              </a:lnSpc>
              <a:spcBef>
                <a:spcPct val="0"/>
              </a:spcBef>
              <a:spcAft>
                <a:spcPct val="0"/>
              </a:spcAft>
              <a:buClrTx/>
              <a:buSzTx/>
              <a:buFontTx/>
              <a:buNone/>
              <a:tabLst>
                <a:tab pos="742950" algn="l"/>
              </a:tabLst>
              <a:defRPr/>
            </a:pPr>
            <a:r>
              <a:rPr kumimoji="0" lang="en-US" altLang="en-US" sz="1200" b="0" i="0" u="none" strike="noStrike" kern="0" cap="none" spc="0" normalizeH="0" baseline="0" noProof="0" dirty="0">
                <a:ln>
                  <a:noFill/>
                </a:ln>
                <a:solidFill>
                  <a:schemeClr val="tx1"/>
                </a:solidFill>
                <a:effectLst/>
                <a:uLnTx/>
                <a:uFillTx/>
                <a:latin typeface="Consolas" panose="020B0609020204030204" pitchFamily="49" charset="0"/>
                <a:sym typeface="Arial"/>
              </a:rPr>
              <a:t> &lt;script type="text/</a:t>
            </a:r>
            <a:r>
              <a:rPr kumimoji="0" lang="en-US" altLang="en-US" sz="1200" b="0" i="0" u="none" strike="noStrike" kern="0" cap="none" spc="0" normalizeH="0" baseline="0" noProof="0" dirty="0" err="1">
                <a:ln>
                  <a:noFill/>
                </a:ln>
                <a:solidFill>
                  <a:schemeClr val="tx1"/>
                </a:solidFill>
                <a:effectLst/>
                <a:uLnTx/>
                <a:uFillTx/>
                <a:latin typeface="Consolas" panose="020B0609020204030204" pitchFamily="49" charset="0"/>
                <a:sym typeface="Arial"/>
              </a:rPr>
              <a:t>javascript</a:t>
            </a:r>
            <a:r>
              <a:rPr kumimoji="0" lang="en-US" altLang="en-US" sz="1200" b="0" i="0" u="none" strike="noStrike" kern="0" cap="none" spc="0" normalizeH="0" baseline="0" noProof="0" dirty="0">
                <a:ln>
                  <a:noFill/>
                </a:ln>
                <a:solidFill>
                  <a:schemeClr val="tx1"/>
                </a:solidFill>
                <a:effectLst/>
                <a:uLnTx/>
                <a:uFillTx/>
                <a:latin typeface="Consolas" panose="020B0609020204030204" pitchFamily="49" charset="0"/>
                <a:sym typeface="Arial"/>
              </a:rPr>
              <a:t>"&gt;</a:t>
            </a:r>
          </a:p>
          <a:p>
            <a:pPr marL="0" marR="0" lvl="0" indent="0" defTabSz="485775" rtl="0" eaLnBrk="0" fontAlgn="base" latinLnBrk="0" hangingPunct="0">
              <a:lnSpc>
                <a:spcPct val="100000"/>
              </a:lnSpc>
              <a:spcBef>
                <a:spcPct val="0"/>
              </a:spcBef>
              <a:spcAft>
                <a:spcPct val="0"/>
              </a:spcAft>
              <a:buClrTx/>
              <a:buSzTx/>
              <a:buFontTx/>
              <a:buNone/>
              <a:tabLst>
                <a:tab pos="742950" algn="l"/>
              </a:tabLst>
              <a:defRPr/>
            </a:pPr>
            <a:r>
              <a:rPr lang="en-US" altLang="en-US" sz="1200" kern="0" dirty="0">
                <a:solidFill>
                  <a:schemeClr val="tx1"/>
                </a:solidFill>
                <a:latin typeface="Consolas" panose="020B0609020204030204" pitchFamily="49" charset="0"/>
                <a:sym typeface="Arial"/>
              </a:rPr>
              <a:t>   </a:t>
            </a:r>
            <a:r>
              <a:rPr kumimoji="0" lang="en-US" altLang="en-US" sz="1200" b="0" i="0" u="none" strike="noStrike" kern="0" cap="none" spc="0" normalizeH="0" baseline="0" noProof="0" dirty="0" err="1">
                <a:ln>
                  <a:noFill/>
                </a:ln>
                <a:solidFill>
                  <a:schemeClr val="tx1"/>
                </a:solidFill>
                <a:effectLst/>
                <a:uLnTx/>
                <a:uFillTx/>
                <a:latin typeface="Consolas" panose="020B0609020204030204" pitchFamily="49" charset="0"/>
                <a:sym typeface="Arial"/>
              </a:rPr>
              <a:t>window.onload</a:t>
            </a:r>
            <a:r>
              <a:rPr kumimoji="0" lang="en-US" altLang="en-US" sz="1200" b="0" i="0" u="none" strike="noStrike" kern="0" cap="none" spc="0" normalizeH="0" baseline="0" noProof="0" dirty="0">
                <a:ln>
                  <a:noFill/>
                </a:ln>
                <a:solidFill>
                  <a:schemeClr val="tx1"/>
                </a:solidFill>
                <a:effectLst/>
                <a:uLnTx/>
                <a:uFillTx/>
                <a:latin typeface="Consolas" panose="020B0609020204030204" pitchFamily="49" charset="0"/>
                <a:sym typeface="Arial"/>
              </a:rPr>
              <a:t>=</a:t>
            </a:r>
            <a:r>
              <a:rPr kumimoji="0" lang="en-US" altLang="en-US" sz="1200" b="0" i="0" u="none" strike="noStrike" kern="0" cap="none" spc="0" normalizeH="0" baseline="0" noProof="0" dirty="0" err="1">
                <a:ln>
                  <a:noFill/>
                </a:ln>
                <a:solidFill>
                  <a:schemeClr val="tx1"/>
                </a:solidFill>
                <a:effectLst/>
                <a:uLnTx/>
                <a:uFillTx/>
                <a:latin typeface="Consolas" panose="020B0609020204030204" pitchFamily="49" charset="0"/>
                <a:sym typeface="Arial"/>
              </a:rPr>
              <a:t>initFunction</a:t>
            </a:r>
            <a:r>
              <a:rPr kumimoji="0" lang="en-US" altLang="en-US" sz="1200" b="0" i="0" u="none" strike="noStrike" kern="0" cap="none" spc="0" normalizeH="0" baseline="0" noProof="0" dirty="0">
                <a:ln>
                  <a:noFill/>
                </a:ln>
                <a:solidFill>
                  <a:schemeClr val="tx1"/>
                </a:solidFill>
                <a:effectLst/>
                <a:uLnTx/>
                <a:uFillTx/>
                <a:latin typeface="Consolas" panose="020B0609020204030204" pitchFamily="49" charset="0"/>
                <a:sym typeface="Arial"/>
              </a:rPr>
              <a:t>();</a:t>
            </a:r>
          </a:p>
          <a:p>
            <a:pPr marL="0" marR="0" lvl="0" indent="0" defTabSz="485775" rtl="0" eaLnBrk="0" fontAlgn="base" latinLnBrk="0" hangingPunct="0">
              <a:lnSpc>
                <a:spcPct val="100000"/>
              </a:lnSpc>
              <a:spcBef>
                <a:spcPct val="0"/>
              </a:spcBef>
              <a:spcAft>
                <a:spcPct val="0"/>
              </a:spcAft>
              <a:buClrTx/>
              <a:buSzTx/>
              <a:buFontTx/>
              <a:buNone/>
              <a:tabLst>
                <a:tab pos="342900" algn="l"/>
              </a:tabLst>
              <a:defRPr/>
            </a:pPr>
            <a:r>
              <a:rPr kumimoji="0" lang="en-US" altLang="en-US" sz="1200" b="0" i="0" u="none" strike="noStrike" kern="0" cap="none" spc="0" normalizeH="0" baseline="0" noProof="0" dirty="0">
                <a:ln>
                  <a:noFill/>
                </a:ln>
                <a:solidFill>
                  <a:schemeClr val="tx1"/>
                </a:solidFill>
                <a:effectLst/>
                <a:uLnTx/>
                <a:uFillTx/>
                <a:latin typeface="Consolas" panose="020B0609020204030204" pitchFamily="49" charset="0"/>
                <a:sym typeface="Arial"/>
              </a:rPr>
              <a:t> &lt;/script&gt; </a:t>
            </a:r>
          </a:p>
          <a:p>
            <a:pPr marL="0" marR="0" lvl="0" indent="0" defTabSz="485775" rtl="0" eaLnBrk="0" fontAlgn="base" latinLnBrk="0" hangingPunct="0">
              <a:lnSpc>
                <a:spcPct val="100000"/>
              </a:lnSpc>
              <a:spcBef>
                <a:spcPct val="0"/>
              </a:spcBef>
              <a:spcAft>
                <a:spcPct val="0"/>
              </a:spcAft>
              <a:buClrTx/>
              <a:buSzTx/>
              <a:buFontTx/>
              <a:buNone/>
              <a:tabLst>
                <a:tab pos="342900" algn="l"/>
              </a:tabLst>
              <a:defRPr/>
            </a:pPr>
            <a:r>
              <a:rPr lang="en-US" altLang="en-US" sz="1200" kern="0" dirty="0">
                <a:solidFill>
                  <a:schemeClr val="tx1"/>
                </a:solidFill>
                <a:latin typeface="Consolas" panose="020B0609020204030204" pitchFamily="49" charset="0"/>
                <a:sym typeface="Arial"/>
              </a:rPr>
              <a:t>  …</a:t>
            </a:r>
          </a:p>
          <a:p>
            <a:pPr marL="0" marR="0" lvl="0" indent="0" defTabSz="485775" rtl="0" eaLnBrk="0" fontAlgn="base" latinLnBrk="0" hangingPunct="0">
              <a:lnSpc>
                <a:spcPct val="100000"/>
              </a:lnSpc>
              <a:spcBef>
                <a:spcPct val="0"/>
              </a:spcBef>
              <a:spcAft>
                <a:spcPct val="0"/>
              </a:spcAft>
              <a:buClrTx/>
              <a:buSzTx/>
              <a:buFontTx/>
              <a:buNone/>
              <a:tabLst>
                <a:tab pos="342900" algn="l"/>
              </a:tabLst>
              <a:defRPr/>
            </a:pPr>
            <a:r>
              <a:rPr lang="en-US" sz="1200" kern="0" dirty="0">
                <a:solidFill>
                  <a:schemeClr val="tx1"/>
                </a:solidFill>
                <a:latin typeface="Consolas" panose="020B0609020204030204" pitchFamily="49" charset="0"/>
                <a:sym typeface="Arial"/>
              </a:rPr>
              <a:t> </a:t>
            </a:r>
            <a:r>
              <a:rPr lang="en-US" sz="1200" dirty="0">
                <a:solidFill>
                  <a:schemeClr val="tx1"/>
                </a:solidFill>
                <a:latin typeface="Consolas" panose="020B0609020204030204" pitchFamily="49" charset="0"/>
              </a:rPr>
              <a:t>function </a:t>
            </a:r>
            <a:r>
              <a:rPr lang="en-US" sz="1200" dirty="0" err="1">
                <a:solidFill>
                  <a:schemeClr val="tx1"/>
                </a:solidFill>
                <a:latin typeface="Consolas" panose="020B0609020204030204" pitchFamily="49" charset="0"/>
              </a:rPr>
              <a:t>initFunction</a:t>
            </a:r>
            <a:r>
              <a:rPr lang="en-US" sz="1200" dirty="0">
                <a:solidFill>
                  <a:schemeClr val="tx1"/>
                </a:solidFill>
                <a:latin typeface="Consolas" panose="020B0609020204030204" pitchFamily="49" charset="0"/>
              </a:rPr>
              <a:t>() {</a:t>
            </a:r>
          </a:p>
          <a:p>
            <a:pPr marL="139700" indent="0">
              <a:buNone/>
            </a:pPr>
            <a:r>
              <a:rPr lang="en-US" sz="1200" dirty="0">
                <a:solidFill>
                  <a:schemeClr val="tx1"/>
                </a:solidFill>
                <a:latin typeface="Consolas" panose="020B0609020204030204" pitchFamily="49" charset="0"/>
              </a:rPr>
              <a:t>   alert(“Hello, Sailor!”);</a:t>
            </a:r>
          </a:p>
          <a:p>
            <a:pPr marL="139700" indent="0">
              <a:buNone/>
            </a:pPr>
            <a:r>
              <a:rPr lang="en-US" sz="1200" dirty="0">
                <a:solidFill>
                  <a:schemeClr val="tx1"/>
                </a:solidFill>
                <a:latin typeface="Consolas" panose="020B0609020204030204" pitchFamily="49" charset="0"/>
              </a:rPr>
              <a:t>   …</a:t>
            </a:r>
          </a:p>
          <a:p>
            <a:pPr marL="139700" indent="0">
              <a:buNone/>
            </a:pPr>
            <a:r>
              <a:rPr lang="en-US" sz="1200" dirty="0">
                <a:solidFill>
                  <a:schemeClr val="tx1"/>
                </a:solidFill>
                <a:latin typeface="Consolas" panose="020B0609020204030204" pitchFamily="49" charset="0"/>
              </a:rPr>
              <a:t>}</a:t>
            </a:r>
          </a:p>
          <a:p>
            <a:pPr marL="139700" indent="0">
              <a:buNone/>
            </a:pPr>
            <a:endParaRPr lang="en-US" sz="1200" dirty="0">
              <a:solidFill>
                <a:schemeClr val="tx1"/>
              </a:solidFill>
              <a:latin typeface="Consolas" panose="020B0609020204030204" pitchFamily="49" charset="0"/>
            </a:endParaRPr>
          </a:p>
          <a:p>
            <a:pPr marL="139700" indent="0">
              <a:buNone/>
            </a:pPr>
            <a:r>
              <a:rPr lang="en-US" sz="1200" dirty="0">
                <a:solidFill>
                  <a:schemeClr val="tx1"/>
                </a:solidFill>
                <a:latin typeface="Consolas" panose="020B0609020204030204" pitchFamily="49" charset="0"/>
              </a:rPr>
              <a:t>Or perhaps, check cookies …</a:t>
            </a:r>
          </a:p>
          <a:p>
            <a:pPr marL="0" marR="0" lvl="0" indent="0" defTabSz="485775" rtl="0" eaLnBrk="0" fontAlgn="base" latinLnBrk="0" hangingPunct="0">
              <a:lnSpc>
                <a:spcPct val="100000"/>
              </a:lnSpc>
              <a:spcBef>
                <a:spcPct val="0"/>
              </a:spcBef>
              <a:spcAft>
                <a:spcPct val="0"/>
              </a:spcAft>
              <a:buClrTx/>
              <a:buSzTx/>
              <a:buFontTx/>
              <a:buNone/>
              <a:tabLst>
                <a:tab pos="342900" algn="l"/>
              </a:tabLst>
              <a:defRPr/>
            </a:pPr>
            <a:endParaRPr kumimoji="0" lang="en-US" altLang="en-US" b="0" i="0" u="none" strike="noStrike" kern="0" cap="none" spc="0" normalizeH="0" baseline="0" noProof="0" dirty="0">
              <a:ln>
                <a:noFill/>
              </a:ln>
              <a:solidFill>
                <a:srgbClr val="000000"/>
              </a:solidFill>
              <a:effectLst/>
              <a:uLnTx/>
              <a:uFillTx/>
              <a:latin typeface="Consolas" panose="020B0609020204030204" pitchFamily="49" charset="0"/>
              <a:sym typeface="Arial"/>
            </a:endParaRPr>
          </a:p>
          <a:p>
            <a:pPr marL="139700" indent="0">
              <a:buNone/>
            </a:pPr>
            <a:endParaRPr lang="en-US" dirty="0">
              <a:latin typeface="Consolas" panose="020B0609020204030204" pitchFamily="49" charset="0"/>
            </a:endParaRPr>
          </a:p>
        </p:txBody>
      </p:sp>
      <p:sp>
        <p:nvSpPr>
          <p:cNvPr id="4" name="Text Placeholder 3">
            <a:extLst>
              <a:ext uri="{FF2B5EF4-FFF2-40B4-BE49-F238E27FC236}">
                <a16:creationId xmlns:a16="http://schemas.microsoft.com/office/drawing/2014/main" id="{0AE50A62-FB33-42FF-A4B0-2CBA138291DC}"/>
              </a:ext>
            </a:extLst>
          </p:cNvPr>
          <p:cNvSpPr>
            <a:spLocks noGrp="1"/>
          </p:cNvSpPr>
          <p:nvPr>
            <p:ph type="body" idx="2"/>
          </p:nvPr>
        </p:nvSpPr>
        <p:spPr>
          <a:xfrm>
            <a:off x="4832400" y="1317637"/>
            <a:ext cx="3999900" cy="3164151"/>
          </a:xfrm>
        </p:spPr>
        <p:txBody>
          <a:bodyPr/>
          <a:lstStyle/>
          <a:p>
            <a:pPr marL="139700" indent="0">
              <a:buNone/>
            </a:pPr>
            <a:r>
              <a:rPr lang="en-US" dirty="0">
                <a:solidFill>
                  <a:schemeClr val="tx1"/>
                </a:solidFill>
              </a:rPr>
              <a:t>In React – use initialization events, e.g. built-in handlers that you can override</a:t>
            </a:r>
          </a:p>
          <a:p>
            <a:pPr marL="139700" indent="0">
              <a:buNone/>
            </a:pPr>
            <a:endParaRPr lang="en-US" sz="1200" dirty="0">
              <a:solidFill>
                <a:srgbClr val="9B9B9B"/>
              </a:solidFill>
              <a:latin typeface="Consolas" panose="020B0609020204030204" pitchFamily="49" charset="0"/>
            </a:endParaRPr>
          </a:p>
          <a:p>
            <a:pPr marL="139700" indent="0">
              <a:buNone/>
            </a:pPr>
            <a:r>
              <a:rPr lang="en-US" sz="1200" dirty="0">
                <a:solidFill>
                  <a:schemeClr val="tx1"/>
                </a:solidFill>
                <a:latin typeface="Consolas" panose="020B0609020204030204" pitchFamily="49" charset="0"/>
              </a:rPr>
              <a:t>// When component is loaded, get data from</a:t>
            </a:r>
          </a:p>
          <a:p>
            <a:pPr marL="139700" indent="0">
              <a:buNone/>
            </a:pPr>
            <a:r>
              <a:rPr lang="en-US" sz="1200" dirty="0">
                <a:solidFill>
                  <a:schemeClr val="tx1"/>
                </a:solidFill>
                <a:latin typeface="Consolas" panose="020B0609020204030204" pitchFamily="49" charset="0"/>
              </a:rPr>
              <a:t>// backend/DB via API</a:t>
            </a:r>
          </a:p>
          <a:p>
            <a:pPr marL="139700" indent="0">
              <a:buNone/>
            </a:pPr>
            <a:endParaRPr lang="en-US" sz="1200" dirty="0">
              <a:solidFill>
                <a:schemeClr val="tx1"/>
              </a:solidFill>
              <a:latin typeface="Consolas" panose="020B0609020204030204" pitchFamily="49" charset="0"/>
            </a:endParaRPr>
          </a:p>
          <a:p>
            <a:pPr marL="139700" indent="0">
              <a:buNone/>
            </a:pPr>
            <a:r>
              <a:rPr lang="en-US" sz="1200" dirty="0" err="1">
                <a:solidFill>
                  <a:schemeClr val="tx1"/>
                </a:solidFill>
                <a:latin typeface="Consolas" panose="020B0609020204030204" pitchFamily="49" charset="0"/>
              </a:rPr>
              <a:t>componentDidMount</a:t>
            </a:r>
            <a:r>
              <a:rPr lang="en-US" sz="1200" dirty="0">
                <a:solidFill>
                  <a:schemeClr val="tx1"/>
                </a:solidFill>
                <a:latin typeface="Consolas" panose="020B0609020204030204" pitchFamily="49" charset="0"/>
              </a:rPr>
              <a:t>() {</a:t>
            </a:r>
          </a:p>
          <a:p>
            <a:pPr marL="139700" indent="0">
              <a:buNone/>
            </a:pPr>
            <a:r>
              <a:rPr lang="en-US" sz="1200" dirty="0">
                <a:solidFill>
                  <a:schemeClr val="tx1"/>
                </a:solidFill>
                <a:latin typeface="Consolas" panose="020B0609020204030204" pitchFamily="49" charset="0"/>
              </a:rPr>
              <a:t>   </a:t>
            </a:r>
            <a:r>
              <a:rPr lang="en-US" sz="1200" dirty="0" err="1">
                <a:solidFill>
                  <a:schemeClr val="tx1"/>
                </a:solidFill>
                <a:latin typeface="Consolas" panose="020B0609020204030204" pitchFamily="49" charset="0"/>
              </a:rPr>
              <a:t>this.fetchData</a:t>
            </a:r>
            <a:r>
              <a:rPr lang="en-US" sz="1200" dirty="0">
                <a:solidFill>
                  <a:schemeClr val="tx1"/>
                </a:solidFill>
                <a:latin typeface="Consolas" panose="020B0609020204030204" pitchFamily="49" charset="0"/>
              </a:rPr>
              <a:t>();</a:t>
            </a:r>
          </a:p>
          <a:p>
            <a:pPr marL="139700" indent="0">
              <a:buNone/>
            </a:pPr>
            <a:r>
              <a:rPr lang="en-US" sz="1200" dirty="0">
                <a:solidFill>
                  <a:schemeClr val="tx1"/>
                </a:solidFill>
                <a:latin typeface="Consolas" panose="020B0609020204030204" pitchFamily="49" charset="0"/>
              </a:rPr>
              <a:t>}</a:t>
            </a:r>
          </a:p>
          <a:p>
            <a:pPr marL="139700" indent="0">
              <a:buNone/>
            </a:pPr>
            <a:endParaRPr lang="en-US" sz="1200" dirty="0">
              <a:solidFill>
                <a:schemeClr val="tx1"/>
              </a:solidFill>
              <a:latin typeface="Consolas" panose="020B0609020204030204" pitchFamily="49" charset="0"/>
            </a:endParaRPr>
          </a:p>
          <a:p>
            <a:pPr marL="139700" indent="0">
              <a:buNone/>
            </a:pPr>
            <a:r>
              <a:rPr lang="en-US" sz="1200" dirty="0" err="1">
                <a:solidFill>
                  <a:schemeClr val="tx1"/>
                </a:solidFill>
                <a:latin typeface="Consolas" panose="020B0609020204030204" pitchFamily="49" charset="0"/>
              </a:rPr>
              <a:t>fetchData</a:t>
            </a:r>
            <a:r>
              <a:rPr lang="en-US" sz="1200" dirty="0">
                <a:solidFill>
                  <a:schemeClr val="tx1"/>
                </a:solidFill>
                <a:latin typeface="Consolas" panose="020B0609020204030204" pitchFamily="49" charset="0"/>
              </a:rPr>
              <a:t> = () =&gt; {</a:t>
            </a:r>
          </a:p>
          <a:p>
            <a:pPr marL="139700" indent="0">
              <a:buNone/>
            </a:pPr>
            <a:r>
              <a:rPr lang="en-US" sz="1200" dirty="0">
                <a:solidFill>
                  <a:schemeClr val="tx1"/>
                </a:solidFill>
                <a:latin typeface="Consolas" panose="020B0609020204030204" pitchFamily="49" charset="0"/>
              </a:rPr>
              <a:t>   fetch('/quotes')</a:t>
            </a:r>
          </a:p>
          <a:p>
            <a:pPr marL="139700" indent="0">
              <a:buNone/>
            </a:pPr>
            <a:r>
              <a:rPr lang="en-US" sz="1200" dirty="0">
                <a:solidFill>
                  <a:schemeClr val="tx1"/>
                </a:solidFill>
                <a:latin typeface="Consolas" panose="020B0609020204030204" pitchFamily="49" charset="0"/>
              </a:rPr>
              <a:t>   .then((response) =&gt; { … });</a:t>
            </a:r>
          </a:p>
        </p:txBody>
      </p:sp>
    </p:spTree>
    <p:extLst>
      <p:ext uri="{BB962C8B-B14F-4D97-AF65-F5344CB8AC3E}">
        <p14:creationId xmlns:p14="http://schemas.microsoft.com/office/powerpoint/2010/main" val="186400990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B94F15-83F8-F86D-4B7F-62311CD05F36}"/>
              </a:ext>
            </a:extLst>
          </p:cNvPr>
          <p:cNvSpPr>
            <a:spLocks noGrp="1"/>
          </p:cNvSpPr>
          <p:nvPr>
            <p:ph type="title"/>
          </p:nvPr>
        </p:nvSpPr>
        <p:spPr/>
        <p:txBody>
          <a:bodyPr/>
          <a:lstStyle/>
          <a:p>
            <a:r>
              <a:rPr lang="en-US" dirty="0"/>
              <a:t>Rendering multiple objects</a:t>
            </a:r>
          </a:p>
        </p:txBody>
      </p:sp>
      <p:sp>
        <p:nvSpPr>
          <p:cNvPr id="3" name="Text Placeholder 2">
            <a:extLst>
              <a:ext uri="{FF2B5EF4-FFF2-40B4-BE49-F238E27FC236}">
                <a16:creationId xmlns:a16="http://schemas.microsoft.com/office/drawing/2014/main" id="{737994A5-5B70-2025-08B0-60299F61608C}"/>
              </a:ext>
            </a:extLst>
          </p:cNvPr>
          <p:cNvSpPr>
            <a:spLocks noGrp="1"/>
          </p:cNvSpPr>
          <p:nvPr>
            <p:ph type="body" idx="1"/>
          </p:nvPr>
        </p:nvSpPr>
        <p:spPr>
          <a:xfrm>
            <a:off x="311700" y="1455233"/>
            <a:ext cx="3999900" cy="3113641"/>
          </a:xfrm>
        </p:spPr>
        <p:txBody>
          <a:bodyPr/>
          <a:lstStyle/>
          <a:p>
            <a:r>
              <a:rPr lang="en-US" dirty="0"/>
              <a:t>React is built from components</a:t>
            </a:r>
          </a:p>
          <a:p>
            <a:r>
              <a:rPr lang="en-US" dirty="0"/>
              <a:t>Like other O-O languages, components are intended to written once, but instantiated multiple times</a:t>
            </a:r>
          </a:p>
          <a:p>
            <a:r>
              <a:rPr lang="en-US" dirty="0"/>
              <a:t>You do NOT want to do this…</a:t>
            </a:r>
          </a:p>
          <a:p>
            <a:pPr marL="139700" indent="0">
              <a:buNone/>
            </a:pPr>
            <a:endParaRPr lang="en-US" dirty="0"/>
          </a:p>
          <a:p>
            <a:pPr marL="139700" indent="0">
              <a:buNone/>
            </a:pPr>
            <a:r>
              <a:rPr lang="en-US" dirty="0"/>
              <a:t>&lt;MyComponent&gt; </a:t>
            </a:r>
            <a:r>
              <a:rPr lang="en-US" dirty="0" err="1"/>
              <a:t>myData</a:t>
            </a:r>
            <a:r>
              <a:rPr lang="en-US" dirty="0"/>
              <a:t>[0]&lt;/MyComponent&gt;</a:t>
            </a:r>
          </a:p>
          <a:p>
            <a:pPr marL="139700" indent="0">
              <a:buNone/>
            </a:pPr>
            <a:r>
              <a:rPr lang="en-US" dirty="0"/>
              <a:t>&lt;MyComponent&gt; </a:t>
            </a:r>
            <a:r>
              <a:rPr lang="en-US" dirty="0" err="1"/>
              <a:t>myData</a:t>
            </a:r>
            <a:r>
              <a:rPr lang="en-US" dirty="0"/>
              <a:t>[1]&lt;/MyComponent&gt;</a:t>
            </a:r>
          </a:p>
          <a:p>
            <a:pPr marL="139700" indent="0">
              <a:buNone/>
            </a:pPr>
            <a:r>
              <a:rPr lang="en-US" dirty="0"/>
              <a:t>&lt;MyComponent&gt; </a:t>
            </a:r>
            <a:r>
              <a:rPr lang="en-US" dirty="0" err="1"/>
              <a:t>myData</a:t>
            </a:r>
            <a:r>
              <a:rPr lang="en-US" dirty="0"/>
              <a:t>[2]&lt;/MyComponent&gt;</a:t>
            </a:r>
          </a:p>
          <a:p>
            <a:pPr marL="139700" indent="0">
              <a:buNone/>
            </a:pPr>
            <a:r>
              <a:rPr lang="en-US" dirty="0"/>
              <a:t>&lt;MyComponent&gt; </a:t>
            </a:r>
            <a:r>
              <a:rPr lang="en-US" dirty="0" err="1"/>
              <a:t>myData</a:t>
            </a:r>
            <a:r>
              <a:rPr lang="en-US" dirty="0"/>
              <a:t>[3]&lt;/MyComponent&gt;</a:t>
            </a:r>
          </a:p>
          <a:p>
            <a:endParaRPr lang="en-US" dirty="0"/>
          </a:p>
          <a:p>
            <a:endParaRPr lang="en-US" dirty="0"/>
          </a:p>
          <a:p>
            <a:r>
              <a:rPr lang="en-US" dirty="0"/>
              <a:t>That would be hardcoded, and leave you with no way to render 5 objects (or 3, or …)</a:t>
            </a:r>
          </a:p>
        </p:txBody>
      </p:sp>
      <p:sp>
        <p:nvSpPr>
          <p:cNvPr id="5" name="Rectangle 1">
            <a:extLst>
              <a:ext uri="{FF2B5EF4-FFF2-40B4-BE49-F238E27FC236}">
                <a16:creationId xmlns:a16="http://schemas.microsoft.com/office/drawing/2014/main" id="{268DC1FD-7F71-A63C-F6B7-33B1E36D55B6}"/>
              </a:ext>
            </a:extLst>
          </p:cNvPr>
          <p:cNvSpPr>
            <a:spLocks noGrp="1" noChangeArrowheads="1"/>
          </p:cNvSpPr>
          <p:nvPr>
            <p:ph type="body" idx="2"/>
          </p:nvPr>
        </p:nvSpPr>
        <p:spPr bwMode="auto">
          <a:xfrm>
            <a:off x="5091819" y="1607481"/>
            <a:ext cx="3374603" cy="24622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Unicode MS" panose="020B0604020202020204" pitchFamily="34" charset="-128"/>
              </a:rPr>
              <a:t>{/* inline JS map */}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b="0" i="0" u="none" strike="noStrike" cap="none" normalizeH="0" baseline="0" dirty="0">
                <a:ln>
                  <a:noFill/>
                </a:ln>
                <a:solidFill>
                  <a:schemeClr val="tx1"/>
                </a:solidFill>
                <a:effectLst/>
                <a:latin typeface="Arial Unicode MS" panose="020B0604020202020204" pitchFamily="34" charset="-128"/>
              </a:rPr>
              <a:t>&lt;div&gt;</a:t>
            </a:r>
          </a:p>
          <a:p>
            <a:pPr marL="0" lvl="0" indent="0" defTabSz="914400" eaLnBrk="0" fontAlgn="base" hangingPunct="0">
              <a:lnSpc>
                <a:spcPct val="100000"/>
              </a:lnSpc>
              <a:spcBef>
                <a:spcPct val="0"/>
              </a:spcBef>
              <a:spcAft>
                <a:spcPct val="0"/>
              </a:spcAft>
              <a:buClrTx/>
              <a:buSzTx/>
              <a:buNone/>
            </a:pPr>
            <a:r>
              <a:rPr lang="en-US" altLang="en-US" dirty="0">
                <a:solidFill>
                  <a:schemeClr val="tx1"/>
                </a:solidFill>
                <a:latin typeface="Arial Unicode MS" panose="020B0604020202020204" pitchFamily="34" charset="-128"/>
              </a:rPr>
              <a:t>   {</a:t>
            </a:r>
          </a:p>
          <a:p>
            <a:pPr marL="0" lvl="0" indent="0" defTabSz="914400" eaLnBrk="0" fontAlgn="base" hangingPunct="0">
              <a:lnSpc>
                <a:spcPct val="100000"/>
              </a:lnSpc>
              <a:spcBef>
                <a:spcPct val="0"/>
              </a:spcBef>
              <a:spcAft>
                <a:spcPct val="0"/>
              </a:spcAft>
              <a:buClrTx/>
              <a:buSzTx/>
              <a:buNone/>
            </a:pPr>
            <a:r>
              <a:rPr lang="en-US" altLang="en-US" dirty="0">
                <a:solidFill>
                  <a:schemeClr val="tx1"/>
                </a:solidFill>
                <a:latin typeface="Arial Unicode MS" panose="020B0604020202020204" pitchFamily="34" charset="-128"/>
              </a:rPr>
              <a:t>      </a:t>
            </a:r>
            <a:r>
              <a:rPr lang="en-US" altLang="en-US" dirty="0" err="1">
                <a:solidFill>
                  <a:schemeClr val="tx1"/>
                </a:solidFill>
                <a:latin typeface="Arial Unicode MS" panose="020B0604020202020204" pitchFamily="34" charset="-128"/>
              </a:rPr>
              <a:t>this.state.myData.map</a:t>
            </a:r>
            <a:r>
              <a:rPr lang="en-US" altLang="en-US" dirty="0">
                <a:solidFill>
                  <a:schemeClr val="tx1"/>
                </a:solidFill>
                <a:latin typeface="Arial Unicode MS" panose="020B0604020202020204" pitchFamily="34" charset="-128"/>
              </a:rPr>
              <a:t>(item =&gt;  {</a:t>
            </a:r>
          </a:p>
          <a:p>
            <a:pPr marL="0" lvl="0" indent="0" defTabSz="914400" eaLnBrk="0" fontAlgn="base" hangingPunct="0">
              <a:lnSpc>
                <a:spcPct val="100000"/>
              </a:lnSpc>
              <a:spcBef>
                <a:spcPct val="0"/>
              </a:spcBef>
              <a:spcAft>
                <a:spcPct val="0"/>
              </a:spcAft>
              <a:buClrTx/>
              <a:buSzTx/>
              <a:buNone/>
            </a:pPr>
            <a:r>
              <a:rPr lang="en-US" altLang="en-US" dirty="0">
                <a:solidFill>
                  <a:schemeClr val="tx1"/>
                </a:solidFill>
                <a:latin typeface="Arial Unicode MS" panose="020B0604020202020204" pitchFamily="34" charset="-128"/>
              </a:rPr>
              <a:t>         return (</a:t>
            </a:r>
          </a:p>
          <a:p>
            <a:pPr marL="0" lvl="0" indent="0" defTabSz="914400" eaLnBrk="0" fontAlgn="base" hangingPunct="0">
              <a:lnSpc>
                <a:spcPct val="100000"/>
              </a:lnSpc>
              <a:spcBef>
                <a:spcPct val="0"/>
              </a:spcBef>
              <a:spcAft>
                <a:spcPct val="0"/>
              </a:spcAft>
              <a:buClrTx/>
              <a:buSzTx/>
              <a:buNone/>
            </a:pPr>
            <a:r>
              <a:rPr lang="en-US" altLang="en-US" dirty="0">
                <a:solidFill>
                  <a:schemeClr val="tx1"/>
                </a:solidFill>
                <a:latin typeface="Arial Unicode MS" panose="020B0604020202020204" pitchFamily="34" charset="-128"/>
              </a:rPr>
              <a:t>            &lt;MyComponent&gt;</a:t>
            </a:r>
          </a:p>
          <a:p>
            <a:pPr marL="0" lvl="0" indent="0" defTabSz="914400" eaLnBrk="0" fontAlgn="base" hangingPunct="0">
              <a:lnSpc>
                <a:spcPct val="100000"/>
              </a:lnSpc>
              <a:spcBef>
                <a:spcPct val="0"/>
              </a:spcBef>
              <a:spcAft>
                <a:spcPct val="0"/>
              </a:spcAft>
              <a:buClrTx/>
              <a:buSzTx/>
              <a:buNone/>
            </a:pPr>
            <a:r>
              <a:rPr lang="en-US" altLang="en-US" dirty="0">
                <a:solidFill>
                  <a:schemeClr val="tx1"/>
                </a:solidFill>
                <a:latin typeface="Arial Unicode MS" panose="020B0604020202020204" pitchFamily="34" charset="-128"/>
              </a:rPr>
              <a:t>               {item} </a:t>
            </a:r>
          </a:p>
          <a:p>
            <a:pPr marL="0" lvl="0" indent="0" defTabSz="914400" eaLnBrk="0" fontAlgn="base" hangingPunct="0">
              <a:lnSpc>
                <a:spcPct val="100000"/>
              </a:lnSpc>
              <a:spcBef>
                <a:spcPct val="0"/>
              </a:spcBef>
              <a:spcAft>
                <a:spcPct val="0"/>
              </a:spcAft>
              <a:buClrTx/>
              <a:buSzTx/>
              <a:buNone/>
            </a:pPr>
            <a:r>
              <a:rPr lang="en-US" altLang="en-US" dirty="0">
                <a:solidFill>
                  <a:schemeClr val="tx1"/>
                </a:solidFill>
                <a:latin typeface="Arial Unicode MS" panose="020B0604020202020204" pitchFamily="34" charset="-128"/>
              </a:rPr>
              <a:t>            &lt;/MyComponent&gt;</a:t>
            </a:r>
          </a:p>
          <a:p>
            <a:pPr marL="0" lvl="0" indent="0" defTabSz="914400" eaLnBrk="0" fontAlgn="base" hangingPunct="0">
              <a:lnSpc>
                <a:spcPct val="100000"/>
              </a:lnSpc>
              <a:spcBef>
                <a:spcPct val="0"/>
              </a:spcBef>
              <a:spcAft>
                <a:spcPct val="0"/>
              </a:spcAft>
              <a:buClrTx/>
              <a:buSzTx/>
              <a:buNone/>
            </a:pPr>
            <a:r>
              <a:rPr lang="en-US" altLang="en-US" dirty="0">
                <a:solidFill>
                  <a:schemeClr val="tx1"/>
                </a:solidFill>
                <a:latin typeface="Arial Unicode MS" panose="020B0604020202020204" pitchFamily="34" charset="-128"/>
              </a:rPr>
              <a:t>         )</a:t>
            </a:r>
          </a:p>
          <a:p>
            <a:pPr marL="0" lvl="0" indent="0" defTabSz="914400" eaLnBrk="0" fontAlgn="base" hangingPunct="0">
              <a:lnSpc>
                <a:spcPct val="100000"/>
              </a:lnSpc>
              <a:spcBef>
                <a:spcPct val="0"/>
              </a:spcBef>
              <a:spcAft>
                <a:spcPct val="0"/>
              </a:spcAft>
              <a:buClrTx/>
              <a:buSzTx/>
              <a:buNone/>
            </a:pPr>
            <a:r>
              <a:rPr lang="en-US" altLang="en-US" dirty="0">
                <a:solidFill>
                  <a:schemeClr val="tx1"/>
                </a:solidFill>
                <a:latin typeface="Arial Unicode MS" panose="020B0604020202020204" pitchFamily="34" charset="-128"/>
              </a:rPr>
              <a:t>      }</a:t>
            </a:r>
          </a:p>
          <a:p>
            <a:pPr marL="0" lvl="0" indent="0" defTabSz="914400" eaLnBrk="0" fontAlgn="base" hangingPunct="0">
              <a:lnSpc>
                <a:spcPct val="100000"/>
              </a:lnSpc>
              <a:spcBef>
                <a:spcPct val="0"/>
              </a:spcBef>
              <a:spcAft>
                <a:spcPct val="0"/>
              </a:spcAft>
              <a:buClrTx/>
              <a:buSzTx/>
              <a:buNone/>
            </a:pPr>
            <a:r>
              <a:rPr lang="en-US" altLang="en-US" dirty="0">
                <a:solidFill>
                  <a:schemeClr val="tx1"/>
                </a:solidFill>
                <a:latin typeface="Arial Unicode MS" panose="020B0604020202020204" pitchFamily="34" charset="-128"/>
              </a:rPr>
              <a:t>&lt;/</a:t>
            </a:r>
            <a:r>
              <a:rPr kumimoji="0" lang="en-US" altLang="en-US" b="0" i="0" u="none" strike="noStrike" cap="none" normalizeH="0" baseline="0" dirty="0">
                <a:ln>
                  <a:noFill/>
                </a:ln>
                <a:solidFill>
                  <a:schemeClr val="tx1"/>
                </a:solidFill>
                <a:effectLst/>
                <a:latin typeface="Arial Unicode MS" panose="020B0604020202020204" pitchFamily="34" charset="-128"/>
              </a:rPr>
              <a:t>div&gt; </a:t>
            </a:r>
            <a:endParaRPr kumimoji="0" lang="en-US" altLang="en-US" sz="32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39711066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9B9888-5973-F6C5-7B04-1E5E7EC0DFB0}"/>
              </a:ext>
            </a:extLst>
          </p:cNvPr>
          <p:cNvSpPr>
            <a:spLocks noGrp="1"/>
          </p:cNvSpPr>
          <p:nvPr>
            <p:ph type="title"/>
          </p:nvPr>
        </p:nvSpPr>
        <p:spPr/>
        <p:txBody>
          <a:bodyPr/>
          <a:lstStyle/>
          <a:p>
            <a:r>
              <a:rPr lang="en-US" dirty="0"/>
              <a:t>Fetch, Node and Flask</a:t>
            </a:r>
          </a:p>
        </p:txBody>
      </p:sp>
      <p:sp>
        <p:nvSpPr>
          <p:cNvPr id="3" name="Text Placeholder 2">
            <a:extLst>
              <a:ext uri="{FF2B5EF4-FFF2-40B4-BE49-F238E27FC236}">
                <a16:creationId xmlns:a16="http://schemas.microsoft.com/office/drawing/2014/main" id="{5E243F32-3F87-0F72-ABEB-B262CD4C7D7C}"/>
              </a:ext>
            </a:extLst>
          </p:cNvPr>
          <p:cNvSpPr>
            <a:spLocks noGrp="1"/>
          </p:cNvSpPr>
          <p:nvPr>
            <p:ph type="body" idx="1"/>
          </p:nvPr>
        </p:nvSpPr>
        <p:spPr>
          <a:xfrm>
            <a:off x="311700" y="1391985"/>
            <a:ext cx="3999900" cy="3176890"/>
          </a:xfrm>
        </p:spPr>
        <p:txBody>
          <a:bodyPr/>
          <a:lstStyle/>
          <a:p>
            <a:r>
              <a:rPr lang="en-US" dirty="0"/>
              <a:t>The CORS issue</a:t>
            </a:r>
          </a:p>
          <a:p>
            <a:r>
              <a:rPr lang="en-US" dirty="0"/>
              <a:t>Web security frequently prevents cross-origin resource sharing (CORS)</a:t>
            </a:r>
          </a:p>
          <a:p>
            <a:r>
              <a:rPr lang="en-US" dirty="0"/>
              <a:t>The intent is to prevent hijacking of web pages/ actions</a:t>
            </a:r>
          </a:p>
          <a:p>
            <a:endParaRPr lang="en-US" dirty="0"/>
          </a:p>
          <a:p>
            <a:pPr marL="139700" indent="0">
              <a:buNone/>
            </a:pPr>
            <a:r>
              <a:rPr lang="en-US" dirty="0"/>
              <a:t>This is fine normally, but creates a dilemma for us in development if the </a:t>
            </a:r>
            <a:r>
              <a:rPr lang="en-US" dirty="0" err="1"/>
              <a:t>WebServer</a:t>
            </a:r>
            <a:r>
              <a:rPr lang="en-US" dirty="0"/>
              <a:t> and the Application server are not the same</a:t>
            </a:r>
          </a:p>
          <a:p>
            <a:pPr>
              <a:buFont typeface="Arial" panose="020B0604020202020204" pitchFamily="34" charset="0"/>
              <a:buChar char="•"/>
            </a:pPr>
            <a:r>
              <a:rPr lang="en-US" dirty="0"/>
              <a:t>In our situation, that is Node (Web Server) and Flask (Application Server)</a:t>
            </a:r>
          </a:p>
          <a:p>
            <a:pPr>
              <a:buFont typeface="Arial" panose="020B0604020202020204" pitchFamily="34" charset="0"/>
              <a:buChar char="•"/>
            </a:pPr>
            <a:r>
              <a:rPr lang="en-US" dirty="0"/>
              <a:t>So, without special handling, our Node Web pages are blocked from talking to the Flask APIs!</a:t>
            </a:r>
          </a:p>
          <a:p>
            <a:pPr marL="731520" lvl="2">
              <a:spcBef>
                <a:spcPts val="300"/>
              </a:spcBef>
              <a:buFont typeface="Arial" panose="020B0604020202020204" pitchFamily="34" charset="0"/>
              <a:buChar char="•"/>
            </a:pPr>
            <a:r>
              <a:rPr lang="en-US" dirty="0"/>
              <a:t>Using client-side ‘fetch’ triggers CORS</a:t>
            </a:r>
          </a:p>
        </p:txBody>
      </p:sp>
      <p:pic>
        <p:nvPicPr>
          <p:cNvPr id="6" name="Picture 5" descr="Icon&#10;&#10;Description automatically generated">
            <a:extLst>
              <a:ext uri="{FF2B5EF4-FFF2-40B4-BE49-F238E27FC236}">
                <a16:creationId xmlns:a16="http://schemas.microsoft.com/office/drawing/2014/main" id="{4E113A11-3161-7D16-8A2F-83D01BC7ED8F}"/>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544202" y="1641075"/>
            <a:ext cx="685752" cy="844003"/>
          </a:xfrm>
          <a:prstGeom prst="rect">
            <a:avLst/>
          </a:prstGeom>
        </p:spPr>
      </p:pic>
      <p:pic>
        <p:nvPicPr>
          <p:cNvPr id="7" name="Picture 6" descr="Icon&#10;&#10;Description automatically generated">
            <a:extLst>
              <a:ext uri="{FF2B5EF4-FFF2-40B4-BE49-F238E27FC236}">
                <a16:creationId xmlns:a16="http://schemas.microsoft.com/office/drawing/2014/main" id="{A3A08808-8742-3C5B-012F-531A71852275}"/>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7544202" y="3355828"/>
            <a:ext cx="685752" cy="844003"/>
          </a:xfrm>
          <a:prstGeom prst="rect">
            <a:avLst/>
          </a:prstGeom>
        </p:spPr>
      </p:pic>
      <p:pic>
        <p:nvPicPr>
          <p:cNvPr id="9" name="Graphic 8">
            <a:extLst>
              <a:ext uri="{FF2B5EF4-FFF2-40B4-BE49-F238E27FC236}">
                <a16:creationId xmlns:a16="http://schemas.microsoft.com/office/drawing/2014/main" id="{935BFE03-132E-5D05-00F5-D5E0E234C3B1}"/>
              </a:ext>
            </a:extLst>
          </p:cNvPr>
          <p:cNvPicPr>
            <a:picLocks noChangeAspect="1"/>
          </p:cNvPicPr>
          <p:nvPr/>
        </p:nvPicPr>
        <p:blipFill>
          <a:blip r:embed="rId4">
            <a:extLst>
              <a:ext uri="{96DAC541-7B7A-43D3-8B79-37D633B846F1}">
                <asvg:svgBlip xmlns:asvg="http://schemas.microsoft.com/office/drawing/2016/SVG/main" r:embed="rId5"/>
              </a:ext>
              <a:ext uri="{837473B0-CC2E-450A-ABE3-18F120FF3D39}">
                <a1611:picAttrSrcUrl xmlns:a1611="http://schemas.microsoft.com/office/drawing/2016/11/main" r:id="rId6"/>
              </a:ext>
            </a:extLst>
          </a:blip>
          <a:stretch>
            <a:fillRect/>
          </a:stretch>
        </p:blipFill>
        <p:spPr>
          <a:xfrm>
            <a:off x="4719228" y="2034692"/>
            <a:ext cx="1452436" cy="1452436"/>
          </a:xfrm>
          <a:prstGeom prst="rect">
            <a:avLst/>
          </a:prstGeom>
        </p:spPr>
      </p:pic>
      <p:cxnSp>
        <p:nvCxnSpPr>
          <p:cNvPr id="12" name="Connector: Elbow 11">
            <a:extLst>
              <a:ext uri="{FF2B5EF4-FFF2-40B4-BE49-F238E27FC236}">
                <a16:creationId xmlns:a16="http://schemas.microsoft.com/office/drawing/2014/main" id="{F4AA11A5-E7EE-996E-92E9-E599E393244E}"/>
              </a:ext>
            </a:extLst>
          </p:cNvPr>
          <p:cNvCxnSpPr>
            <a:cxnSpLocks/>
            <a:endCxn id="6" idx="1"/>
          </p:cNvCxnSpPr>
          <p:nvPr/>
        </p:nvCxnSpPr>
        <p:spPr>
          <a:xfrm flipV="1">
            <a:off x="6255195" y="2063077"/>
            <a:ext cx="1289007" cy="697833"/>
          </a:xfrm>
          <a:prstGeom prst="bentConnector3">
            <a:avLst/>
          </a:prstGeom>
          <a:ln w="9525" cap="flat" cmpd="sng" algn="ctr">
            <a:solidFill>
              <a:schemeClr val="accent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cxnSp>
        <p:nvCxnSpPr>
          <p:cNvPr id="13" name="Connector: Elbow 12">
            <a:extLst>
              <a:ext uri="{FF2B5EF4-FFF2-40B4-BE49-F238E27FC236}">
                <a16:creationId xmlns:a16="http://schemas.microsoft.com/office/drawing/2014/main" id="{66554191-72B4-8940-F4FE-6AC619328553}"/>
              </a:ext>
            </a:extLst>
          </p:cNvPr>
          <p:cNvCxnSpPr>
            <a:cxnSpLocks/>
            <a:endCxn id="7" idx="1"/>
          </p:cNvCxnSpPr>
          <p:nvPr/>
        </p:nvCxnSpPr>
        <p:spPr>
          <a:xfrm>
            <a:off x="6103390" y="3182912"/>
            <a:ext cx="1440812" cy="594918"/>
          </a:xfrm>
          <a:prstGeom prst="bentConnector3">
            <a:avLst/>
          </a:prstGeom>
          <a:ln w="9525" cap="flat" cmpd="sng" algn="ctr">
            <a:solidFill>
              <a:schemeClr val="accent1"/>
            </a:solidFill>
            <a:prstDash val="solid"/>
            <a:round/>
            <a:headEnd type="arrow" w="med" len="med"/>
            <a:tailEnd type="arrow" w="med" len="med"/>
          </a:ln>
        </p:spPr>
        <p:style>
          <a:lnRef idx="0">
            <a:scrgbClr r="0" g="0" b="0"/>
          </a:lnRef>
          <a:fillRef idx="0">
            <a:scrgbClr r="0" g="0" b="0"/>
          </a:fillRef>
          <a:effectRef idx="0">
            <a:scrgbClr r="0" g="0" b="0"/>
          </a:effectRef>
          <a:fontRef idx="minor">
            <a:schemeClr val="tx1"/>
          </a:fontRef>
        </p:style>
      </p:cxnSp>
      <p:sp>
        <p:nvSpPr>
          <p:cNvPr id="20" name="TextBox 19">
            <a:extLst>
              <a:ext uri="{FF2B5EF4-FFF2-40B4-BE49-F238E27FC236}">
                <a16:creationId xmlns:a16="http://schemas.microsoft.com/office/drawing/2014/main" id="{F415342D-25EF-1208-5A7C-8D0F38540BF7}"/>
              </a:ext>
            </a:extLst>
          </p:cNvPr>
          <p:cNvSpPr txBox="1"/>
          <p:nvPr/>
        </p:nvSpPr>
        <p:spPr>
          <a:xfrm>
            <a:off x="7454979" y="2504371"/>
            <a:ext cx="1549239" cy="369332"/>
          </a:xfrm>
          <a:prstGeom prst="rect">
            <a:avLst/>
          </a:prstGeom>
          <a:noFill/>
        </p:spPr>
        <p:txBody>
          <a:bodyPr wrap="square" rtlCol="0">
            <a:spAutoFit/>
          </a:bodyPr>
          <a:lstStyle/>
          <a:p>
            <a:r>
              <a:rPr lang="en-US" dirty="0"/>
              <a:t>server1(Node)</a:t>
            </a:r>
          </a:p>
        </p:txBody>
      </p:sp>
      <p:sp>
        <p:nvSpPr>
          <p:cNvPr id="21" name="TextBox 20">
            <a:extLst>
              <a:ext uri="{FF2B5EF4-FFF2-40B4-BE49-F238E27FC236}">
                <a16:creationId xmlns:a16="http://schemas.microsoft.com/office/drawing/2014/main" id="{FE4B08CC-C62D-8F4A-2212-B4BFCF38790E}"/>
              </a:ext>
            </a:extLst>
          </p:cNvPr>
          <p:cNvSpPr txBox="1"/>
          <p:nvPr/>
        </p:nvSpPr>
        <p:spPr>
          <a:xfrm>
            <a:off x="7436581" y="4199831"/>
            <a:ext cx="1643354" cy="369332"/>
          </a:xfrm>
          <a:prstGeom prst="rect">
            <a:avLst/>
          </a:prstGeom>
          <a:noFill/>
        </p:spPr>
        <p:txBody>
          <a:bodyPr wrap="square" rtlCol="0">
            <a:spAutoFit/>
          </a:bodyPr>
          <a:lstStyle/>
          <a:p>
            <a:r>
              <a:rPr lang="en-US" dirty="0"/>
              <a:t>server2 (flask)</a:t>
            </a:r>
          </a:p>
        </p:txBody>
      </p:sp>
      <p:sp>
        <p:nvSpPr>
          <p:cNvPr id="22" name="TextBox 21">
            <a:extLst>
              <a:ext uri="{FF2B5EF4-FFF2-40B4-BE49-F238E27FC236}">
                <a16:creationId xmlns:a16="http://schemas.microsoft.com/office/drawing/2014/main" id="{27E08253-AB4B-D627-7E64-FD330FE35F1D}"/>
              </a:ext>
            </a:extLst>
          </p:cNvPr>
          <p:cNvSpPr txBox="1"/>
          <p:nvPr/>
        </p:nvSpPr>
        <p:spPr>
          <a:xfrm>
            <a:off x="6163115" y="1791782"/>
            <a:ext cx="1723963" cy="738664"/>
          </a:xfrm>
          <a:prstGeom prst="rect">
            <a:avLst/>
          </a:prstGeom>
          <a:noFill/>
        </p:spPr>
        <p:txBody>
          <a:bodyPr wrap="square" rtlCol="0">
            <a:spAutoFit/>
          </a:bodyPr>
          <a:lstStyle/>
          <a:p>
            <a:r>
              <a:rPr lang="en-US" sz="1400" dirty="0">
                <a:latin typeface="Abadi" panose="020B0604020202020204" pitchFamily="34" charset="0"/>
              </a:rPr>
              <a:t>get/index.html</a:t>
            </a:r>
          </a:p>
          <a:p>
            <a:r>
              <a:rPr lang="en-US" sz="1400" dirty="0">
                <a:latin typeface="Abadi" panose="020B0604020202020204" pitchFamily="34" charset="0"/>
              </a:rPr>
              <a:t>get/style.css</a:t>
            </a:r>
          </a:p>
          <a:p>
            <a:r>
              <a:rPr lang="en-US" sz="1400" dirty="0">
                <a:latin typeface="Abadi" panose="020B0604020202020204" pitchFamily="34" charset="0"/>
              </a:rPr>
              <a:t>…</a:t>
            </a:r>
          </a:p>
        </p:txBody>
      </p:sp>
      <p:sp>
        <p:nvSpPr>
          <p:cNvPr id="23" name="TextBox 22">
            <a:extLst>
              <a:ext uri="{FF2B5EF4-FFF2-40B4-BE49-F238E27FC236}">
                <a16:creationId xmlns:a16="http://schemas.microsoft.com/office/drawing/2014/main" id="{D59D21D1-60EE-D465-0C59-DEF7C57CB7CB}"/>
              </a:ext>
            </a:extLst>
          </p:cNvPr>
          <p:cNvSpPr txBox="1"/>
          <p:nvPr/>
        </p:nvSpPr>
        <p:spPr>
          <a:xfrm>
            <a:off x="6019561" y="3260257"/>
            <a:ext cx="1723963" cy="738664"/>
          </a:xfrm>
          <a:prstGeom prst="rect">
            <a:avLst/>
          </a:prstGeom>
          <a:noFill/>
        </p:spPr>
        <p:txBody>
          <a:bodyPr wrap="square" rtlCol="0">
            <a:spAutoFit/>
          </a:bodyPr>
          <a:lstStyle>
            <a:defPPr>
              <a:defRPr lang="en-US"/>
            </a:defPPr>
            <a:lvl1pPr>
              <a:defRPr sz="1400">
                <a:latin typeface="Abadi" panose="020B0604020202020204" pitchFamily="34" charset="0"/>
              </a:defRPr>
            </a:lvl1pPr>
          </a:lstStyle>
          <a:p>
            <a:r>
              <a:rPr lang="en-US" dirty="0"/>
              <a:t>get/users</a:t>
            </a:r>
          </a:p>
          <a:p>
            <a:r>
              <a:rPr lang="en-US" dirty="0"/>
              <a:t>get/books</a:t>
            </a:r>
          </a:p>
          <a:p>
            <a:r>
              <a:rPr lang="en-US" dirty="0"/>
              <a:t>…</a:t>
            </a:r>
          </a:p>
        </p:txBody>
      </p:sp>
      <p:sp>
        <p:nvSpPr>
          <p:cNvPr id="24" name="TextBox 23">
            <a:extLst>
              <a:ext uri="{FF2B5EF4-FFF2-40B4-BE49-F238E27FC236}">
                <a16:creationId xmlns:a16="http://schemas.microsoft.com/office/drawing/2014/main" id="{2E7B2D4D-A718-9A18-2F9E-941E0695BDEB}"/>
              </a:ext>
            </a:extLst>
          </p:cNvPr>
          <p:cNvSpPr txBox="1"/>
          <p:nvPr/>
        </p:nvSpPr>
        <p:spPr>
          <a:xfrm rot="20482951">
            <a:off x="6484577" y="2378909"/>
            <a:ext cx="871638" cy="646331"/>
          </a:xfrm>
          <a:prstGeom prst="rect">
            <a:avLst/>
          </a:prstGeom>
          <a:noFill/>
        </p:spPr>
        <p:txBody>
          <a:bodyPr wrap="square" rtlCol="0">
            <a:spAutoFit/>
          </a:bodyPr>
          <a:lstStyle/>
          <a:p>
            <a:r>
              <a:rPr lang="en-US" dirty="0"/>
              <a:t>Same origin</a:t>
            </a:r>
          </a:p>
        </p:txBody>
      </p:sp>
      <p:sp>
        <p:nvSpPr>
          <p:cNvPr id="25" name="TextBox 24">
            <a:extLst>
              <a:ext uri="{FF2B5EF4-FFF2-40B4-BE49-F238E27FC236}">
                <a16:creationId xmlns:a16="http://schemas.microsoft.com/office/drawing/2014/main" id="{3F25BFBC-2592-4393-1F7B-FE42FE7B5C11}"/>
              </a:ext>
            </a:extLst>
          </p:cNvPr>
          <p:cNvSpPr txBox="1"/>
          <p:nvPr/>
        </p:nvSpPr>
        <p:spPr>
          <a:xfrm rot="20482951">
            <a:off x="6463878" y="3792143"/>
            <a:ext cx="871638" cy="646331"/>
          </a:xfrm>
          <a:prstGeom prst="rect">
            <a:avLst/>
          </a:prstGeom>
          <a:noFill/>
        </p:spPr>
        <p:txBody>
          <a:bodyPr wrap="square" rtlCol="0">
            <a:spAutoFit/>
          </a:bodyPr>
          <a:lstStyle/>
          <a:p>
            <a:r>
              <a:rPr lang="en-US" dirty="0"/>
              <a:t>Cross-origin</a:t>
            </a:r>
          </a:p>
        </p:txBody>
      </p:sp>
    </p:spTree>
    <p:extLst>
      <p:ext uri="{BB962C8B-B14F-4D97-AF65-F5344CB8AC3E}">
        <p14:creationId xmlns:p14="http://schemas.microsoft.com/office/powerpoint/2010/main" val="11037068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4"/>
                                        </p:tgtEl>
                                        <p:attrNameLst>
                                          <p:attrName>style.visibility</p:attrName>
                                        </p:attrNameLst>
                                      </p:cBhvr>
                                      <p:to>
                                        <p:strVal val="visible"/>
                                      </p:to>
                                    </p:set>
                                    <p:anim calcmode="lin" valueType="num">
                                      <p:cBhvr additive="base">
                                        <p:cTn id="7" dur="500" fill="hold"/>
                                        <p:tgtEl>
                                          <p:spTgt spid="24"/>
                                        </p:tgtEl>
                                        <p:attrNameLst>
                                          <p:attrName>ppt_x</p:attrName>
                                        </p:attrNameLst>
                                      </p:cBhvr>
                                      <p:tavLst>
                                        <p:tav tm="0">
                                          <p:val>
                                            <p:strVal val="#ppt_x"/>
                                          </p:val>
                                        </p:tav>
                                        <p:tav tm="100000">
                                          <p:val>
                                            <p:strVal val="#ppt_x"/>
                                          </p:val>
                                        </p:tav>
                                      </p:tavLst>
                                    </p:anim>
                                    <p:anim calcmode="lin" valueType="num">
                                      <p:cBhvr additive="base">
                                        <p:cTn id="8"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5"/>
                                        </p:tgtEl>
                                        <p:attrNameLst>
                                          <p:attrName>style.visibility</p:attrName>
                                        </p:attrNameLst>
                                      </p:cBhvr>
                                      <p:to>
                                        <p:strVal val="visible"/>
                                      </p:to>
                                    </p:set>
                                    <p:anim calcmode="lin" valueType="num">
                                      <p:cBhvr additive="base">
                                        <p:cTn id="13" dur="500" fill="hold"/>
                                        <p:tgtEl>
                                          <p:spTgt spid="25"/>
                                        </p:tgtEl>
                                        <p:attrNameLst>
                                          <p:attrName>ppt_x</p:attrName>
                                        </p:attrNameLst>
                                      </p:cBhvr>
                                      <p:tavLst>
                                        <p:tav tm="0">
                                          <p:val>
                                            <p:strVal val="#ppt_x"/>
                                          </p:val>
                                        </p:tav>
                                        <p:tav tm="100000">
                                          <p:val>
                                            <p:strVal val="#ppt_x"/>
                                          </p:val>
                                        </p:tav>
                                      </p:tavLst>
                                    </p:anim>
                                    <p:anim calcmode="lin" valueType="num">
                                      <p:cBhvr additive="base">
                                        <p:cTn id="1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 grpId="0"/>
      <p:bldP spid="2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CA382A-8A4D-C898-94A4-BC0295A81907}"/>
              </a:ext>
            </a:extLst>
          </p:cNvPr>
          <p:cNvSpPr>
            <a:spLocks noGrp="1"/>
          </p:cNvSpPr>
          <p:nvPr>
            <p:ph type="title"/>
          </p:nvPr>
        </p:nvSpPr>
        <p:spPr/>
        <p:txBody>
          <a:bodyPr/>
          <a:lstStyle/>
          <a:p>
            <a:r>
              <a:rPr lang="en-US" dirty="0"/>
              <a:t>CORS Preflight</a:t>
            </a:r>
          </a:p>
        </p:txBody>
      </p:sp>
      <p:sp>
        <p:nvSpPr>
          <p:cNvPr id="3" name="Text Placeholder 2">
            <a:extLst>
              <a:ext uri="{FF2B5EF4-FFF2-40B4-BE49-F238E27FC236}">
                <a16:creationId xmlns:a16="http://schemas.microsoft.com/office/drawing/2014/main" id="{CBABBEC7-2B34-223D-4B0D-24117A34471F}"/>
              </a:ext>
            </a:extLst>
          </p:cNvPr>
          <p:cNvSpPr>
            <a:spLocks noGrp="1"/>
          </p:cNvSpPr>
          <p:nvPr>
            <p:ph type="body" idx="1"/>
          </p:nvPr>
        </p:nvSpPr>
        <p:spPr>
          <a:xfrm>
            <a:off x="311700" y="1382751"/>
            <a:ext cx="3999900" cy="3186124"/>
          </a:xfrm>
        </p:spPr>
        <p:txBody>
          <a:bodyPr/>
          <a:lstStyle/>
          <a:p>
            <a:r>
              <a:rPr lang="en-US" dirty="0" err="1"/>
              <a:t>Preflighted</a:t>
            </a:r>
            <a:r>
              <a:rPr lang="en-US" dirty="0"/>
              <a:t> requests in CORS</a:t>
            </a:r>
          </a:p>
          <a:p>
            <a:r>
              <a:rPr lang="en-US" dirty="0"/>
              <a:t>In CORS, a preflight request is sent with the OPTIONS method so that the server can respond if it is acceptable to send the request. In this example, we will request permission for these parameters:</a:t>
            </a:r>
          </a:p>
        </p:txBody>
      </p:sp>
      <p:sp>
        <p:nvSpPr>
          <p:cNvPr id="4" name="Text Placeholder 3">
            <a:extLst>
              <a:ext uri="{FF2B5EF4-FFF2-40B4-BE49-F238E27FC236}">
                <a16:creationId xmlns:a16="http://schemas.microsoft.com/office/drawing/2014/main" id="{A1C2EB21-7C1D-0F3A-86E4-FA928F06EC41}"/>
              </a:ext>
            </a:extLst>
          </p:cNvPr>
          <p:cNvSpPr>
            <a:spLocks noGrp="1"/>
          </p:cNvSpPr>
          <p:nvPr>
            <p:ph type="body" idx="2"/>
          </p:nvPr>
        </p:nvSpPr>
        <p:spPr>
          <a:xfrm>
            <a:off x="4832400" y="1655955"/>
            <a:ext cx="3999900" cy="2912919"/>
          </a:xfrm>
        </p:spPr>
        <p:txBody>
          <a:bodyPr/>
          <a:lstStyle/>
          <a:p>
            <a:r>
              <a:rPr lang="fr-FR" dirty="0"/>
              <a:t>127.0.0.1 - - [30/</a:t>
            </a:r>
            <a:r>
              <a:rPr lang="fr-FR" dirty="0" err="1"/>
              <a:t>Nov</a:t>
            </a:r>
            <a:r>
              <a:rPr lang="fr-FR" dirty="0"/>
              <a:t>/2022 09:17:58] "OPTIONS /</a:t>
            </a:r>
            <a:r>
              <a:rPr lang="fr-FR" dirty="0" err="1"/>
              <a:t>quotes</a:t>
            </a:r>
            <a:r>
              <a:rPr lang="fr-FR" dirty="0"/>
              <a:t> HTTP/1.1" 200 –</a:t>
            </a:r>
          </a:p>
          <a:p>
            <a:endParaRPr lang="fr-FR" dirty="0"/>
          </a:p>
          <a:p>
            <a:endParaRPr lang="fr-FR" dirty="0"/>
          </a:p>
          <a:p>
            <a:r>
              <a:rPr lang="fr-FR" dirty="0"/>
              <a:t>127.0.0.1 - - [30/</a:t>
            </a:r>
            <a:r>
              <a:rPr lang="fr-FR" dirty="0" err="1"/>
              <a:t>Nov</a:t>
            </a:r>
            <a:r>
              <a:rPr lang="fr-FR" dirty="0"/>
              <a:t>/2022 09:17:58] "PUT /</a:t>
            </a:r>
            <a:r>
              <a:rPr lang="fr-FR" dirty="0" err="1"/>
              <a:t>quotes</a:t>
            </a:r>
            <a:r>
              <a:rPr lang="fr-FR" dirty="0"/>
              <a:t> HTTP/1.1" 200 -</a:t>
            </a:r>
            <a:endParaRPr lang="en-US" dirty="0"/>
          </a:p>
        </p:txBody>
      </p:sp>
      <p:sp>
        <p:nvSpPr>
          <p:cNvPr id="5" name="Callout: Bent Line 4">
            <a:extLst>
              <a:ext uri="{FF2B5EF4-FFF2-40B4-BE49-F238E27FC236}">
                <a16:creationId xmlns:a16="http://schemas.microsoft.com/office/drawing/2014/main" id="{0CF198C4-C2E4-DF9D-65C1-B57DA01369D1}"/>
              </a:ext>
            </a:extLst>
          </p:cNvPr>
          <p:cNvSpPr/>
          <p:nvPr/>
        </p:nvSpPr>
        <p:spPr>
          <a:xfrm>
            <a:off x="7164659" y="445025"/>
            <a:ext cx="1667641" cy="1288990"/>
          </a:xfrm>
          <a:prstGeom prst="borderCallout2">
            <a:avLst>
              <a:gd name="adj1" fmla="val 18750"/>
              <a:gd name="adj2" fmla="val -8333"/>
              <a:gd name="adj3" fmla="val 18750"/>
              <a:gd name="adj4" fmla="val -16667"/>
              <a:gd name="adj5" fmla="val 91224"/>
              <a:gd name="adj6" fmla="val -75598"/>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600" dirty="0"/>
              <a:t>If Cross-Origin is detected, an OPTIONS request is sent first</a:t>
            </a:r>
          </a:p>
        </p:txBody>
      </p:sp>
      <p:sp>
        <p:nvSpPr>
          <p:cNvPr id="6" name="Callout: Bent Line 5">
            <a:extLst>
              <a:ext uri="{FF2B5EF4-FFF2-40B4-BE49-F238E27FC236}">
                <a16:creationId xmlns:a16="http://schemas.microsoft.com/office/drawing/2014/main" id="{92095A08-8112-EE11-736C-58648CAE689B}"/>
              </a:ext>
            </a:extLst>
          </p:cNvPr>
          <p:cNvSpPr/>
          <p:nvPr/>
        </p:nvSpPr>
        <p:spPr>
          <a:xfrm>
            <a:off x="5135137" y="3112414"/>
            <a:ext cx="3303153" cy="1288990"/>
          </a:xfrm>
          <a:prstGeom prst="borderCallout2">
            <a:avLst>
              <a:gd name="adj1" fmla="val 18750"/>
              <a:gd name="adj2" fmla="val -8333"/>
              <a:gd name="adj3" fmla="val 18750"/>
              <a:gd name="adj4" fmla="val -16667"/>
              <a:gd name="adj5" fmla="val -26432"/>
              <a:gd name="adj6" fmla="val 3091"/>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dirty="0"/>
              <a:t>The server now can respond if it will accept a request under these circumstances</a:t>
            </a:r>
          </a:p>
          <a:p>
            <a:r>
              <a:rPr lang="en-US" sz="1200" dirty="0"/>
              <a:t>e.g. the server response says that:</a:t>
            </a:r>
          </a:p>
          <a:p>
            <a:endParaRPr lang="en-US" sz="1200" dirty="0"/>
          </a:p>
          <a:p>
            <a:r>
              <a:rPr lang="en-US" sz="1200" dirty="0"/>
              <a:t>Access-Control-Allow-Origin</a:t>
            </a:r>
          </a:p>
        </p:txBody>
      </p:sp>
    </p:spTree>
    <p:extLst>
      <p:ext uri="{BB962C8B-B14F-4D97-AF65-F5344CB8AC3E}">
        <p14:creationId xmlns:p14="http://schemas.microsoft.com/office/powerpoint/2010/main" val="19657210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979B85-8540-4F8D-99C8-8CE109A7F4E8}"/>
              </a:ext>
            </a:extLst>
          </p:cNvPr>
          <p:cNvSpPr>
            <a:spLocks noGrp="1"/>
          </p:cNvSpPr>
          <p:nvPr>
            <p:ph type="title"/>
          </p:nvPr>
        </p:nvSpPr>
        <p:spPr/>
        <p:txBody>
          <a:bodyPr/>
          <a:lstStyle/>
          <a:p>
            <a:r>
              <a:rPr lang="en-US" dirty="0"/>
              <a:t>React Developer Tools</a:t>
            </a:r>
          </a:p>
        </p:txBody>
      </p:sp>
      <p:sp>
        <p:nvSpPr>
          <p:cNvPr id="3" name="Content Placeholder 2">
            <a:extLst>
              <a:ext uri="{FF2B5EF4-FFF2-40B4-BE49-F238E27FC236}">
                <a16:creationId xmlns:a16="http://schemas.microsoft.com/office/drawing/2014/main" id="{FB9EB7A0-DE5A-432B-B76E-F0D8FBE2FEBD}"/>
              </a:ext>
            </a:extLst>
          </p:cNvPr>
          <p:cNvSpPr>
            <a:spLocks noGrp="1"/>
          </p:cNvSpPr>
          <p:nvPr>
            <p:ph sz="half" idx="1"/>
          </p:nvPr>
        </p:nvSpPr>
        <p:spPr>
          <a:xfrm>
            <a:off x="822958" y="1384301"/>
            <a:ext cx="7543799" cy="3017520"/>
          </a:xfrm>
        </p:spPr>
        <p:txBody>
          <a:bodyPr/>
          <a:lstStyle/>
          <a:p>
            <a:r>
              <a:rPr lang="en-US" dirty="0"/>
              <a:t>Chrome and Firefox both have React Developer Tools addons. Highly recommended that you install these to make debugging react components simpler. It allows you to debug JSX/Code written using react directly instead of having to debug the resulting generated code.</a:t>
            </a:r>
          </a:p>
          <a:p>
            <a:endParaRPr lang="en-US" dirty="0"/>
          </a:p>
          <a:p>
            <a:r>
              <a:rPr lang="en-US" dirty="0"/>
              <a:t>Firefox: </a:t>
            </a:r>
            <a:r>
              <a:rPr lang="en-US" dirty="0">
                <a:hlinkClick r:id="rId2"/>
              </a:rPr>
              <a:t>https://addons.mozilla.org/en-US/firefox/addon/react-devtools/</a:t>
            </a:r>
            <a:endParaRPr lang="en-US" dirty="0"/>
          </a:p>
          <a:p>
            <a:r>
              <a:rPr lang="en-US" dirty="0"/>
              <a:t>Chrome: </a:t>
            </a:r>
            <a:r>
              <a:rPr lang="en-US" dirty="0">
                <a:hlinkClick r:id="rId3"/>
              </a:rPr>
              <a:t>https://chrome.google.com/webstore/detail/react-developer-tools/fmkadmapgofadopljbjfkapdkoienihi?hl=en</a:t>
            </a:r>
            <a:endParaRPr lang="en-US" dirty="0"/>
          </a:p>
          <a:p>
            <a:endParaRPr lang="en-US" dirty="0"/>
          </a:p>
        </p:txBody>
      </p:sp>
    </p:spTree>
    <p:extLst>
      <p:ext uri="{BB962C8B-B14F-4D97-AF65-F5344CB8AC3E}">
        <p14:creationId xmlns:p14="http://schemas.microsoft.com/office/powerpoint/2010/main" val="28008806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show="0">
  <p:cSld>
    <p:spTree>
      <p:nvGrpSpPr>
        <p:cNvPr id="1" name="Shape 83"/>
        <p:cNvGrpSpPr/>
        <p:nvPr/>
      </p:nvGrpSpPr>
      <p:grpSpPr>
        <a:xfrm>
          <a:off x="0" y="0"/>
          <a:ext cx="0" cy="0"/>
          <a:chOff x="0" y="0"/>
          <a:chExt cx="0" cy="0"/>
        </a:xfrm>
      </p:grpSpPr>
      <p:sp>
        <p:nvSpPr>
          <p:cNvPr id="84" name="Google Shape;84;p18"/>
          <p:cNvSpPr txBox="1">
            <a:spLocks noGrp="1"/>
          </p:cNvSpPr>
          <p:nvPr>
            <p:ph type="title"/>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Demo</a:t>
            </a:r>
            <a:endParaRPr/>
          </a:p>
        </p:txBody>
      </p:sp>
      <p:sp>
        <p:nvSpPr>
          <p:cNvPr id="85" name="Google Shape;85;p18"/>
          <p:cNvSpPr txBox="1">
            <a:spLocks noGrp="1"/>
          </p:cNvSpPr>
          <p:nvPr>
            <p:ph type="body" idx="1"/>
          </p:nvPr>
        </p:nvSpPr>
        <p:spPr>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Topics</a:t>
            </a:r>
            <a:endParaRPr/>
          </a:p>
          <a:p>
            <a:pPr marL="457200" lvl="0" indent="-342900" algn="l" rtl="0">
              <a:spcBef>
                <a:spcPts val="1600"/>
              </a:spcBef>
              <a:spcAft>
                <a:spcPts val="0"/>
              </a:spcAft>
              <a:buSzPts val="1800"/>
              <a:buChar char="●"/>
            </a:pPr>
            <a:r>
              <a:rPr lang="en"/>
              <a:t>Components</a:t>
            </a:r>
            <a:endParaRPr/>
          </a:p>
          <a:p>
            <a:pPr marL="457200" lvl="0" indent="-342900" algn="l" rtl="0">
              <a:spcBef>
                <a:spcPts val="0"/>
              </a:spcBef>
              <a:spcAft>
                <a:spcPts val="0"/>
              </a:spcAft>
              <a:buSzPts val="1800"/>
              <a:buChar char="●"/>
            </a:pPr>
            <a:r>
              <a:rPr lang="en"/>
              <a:t>State</a:t>
            </a:r>
            <a:endParaRPr/>
          </a:p>
          <a:p>
            <a:pPr marL="457200" lvl="0" indent="-342900" algn="l" rtl="0">
              <a:spcBef>
                <a:spcPts val="0"/>
              </a:spcBef>
              <a:spcAft>
                <a:spcPts val="0"/>
              </a:spcAft>
              <a:buSzPts val="1800"/>
              <a:buChar char="●"/>
            </a:pPr>
            <a:r>
              <a:rPr lang="en"/>
              <a:t>Props</a:t>
            </a:r>
            <a:endParaRPr/>
          </a:p>
          <a:p>
            <a:pPr marL="457200" lvl="0" indent="-342900" algn="l" rtl="0">
              <a:spcBef>
                <a:spcPts val="0"/>
              </a:spcBef>
              <a:spcAft>
                <a:spcPts val="0"/>
              </a:spcAft>
              <a:buSzPts val="1800"/>
              <a:buChar char="●"/>
            </a:pPr>
            <a:r>
              <a:rPr lang="en"/>
              <a:t>JSX</a:t>
            </a:r>
            <a:endParaRPr/>
          </a:p>
          <a:p>
            <a:pPr marL="457200" lvl="0" indent="-342900" algn="l" rtl="0">
              <a:spcBef>
                <a:spcPts val="0"/>
              </a:spcBef>
              <a:spcAft>
                <a:spcPts val="0"/>
              </a:spcAft>
              <a:buSzPts val="1800"/>
              <a:buChar char="●"/>
            </a:pPr>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78288C-9C9F-44DA-9222-2DE1BBC3C72C}"/>
              </a:ext>
            </a:extLst>
          </p:cNvPr>
          <p:cNvSpPr>
            <a:spLocks noGrp="1"/>
          </p:cNvSpPr>
          <p:nvPr>
            <p:ph type="title"/>
          </p:nvPr>
        </p:nvSpPr>
        <p:spPr/>
        <p:txBody>
          <a:bodyPr/>
          <a:lstStyle/>
          <a:p>
            <a:r>
              <a:rPr lang="en-US" dirty="0"/>
              <a:t>Full Stack</a:t>
            </a:r>
          </a:p>
        </p:txBody>
      </p:sp>
      <p:sp>
        <p:nvSpPr>
          <p:cNvPr id="5" name="Rectangle: Rounded Corners 4">
            <a:extLst>
              <a:ext uri="{FF2B5EF4-FFF2-40B4-BE49-F238E27FC236}">
                <a16:creationId xmlns:a16="http://schemas.microsoft.com/office/drawing/2014/main" id="{F5A4ED78-0FE3-4B7D-B153-A26FE7CB0E3E}"/>
              </a:ext>
            </a:extLst>
          </p:cNvPr>
          <p:cNvSpPr/>
          <p:nvPr/>
        </p:nvSpPr>
        <p:spPr>
          <a:xfrm>
            <a:off x="1773767" y="2040467"/>
            <a:ext cx="1278466" cy="17060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Client</a:t>
            </a:r>
          </a:p>
        </p:txBody>
      </p:sp>
      <p:sp>
        <p:nvSpPr>
          <p:cNvPr id="7" name="Rectangle: Rounded Corners 6">
            <a:extLst>
              <a:ext uri="{FF2B5EF4-FFF2-40B4-BE49-F238E27FC236}">
                <a16:creationId xmlns:a16="http://schemas.microsoft.com/office/drawing/2014/main" id="{255E7118-1B15-41E5-B78E-0C1ECD4C8064}"/>
              </a:ext>
            </a:extLst>
          </p:cNvPr>
          <p:cNvSpPr/>
          <p:nvPr/>
        </p:nvSpPr>
        <p:spPr>
          <a:xfrm>
            <a:off x="4135967" y="2040467"/>
            <a:ext cx="1278466" cy="17060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Web Server</a:t>
            </a:r>
          </a:p>
        </p:txBody>
      </p:sp>
      <p:sp>
        <p:nvSpPr>
          <p:cNvPr id="9" name="Rectangle: Rounded Corners 8">
            <a:extLst>
              <a:ext uri="{FF2B5EF4-FFF2-40B4-BE49-F238E27FC236}">
                <a16:creationId xmlns:a16="http://schemas.microsoft.com/office/drawing/2014/main" id="{DAB1921F-9A3A-4F9A-B94F-D1F574E8DB8E}"/>
              </a:ext>
            </a:extLst>
          </p:cNvPr>
          <p:cNvSpPr/>
          <p:nvPr/>
        </p:nvSpPr>
        <p:spPr>
          <a:xfrm>
            <a:off x="6557434" y="2040467"/>
            <a:ext cx="1278466" cy="1706033"/>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DB</a:t>
            </a:r>
          </a:p>
        </p:txBody>
      </p:sp>
      <p:sp>
        <p:nvSpPr>
          <p:cNvPr id="10" name="TextBox 9">
            <a:extLst>
              <a:ext uri="{FF2B5EF4-FFF2-40B4-BE49-F238E27FC236}">
                <a16:creationId xmlns:a16="http://schemas.microsoft.com/office/drawing/2014/main" id="{EC88448F-89F3-445E-A75B-D8A076486CCF}"/>
              </a:ext>
            </a:extLst>
          </p:cNvPr>
          <p:cNvSpPr txBox="1"/>
          <p:nvPr/>
        </p:nvSpPr>
        <p:spPr>
          <a:xfrm>
            <a:off x="1214967" y="3911600"/>
            <a:ext cx="1989666" cy="646331"/>
          </a:xfrm>
          <a:prstGeom prst="rect">
            <a:avLst/>
          </a:prstGeom>
          <a:noFill/>
        </p:spPr>
        <p:txBody>
          <a:bodyPr wrap="square" rtlCol="0">
            <a:spAutoFit/>
          </a:bodyPr>
          <a:lstStyle/>
          <a:p>
            <a:r>
              <a:rPr lang="en-US" dirty="0"/>
              <a:t>Web pages/React</a:t>
            </a:r>
          </a:p>
          <a:p>
            <a:r>
              <a:rPr lang="en-US" dirty="0"/>
              <a:t>Python client</a:t>
            </a:r>
          </a:p>
        </p:txBody>
      </p:sp>
      <p:sp>
        <p:nvSpPr>
          <p:cNvPr id="12" name="TextBox 11">
            <a:extLst>
              <a:ext uri="{FF2B5EF4-FFF2-40B4-BE49-F238E27FC236}">
                <a16:creationId xmlns:a16="http://schemas.microsoft.com/office/drawing/2014/main" id="{2BA5E3F4-EF78-4018-9963-EE8654FDA8FB}"/>
              </a:ext>
            </a:extLst>
          </p:cNvPr>
          <p:cNvSpPr txBox="1"/>
          <p:nvPr/>
        </p:nvSpPr>
        <p:spPr>
          <a:xfrm>
            <a:off x="3949703" y="3911599"/>
            <a:ext cx="1989666" cy="646331"/>
          </a:xfrm>
          <a:prstGeom prst="rect">
            <a:avLst/>
          </a:prstGeom>
          <a:noFill/>
        </p:spPr>
        <p:txBody>
          <a:bodyPr wrap="square" rtlCol="0">
            <a:spAutoFit/>
          </a:bodyPr>
          <a:lstStyle/>
          <a:p>
            <a:r>
              <a:rPr lang="en-US" dirty="0"/>
              <a:t>Flask</a:t>
            </a:r>
          </a:p>
          <a:p>
            <a:r>
              <a:rPr lang="en-US" dirty="0"/>
              <a:t>API Endpoints</a:t>
            </a:r>
          </a:p>
        </p:txBody>
      </p:sp>
      <p:sp>
        <p:nvSpPr>
          <p:cNvPr id="14" name="TextBox 13">
            <a:extLst>
              <a:ext uri="{FF2B5EF4-FFF2-40B4-BE49-F238E27FC236}">
                <a16:creationId xmlns:a16="http://schemas.microsoft.com/office/drawing/2014/main" id="{1830FEA2-7EAC-4121-A533-225CC0A267E9}"/>
              </a:ext>
            </a:extLst>
          </p:cNvPr>
          <p:cNvSpPr txBox="1"/>
          <p:nvPr/>
        </p:nvSpPr>
        <p:spPr>
          <a:xfrm>
            <a:off x="6468537" y="3840480"/>
            <a:ext cx="1989666" cy="646331"/>
          </a:xfrm>
          <a:prstGeom prst="rect">
            <a:avLst/>
          </a:prstGeom>
          <a:noFill/>
        </p:spPr>
        <p:txBody>
          <a:bodyPr wrap="square" rtlCol="0">
            <a:spAutoFit/>
          </a:bodyPr>
          <a:lstStyle/>
          <a:p>
            <a:r>
              <a:rPr lang="en-US" dirty="0" err="1"/>
              <a:t>postgresql</a:t>
            </a:r>
            <a:endParaRPr lang="en-US" dirty="0"/>
          </a:p>
          <a:p>
            <a:r>
              <a:rPr lang="en-US" dirty="0"/>
              <a:t>Data tables</a:t>
            </a:r>
          </a:p>
        </p:txBody>
      </p:sp>
      <p:sp>
        <p:nvSpPr>
          <p:cNvPr id="15" name="Arrow: Notched Right 14">
            <a:extLst>
              <a:ext uri="{FF2B5EF4-FFF2-40B4-BE49-F238E27FC236}">
                <a16:creationId xmlns:a16="http://schemas.microsoft.com/office/drawing/2014/main" id="{F302C58C-548E-4029-BF4D-84D72F2DED1D}"/>
              </a:ext>
            </a:extLst>
          </p:cNvPr>
          <p:cNvSpPr/>
          <p:nvPr/>
        </p:nvSpPr>
        <p:spPr>
          <a:xfrm>
            <a:off x="3103033" y="2603500"/>
            <a:ext cx="1003300" cy="613833"/>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GET</a:t>
            </a:r>
          </a:p>
          <a:p>
            <a:pPr algn="ctr"/>
            <a:r>
              <a:rPr lang="en-US" sz="1100"/>
              <a:t>POST …</a:t>
            </a:r>
            <a:endParaRPr lang="en-US" sz="1100" dirty="0"/>
          </a:p>
        </p:txBody>
      </p:sp>
      <p:sp>
        <p:nvSpPr>
          <p:cNvPr id="17" name="Arrow: Notched Right 16">
            <a:extLst>
              <a:ext uri="{FF2B5EF4-FFF2-40B4-BE49-F238E27FC236}">
                <a16:creationId xmlns:a16="http://schemas.microsoft.com/office/drawing/2014/main" id="{626122CD-39A5-4A3C-AB89-E36985FD5378}"/>
              </a:ext>
            </a:extLst>
          </p:cNvPr>
          <p:cNvSpPr/>
          <p:nvPr/>
        </p:nvSpPr>
        <p:spPr>
          <a:xfrm>
            <a:off x="5494867" y="2586566"/>
            <a:ext cx="1003300" cy="613833"/>
          </a:xfrm>
          <a:prstGeom prst="notch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100" dirty="0"/>
              <a:t>SQL QUERY</a:t>
            </a:r>
          </a:p>
        </p:txBody>
      </p:sp>
      <p:cxnSp>
        <p:nvCxnSpPr>
          <p:cNvPr id="19" name="Connector: Elbow 18">
            <a:extLst>
              <a:ext uri="{FF2B5EF4-FFF2-40B4-BE49-F238E27FC236}">
                <a16:creationId xmlns:a16="http://schemas.microsoft.com/office/drawing/2014/main" id="{F82A72A7-C2B1-47BD-9ECA-5E3A2C48F036}"/>
              </a:ext>
            </a:extLst>
          </p:cNvPr>
          <p:cNvCxnSpPr>
            <a:stCxn id="5" idx="0"/>
          </p:cNvCxnSpPr>
          <p:nvPr/>
        </p:nvCxnSpPr>
        <p:spPr>
          <a:xfrm rot="5400000" flipH="1" flipV="1">
            <a:off x="4449233" y="-512232"/>
            <a:ext cx="516467" cy="4588933"/>
          </a:xfrm>
          <a:prstGeom prst="bentConnector2">
            <a:avLst/>
          </a:prstGeom>
          <a:ln>
            <a:tailEnd type="triangle"/>
          </a:ln>
        </p:spPr>
        <p:style>
          <a:lnRef idx="3">
            <a:schemeClr val="dk1"/>
          </a:lnRef>
          <a:fillRef idx="0">
            <a:schemeClr val="dk1"/>
          </a:fillRef>
          <a:effectRef idx="2">
            <a:schemeClr val="dk1"/>
          </a:effectRef>
          <a:fontRef idx="minor">
            <a:schemeClr val="tx1"/>
          </a:fontRef>
        </p:style>
      </p:cxnSp>
      <p:cxnSp>
        <p:nvCxnSpPr>
          <p:cNvPr id="21" name="Straight Arrow Connector 20">
            <a:extLst>
              <a:ext uri="{FF2B5EF4-FFF2-40B4-BE49-F238E27FC236}">
                <a16:creationId xmlns:a16="http://schemas.microsoft.com/office/drawing/2014/main" id="{7EB60B89-FCC6-434F-8E20-052B693E4CBB}"/>
              </a:ext>
            </a:extLst>
          </p:cNvPr>
          <p:cNvCxnSpPr/>
          <p:nvPr/>
        </p:nvCxnSpPr>
        <p:spPr>
          <a:xfrm>
            <a:off x="6980767" y="1528233"/>
            <a:ext cx="0" cy="512234"/>
          </a:xfrm>
          <a:prstGeom prst="straightConnector1">
            <a:avLst/>
          </a:prstGeom>
          <a:ln>
            <a:tailEnd type="triangle"/>
          </a:ln>
        </p:spPr>
        <p:style>
          <a:lnRef idx="3">
            <a:schemeClr val="dk1"/>
          </a:lnRef>
          <a:fillRef idx="0">
            <a:schemeClr val="dk1"/>
          </a:fillRef>
          <a:effectRef idx="2">
            <a:schemeClr val="dk1"/>
          </a:effectRef>
          <a:fontRef idx="minor">
            <a:schemeClr val="tx1"/>
          </a:fontRef>
        </p:style>
      </p:cxnSp>
      <p:sp>
        <p:nvSpPr>
          <p:cNvPr id="22" name="&quot;Not Allowed&quot; Symbol 21">
            <a:extLst>
              <a:ext uri="{FF2B5EF4-FFF2-40B4-BE49-F238E27FC236}">
                <a16:creationId xmlns:a16="http://schemas.microsoft.com/office/drawing/2014/main" id="{39B1B326-DF18-44A4-9F54-96CCC578A93A}"/>
              </a:ext>
            </a:extLst>
          </p:cNvPr>
          <p:cNvSpPr/>
          <p:nvPr/>
        </p:nvSpPr>
        <p:spPr>
          <a:xfrm>
            <a:off x="4106333" y="1062567"/>
            <a:ext cx="1206498" cy="893233"/>
          </a:xfrm>
          <a:prstGeom prst="noSmoking">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sp>
        <p:nvSpPr>
          <p:cNvPr id="23" name="TextBox 22">
            <a:extLst>
              <a:ext uri="{FF2B5EF4-FFF2-40B4-BE49-F238E27FC236}">
                <a16:creationId xmlns:a16="http://schemas.microsoft.com/office/drawing/2014/main" id="{69706B31-B0C5-4063-9DC5-D843C9551A6C}"/>
              </a:ext>
            </a:extLst>
          </p:cNvPr>
          <p:cNvSpPr txBox="1"/>
          <p:nvPr/>
        </p:nvSpPr>
        <p:spPr>
          <a:xfrm>
            <a:off x="3761317" y="776303"/>
            <a:ext cx="2235200" cy="369332"/>
          </a:xfrm>
          <a:prstGeom prst="rect">
            <a:avLst/>
          </a:prstGeom>
          <a:noFill/>
        </p:spPr>
        <p:txBody>
          <a:bodyPr wrap="square" rtlCol="0">
            <a:spAutoFit/>
          </a:bodyPr>
          <a:lstStyle/>
          <a:p>
            <a:r>
              <a:rPr lang="en-US" dirty="0"/>
              <a:t>You can’t do this!!</a:t>
            </a:r>
          </a:p>
        </p:txBody>
      </p:sp>
    </p:spTree>
    <p:extLst>
      <p:ext uri="{BB962C8B-B14F-4D97-AF65-F5344CB8AC3E}">
        <p14:creationId xmlns:p14="http://schemas.microsoft.com/office/powerpoint/2010/main" val="231192959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26"/>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AJAX and XMLHttpRequest</a:t>
            </a:r>
            <a:endParaRPr/>
          </a:p>
        </p:txBody>
      </p:sp>
      <p:sp>
        <p:nvSpPr>
          <p:cNvPr id="143" name="Google Shape;143;p26"/>
          <p:cNvSpPr txBox="1">
            <a:spLocks noGrp="1"/>
          </p:cNvSpPr>
          <p:nvPr>
            <p:ph type="body" idx="1"/>
          </p:nvPr>
        </p:nvSpPr>
        <p:spPr>
          <a:xfrm>
            <a:off x="311700" y="1497723"/>
            <a:ext cx="3999900" cy="3071151"/>
          </a:xfrm>
          <a:prstGeom prst="rect">
            <a:avLst/>
          </a:prstGeom>
        </p:spPr>
        <p:txBody>
          <a:bodyPr spcFirstLastPara="1" wrap="square" lIns="91425" tIns="91425" rIns="91425" bIns="91425" anchor="t" anchorCtr="0">
            <a:noAutofit/>
          </a:bodyPr>
          <a:lstStyle/>
          <a:p>
            <a:pPr marL="457200" lvl="0" indent="-311150" algn="l" rtl="0">
              <a:spcBef>
                <a:spcPts val="0"/>
              </a:spcBef>
              <a:spcAft>
                <a:spcPts val="0"/>
              </a:spcAft>
              <a:buSzPts val="1300"/>
              <a:buChar char="●"/>
            </a:pPr>
            <a:r>
              <a:rPr lang="en" sz="1300" dirty="0"/>
              <a:t>AJAX: Asynchronous Javascript And XML</a:t>
            </a:r>
            <a:endParaRPr sz="1300" dirty="0"/>
          </a:p>
          <a:p>
            <a:pPr marL="914400" lvl="1" indent="-298450" algn="l" rtl="0">
              <a:spcBef>
                <a:spcPts val="0"/>
              </a:spcBef>
              <a:spcAft>
                <a:spcPts val="0"/>
              </a:spcAft>
              <a:buSzPts val="1100"/>
              <a:buChar char="○"/>
            </a:pPr>
            <a:r>
              <a:rPr lang="en" sz="1100" dirty="0"/>
              <a:t>Make an HTTP request without refreshing the page</a:t>
            </a:r>
            <a:endParaRPr sz="1100" dirty="0"/>
          </a:p>
          <a:p>
            <a:pPr marL="914400" lvl="1" indent="-298450" algn="l" rtl="0">
              <a:spcBef>
                <a:spcPts val="0"/>
              </a:spcBef>
              <a:spcAft>
                <a:spcPts val="0"/>
              </a:spcAft>
              <a:buSzPts val="1100"/>
              <a:buChar char="○"/>
            </a:pPr>
            <a:r>
              <a:rPr lang="en" sz="1100" dirty="0"/>
              <a:t>Makes websites much “faster” and less jarring</a:t>
            </a:r>
            <a:endParaRPr sz="1100" dirty="0"/>
          </a:p>
          <a:p>
            <a:pPr marL="914400" lvl="1" indent="-298450" algn="l" rtl="0">
              <a:spcBef>
                <a:spcPts val="0"/>
              </a:spcBef>
              <a:spcAft>
                <a:spcPts val="0"/>
              </a:spcAft>
              <a:buSzPts val="1100"/>
              <a:buChar char="○"/>
            </a:pPr>
            <a:r>
              <a:rPr lang="en" sz="1100" dirty="0"/>
              <a:t>Make lots of small changes to the page</a:t>
            </a:r>
            <a:endParaRPr sz="1100" dirty="0"/>
          </a:p>
          <a:p>
            <a:pPr marL="914400" lvl="1" indent="-298450" algn="l" rtl="0">
              <a:spcBef>
                <a:spcPts val="0"/>
              </a:spcBef>
              <a:spcAft>
                <a:spcPts val="0"/>
              </a:spcAft>
              <a:buSzPts val="1100"/>
              <a:buChar char="○"/>
            </a:pPr>
            <a:r>
              <a:rPr lang="en" sz="1100" dirty="0"/>
              <a:t>e.g. no “save button” - as soon as you edit a field, send an Ajax call to update the server</a:t>
            </a:r>
            <a:endParaRPr sz="1100" dirty="0"/>
          </a:p>
          <a:p>
            <a:pPr marL="457200" lvl="0" indent="-311150" algn="l" rtl="0">
              <a:spcBef>
                <a:spcPts val="0"/>
              </a:spcBef>
              <a:spcAft>
                <a:spcPts val="0"/>
              </a:spcAft>
              <a:buSzPts val="1300"/>
              <a:buChar char="●"/>
            </a:pPr>
            <a:r>
              <a:rPr lang="en" sz="1300" dirty="0"/>
              <a:t>Notes</a:t>
            </a:r>
            <a:endParaRPr sz="1300" dirty="0"/>
          </a:p>
          <a:p>
            <a:pPr marL="914400" lvl="1" indent="-298450" algn="l" rtl="0">
              <a:spcBef>
                <a:spcPts val="0"/>
              </a:spcBef>
              <a:spcAft>
                <a:spcPts val="0"/>
              </a:spcAft>
              <a:buSzPts val="1100"/>
              <a:buChar char="○"/>
            </a:pPr>
            <a:r>
              <a:rPr lang="en" sz="1100" dirty="0"/>
              <a:t>Be sure to put httpRequest in a closure - avoid some race conditions on multiple simultaneous calls</a:t>
            </a:r>
            <a:endParaRPr sz="1100" dirty="0"/>
          </a:p>
          <a:p>
            <a:pPr marL="914400" lvl="1" indent="-304800" algn="l" rtl="0">
              <a:spcBef>
                <a:spcPts val="0"/>
              </a:spcBef>
              <a:spcAft>
                <a:spcPts val="0"/>
              </a:spcAft>
              <a:buSzPts val="1200"/>
              <a:buChar char="○"/>
            </a:pPr>
            <a:r>
              <a:rPr lang="en" sz="1100" dirty="0"/>
              <a:t>Set </a:t>
            </a:r>
            <a:r>
              <a:rPr lang="en" sz="1050" dirty="0">
                <a:solidFill>
                  <a:srgbClr val="37474F"/>
                </a:solidFill>
                <a:latin typeface="Roboto Mono"/>
                <a:ea typeface="Roboto Mono"/>
                <a:cs typeface="Roboto Mono"/>
                <a:sym typeface="Roboto Mono"/>
              </a:rPr>
              <a:t>Cache-Control: no-cache</a:t>
            </a:r>
            <a:r>
              <a:rPr lang="en" sz="1100" dirty="0"/>
              <a:t> HTTP header, otherwise the browser will likely cache the request</a:t>
            </a:r>
            <a:endParaRPr sz="1100" dirty="0"/>
          </a:p>
          <a:p>
            <a:pPr marL="457200" lvl="0" indent="-311150" algn="l" rtl="0">
              <a:spcBef>
                <a:spcPts val="0"/>
              </a:spcBef>
              <a:spcAft>
                <a:spcPts val="0"/>
              </a:spcAft>
              <a:buSzPts val="1300"/>
              <a:buChar char="●"/>
            </a:pPr>
            <a:r>
              <a:rPr lang="en" sz="1300" dirty="0"/>
              <a:t>Ajax was the backbone of the Web 2.0 movement (circa 2006)</a:t>
            </a:r>
          </a:p>
        </p:txBody>
      </p:sp>
      <p:sp>
        <p:nvSpPr>
          <p:cNvPr id="144" name="Google Shape;144;p26"/>
          <p:cNvSpPr txBox="1">
            <a:spLocks noGrp="1"/>
          </p:cNvSpPr>
          <p:nvPr>
            <p:ph type="body" idx="2"/>
          </p:nvPr>
        </p:nvSpPr>
        <p:spPr>
          <a:xfrm>
            <a:off x="4372200" y="1152475"/>
            <a:ext cx="4771800" cy="34164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sz="1150">
              <a:solidFill>
                <a:srgbClr val="37474F"/>
              </a:solidFill>
              <a:latin typeface="Roboto Mono"/>
              <a:ea typeface="Roboto Mono"/>
              <a:cs typeface="Roboto Mono"/>
              <a:sym typeface="Roboto Mono"/>
            </a:endParaRPr>
          </a:p>
          <a:p>
            <a:pPr marL="0" lvl="0" indent="0" algn="l" rtl="0">
              <a:spcBef>
                <a:spcPts val="1600"/>
              </a:spcBef>
              <a:spcAft>
                <a:spcPts val="0"/>
              </a:spcAft>
              <a:buNone/>
            </a:pPr>
            <a:r>
              <a:rPr lang="en" sz="1150">
                <a:solidFill>
                  <a:srgbClr val="37474F"/>
                </a:solidFill>
                <a:latin typeface="Roboto Mono"/>
                <a:ea typeface="Roboto Mono"/>
                <a:cs typeface="Roboto Mono"/>
                <a:sym typeface="Roboto Mono"/>
              </a:rPr>
              <a:t>httpRequest = </a:t>
            </a:r>
            <a:r>
              <a:rPr lang="en" sz="1150">
                <a:solidFill>
                  <a:srgbClr val="3F51B5"/>
                </a:solidFill>
                <a:latin typeface="Roboto Mono"/>
                <a:ea typeface="Roboto Mono"/>
                <a:cs typeface="Roboto Mono"/>
                <a:sym typeface="Roboto Mono"/>
              </a:rPr>
              <a:t>new</a:t>
            </a:r>
            <a:r>
              <a:rPr lang="en" sz="1150">
                <a:solidFill>
                  <a:srgbClr val="37474F"/>
                </a:solidFill>
                <a:latin typeface="Roboto Mono"/>
                <a:ea typeface="Roboto Mono"/>
                <a:cs typeface="Roboto Mono"/>
                <a:sym typeface="Roboto Mono"/>
              </a:rPr>
              <a:t> </a:t>
            </a:r>
            <a:r>
              <a:rPr lang="en" sz="1150">
                <a:solidFill>
                  <a:srgbClr val="9C27B0"/>
                </a:solidFill>
                <a:latin typeface="Roboto Mono"/>
                <a:ea typeface="Roboto Mono"/>
                <a:cs typeface="Roboto Mono"/>
                <a:sym typeface="Roboto Mono"/>
              </a:rPr>
              <a:t>XMLHttpRequest</a:t>
            </a:r>
            <a:r>
              <a:rPr lang="en" sz="1150">
                <a:solidFill>
                  <a:srgbClr val="37474F"/>
                </a:solidFill>
                <a:latin typeface="Roboto Mono"/>
                <a:ea typeface="Roboto Mono"/>
                <a:cs typeface="Roboto Mono"/>
                <a:sym typeface="Roboto Mono"/>
              </a:rPr>
              <a:t>();</a:t>
            </a:r>
            <a:br>
              <a:rPr lang="en" sz="1150">
                <a:solidFill>
                  <a:srgbClr val="37474F"/>
                </a:solidFill>
                <a:latin typeface="Roboto Mono"/>
                <a:ea typeface="Roboto Mono"/>
                <a:cs typeface="Roboto Mono"/>
                <a:sym typeface="Roboto Mono"/>
              </a:rPr>
            </a:br>
            <a:r>
              <a:rPr lang="en" sz="1150">
                <a:solidFill>
                  <a:srgbClr val="37474F"/>
                </a:solidFill>
                <a:latin typeface="Roboto Mono"/>
                <a:ea typeface="Roboto Mono"/>
                <a:cs typeface="Roboto Mono"/>
                <a:sym typeface="Roboto Mono"/>
              </a:rPr>
              <a:t>httpRequest.open(</a:t>
            </a:r>
            <a:r>
              <a:rPr lang="en" sz="1150">
                <a:solidFill>
                  <a:srgbClr val="388E3C"/>
                </a:solidFill>
                <a:latin typeface="Roboto Mono"/>
                <a:ea typeface="Roboto Mono"/>
                <a:cs typeface="Roboto Mono"/>
                <a:sym typeface="Roboto Mono"/>
              </a:rPr>
              <a:t>'GET'</a:t>
            </a:r>
            <a:r>
              <a:rPr lang="en" sz="1150">
                <a:solidFill>
                  <a:srgbClr val="37474F"/>
                </a:solidFill>
                <a:latin typeface="Roboto Mono"/>
                <a:ea typeface="Roboto Mono"/>
                <a:cs typeface="Roboto Mono"/>
                <a:sym typeface="Roboto Mono"/>
              </a:rPr>
              <a:t>, </a:t>
            </a:r>
            <a:r>
              <a:rPr lang="en" sz="1150">
                <a:solidFill>
                  <a:srgbClr val="388E3C"/>
                </a:solidFill>
                <a:latin typeface="Roboto Mono"/>
                <a:ea typeface="Roboto Mono"/>
                <a:cs typeface="Roboto Mono"/>
                <a:sym typeface="Roboto Mono"/>
              </a:rPr>
              <a:t>'test.html'</a:t>
            </a:r>
            <a:r>
              <a:rPr lang="en" sz="1150">
                <a:solidFill>
                  <a:srgbClr val="37474F"/>
                </a:solidFill>
                <a:latin typeface="Roboto Mono"/>
                <a:ea typeface="Roboto Mono"/>
                <a:cs typeface="Roboto Mono"/>
                <a:sym typeface="Roboto Mono"/>
              </a:rPr>
              <a:t>);</a:t>
            </a:r>
            <a:br>
              <a:rPr lang="en" sz="1150">
                <a:solidFill>
                  <a:srgbClr val="37474F"/>
                </a:solidFill>
                <a:latin typeface="Roboto Mono"/>
                <a:ea typeface="Roboto Mono"/>
                <a:cs typeface="Roboto Mono"/>
                <a:sym typeface="Roboto Mono"/>
              </a:rPr>
            </a:br>
            <a:r>
              <a:rPr lang="en" sz="1150">
                <a:solidFill>
                  <a:srgbClr val="37474F"/>
                </a:solidFill>
                <a:latin typeface="Roboto Mono"/>
                <a:ea typeface="Roboto Mono"/>
                <a:cs typeface="Roboto Mono"/>
                <a:sym typeface="Roboto Mono"/>
              </a:rPr>
              <a:t>httpRequest.send();</a:t>
            </a:r>
            <a:br>
              <a:rPr lang="en" sz="1150">
                <a:solidFill>
                  <a:srgbClr val="37474F"/>
                </a:solidFill>
                <a:latin typeface="Roboto Mono"/>
                <a:ea typeface="Roboto Mono"/>
                <a:cs typeface="Roboto Mono"/>
                <a:sym typeface="Roboto Mono"/>
              </a:rPr>
            </a:br>
            <a:r>
              <a:rPr lang="en" sz="1150">
                <a:solidFill>
                  <a:srgbClr val="37474F"/>
                </a:solidFill>
                <a:latin typeface="Roboto Mono"/>
                <a:ea typeface="Roboto Mono"/>
                <a:cs typeface="Roboto Mono"/>
                <a:sym typeface="Roboto Mono"/>
              </a:rPr>
              <a:t>httpRequest.onreadystatechange = </a:t>
            </a:r>
            <a:r>
              <a:rPr lang="en" sz="1150">
                <a:solidFill>
                  <a:srgbClr val="3F51B5"/>
                </a:solidFill>
                <a:latin typeface="Roboto Mono"/>
                <a:ea typeface="Roboto Mono"/>
                <a:cs typeface="Roboto Mono"/>
                <a:sym typeface="Roboto Mono"/>
              </a:rPr>
              <a:t>function</a:t>
            </a:r>
            <a:r>
              <a:rPr lang="en" sz="1150">
                <a:solidFill>
                  <a:srgbClr val="37474F"/>
                </a:solidFill>
                <a:latin typeface="Roboto Mono"/>
                <a:ea typeface="Roboto Mono"/>
                <a:cs typeface="Roboto Mono"/>
                <a:sym typeface="Roboto Mono"/>
              </a:rPr>
              <a:t>(){</a:t>
            </a:r>
            <a:br>
              <a:rPr lang="en" sz="1150">
                <a:solidFill>
                  <a:srgbClr val="37474F"/>
                </a:solidFill>
                <a:latin typeface="Roboto Mono"/>
                <a:ea typeface="Roboto Mono"/>
                <a:cs typeface="Roboto Mono"/>
                <a:sym typeface="Roboto Mono"/>
              </a:rPr>
            </a:br>
            <a:r>
              <a:rPr lang="en" sz="1150">
                <a:solidFill>
                  <a:srgbClr val="37474F"/>
                </a:solidFill>
                <a:latin typeface="Roboto Mono"/>
                <a:ea typeface="Roboto Mono"/>
                <a:cs typeface="Roboto Mono"/>
                <a:sym typeface="Roboto Mono"/>
              </a:rPr>
              <a:t>    </a:t>
            </a:r>
            <a:r>
              <a:rPr lang="en" sz="1150">
                <a:solidFill>
                  <a:srgbClr val="D81B60"/>
                </a:solidFill>
                <a:latin typeface="Roboto Mono"/>
                <a:ea typeface="Roboto Mono"/>
                <a:cs typeface="Roboto Mono"/>
                <a:sym typeface="Roboto Mono"/>
              </a:rPr>
              <a:t>// Process the server response here.</a:t>
            </a:r>
            <a:br>
              <a:rPr lang="en" sz="1150">
                <a:solidFill>
                  <a:srgbClr val="D81B60"/>
                </a:solidFill>
                <a:latin typeface="Roboto Mono"/>
                <a:ea typeface="Roboto Mono"/>
                <a:cs typeface="Roboto Mono"/>
                <a:sym typeface="Roboto Mono"/>
              </a:rPr>
            </a:br>
            <a:r>
              <a:rPr lang="en" sz="1150">
                <a:solidFill>
                  <a:srgbClr val="D81B60"/>
                </a:solidFill>
                <a:latin typeface="Roboto Mono"/>
                <a:ea typeface="Roboto Mono"/>
                <a:cs typeface="Roboto Mono"/>
                <a:sym typeface="Roboto Mono"/>
              </a:rPr>
              <a:t>    // e.g. JSON.parse(httpRequest.responseText);</a:t>
            </a:r>
            <a:br>
              <a:rPr lang="en" sz="1150">
                <a:solidFill>
                  <a:srgbClr val="37474F"/>
                </a:solidFill>
                <a:latin typeface="Roboto Mono"/>
                <a:ea typeface="Roboto Mono"/>
                <a:cs typeface="Roboto Mono"/>
                <a:sym typeface="Roboto Mono"/>
              </a:rPr>
            </a:br>
            <a:r>
              <a:rPr lang="en" sz="1150">
                <a:solidFill>
                  <a:srgbClr val="37474F"/>
                </a:solidFill>
                <a:latin typeface="Roboto Mono"/>
                <a:ea typeface="Roboto Mono"/>
                <a:cs typeface="Roboto Mono"/>
                <a:sym typeface="Roboto Mono"/>
              </a:rPr>
              <a:t>};</a:t>
            </a:r>
            <a:endParaRPr sz="1150">
              <a:solidFill>
                <a:srgbClr val="37474F"/>
              </a:solidFill>
              <a:latin typeface="Roboto Mono"/>
              <a:ea typeface="Roboto Mono"/>
              <a:cs typeface="Roboto Mono"/>
              <a:sym typeface="Roboto Mono"/>
            </a:endParaRPr>
          </a:p>
          <a:p>
            <a:pPr marL="0" lvl="0" indent="0" algn="l" rtl="0">
              <a:spcBef>
                <a:spcPts val="1600"/>
              </a:spcBef>
              <a:spcAft>
                <a:spcPts val="1600"/>
              </a:spcAft>
              <a:buNone/>
            </a:pPr>
            <a:endParaRPr sz="1150">
              <a:solidFill>
                <a:srgbClr val="37474F"/>
              </a:solidFill>
              <a:latin typeface="Roboto Mono"/>
              <a:ea typeface="Roboto Mono"/>
              <a:cs typeface="Roboto Mono"/>
              <a:sym typeface="Roboto Mono"/>
            </a:endParaRPr>
          </a:p>
        </p:txBody>
      </p:sp>
      <p:sp>
        <p:nvSpPr>
          <p:cNvPr id="3" name="Callout: Up Arrow 2">
            <a:extLst>
              <a:ext uri="{FF2B5EF4-FFF2-40B4-BE49-F238E27FC236}">
                <a16:creationId xmlns:a16="http://schemas.microsoft.com/office/drawing/2014/main" id="{3521E077-CB0A-46E5-8D88-5189EC7B4076}"/>
              </a:ext>
            </a:extLst>
          </p:cNvPr>
          <p:cNvSpPr/>
          <p:nvPr/>
        </p:nvSpPr>
        <p:spPr>
          <a:xfrm>
            <a:off x="4929351" y="1918137"/>
            <a:ext cx="2406869" cy="2559269"/>
          </a:xfrm>
          <a:prstGeom prst="upArrowCallout">
            <a:avLst/>
          </a:prstGeom>
          <a:solidFill>
            <a:schemeClr val="lt1">
              <a:alpha val="0"/>
            </a:schemeClr>
          </a:solidFill>
        </p:spPr>
        <p:style>
          <a:lnRef idx="2">
            <a:schemeClr val="accent6"/>
          </a:lnRef>
          <a:fillRef idx="1">
            <a:schemeClr val="lt1"/>
          </a:fillRef>
          <a:effectRef idx="0">
            <a:schemeClr val="accent6"/>
          </a:effectRef>
          <a:fontRef idx="minor">
            <a:schemeClr val="dk1"/>
          </a:fontRef>
        </p:style>
        <p:txBody>
          <a:bodyPr rtlCol="0" anchor="ctr"/>
          <a:lstStyle/>
          <a:p>
            <a:pPr algn="ctr"/>
            <a:r>
              <a:rPr lang="en-US" dirty="0"/>
              <a:t>Enables RESTful operations/ verbs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5"/>
        <p:cNvGrpSpPr/>
        <p:nvPr/>
      </p:nvGrpSpPr>
      <p:grpSpPr>
        <a:xfrm>
          <a:off x="0" y="0"/>
          <a:ext cx="0" cy="0"/>
          <a:chOff x="0" y="0"/>
          <a:chExt cx="0" cy="0"/>
        </a:xfrm>
      </p:grpSpPr>
      <p:sp>
        <p:nvSpPr>
          <p:cNvPr id="156" name="Google Shape;156;p28"/>
          <p:cNvSpPr txBox="1">
            <a:spLocks noGrp="1"/>
          </p:cNvSpPr>
          <p:nvPr>
            <p:ph type="body" idx="1"/>
          </p:nvPr>
        </p:nvSpPr>
        <p:spPr>
          <a:xfrm>
            <a:off x="311699" y="1350579"/>
            <a:ext cx="4086129" cy="3218296"/>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dirty="0"/>
              <a:t>Originally created by </a:t>
            </a:r>
            <a:r>
              <a:rPr lang="en" u="sng" dirty="0">
                <a:solidFill>
                  <a:schemeClr val="hlink"/>
                </a:solidFill>
                <a:hlinkClick r:id="rId3"/>
              </a:rPr>
              <a:t>John Resig, RIT class of ‘05, CS Major</a:t>
            </a:r>
            <a:endParaRPr dirty="0"/>
          </a:p>
          <a:p>
            <a:pPr marL="914400" lvl="1" indent="-304800" algn="l" rtl="0">
              <a:spcBef>
                <a:spcPts val="0"/>
              </a:spcBef>
              <a:spcAft>
                <a:spcPts val="0"/>
              </a:spcAft>
              <a:buSzPts val="1200"/>
              <a:buChar char="○"/>
            </a:pPr>
            <a:r>
              <a:rPr lang="en" dirty="0"/>
              <a:t>Was the standard for web development for a long time - largely replaced by React.js, Angular.js, Vue.js, Ember.js</a:t>
            </a:r>
            <a:endParaRPr dirty="0"/>
          </a:p>
          <a:p>
            <a:pPr marL="914400" lvl="1" indent="-304800" algn="l" rtl="0">
              <a:spcBef>
                <a:spcPts val="0"/>
              </a:spcBef>
              <a:spcAft>
                <a:spcPts val="0"/>
              </a:spcAft>
              <a:buSzPts val="1200"/>
              <a:buChar char="○"/>
            </a:pPr>
            <a:r>
              <a:rPr lang="en" dirty="0"/>
              <a:t>Still </a:t>
            </a:r>
            <a:r>
              <a:rPr lang="en" i="1" dirty="0"/>
              <a:t>ubiquitous </a:t>
            </a:r>
            <a:r>
              <a:rPr lang="en" dirty="0"/>
              <a:t>today.</a:t>
            </a:r>
            <a:endParaRPr dirty="0"/>
          </a:p>
          <a:p>
            <a:pPr marL="914400" lvl="1" indent="-304800" algn="l" rtl="0">
              <a:spcBef>
                <a:spcPts val="0"/>
              </a:spcBef>
              <a:spcAft>
                <a:spcPts val="0"/>
              </a:spcAft>
              <a:buSzPts val="1200"/>
              <a:buChar char="○"/>
            </a:pPr>
            <a:r>
              <a:rPr lang="en" dirty="0"/>
              <a:t>Heavily influenced JS standards today</a:t>
            </a:r>
            <a:br>
              <a:rPr lang="en" dirty="0"/>
            </a:br>
            <a:r>
              <a:rPr lang="en" dirty="0"/>
              <a:t>e.g. Fetch API from jQuery’s $.ajax</a:t>
            </a:r>
            <a:endParaRPr dirty="0"/>
          </a:p>
          <a:p>
            <a:pPr marL="914400" lvl="1" indent="-304800" algn="l" rtl="0">
              <a:spcBef>
                <a:spcPts val="0"/>
              </a:spcBef>
              <a:spcAft>
                <a:spcPts val="0"/>
              </a:spcAft>
              <a:buSzPts val="1200"/>
              <a:buChar char="○"/>
            </a:pPr>
            <a:r>
              <a:rPr lang="en" i="1" dirty="0"/>
              <a:t>Huge</a:t>
            </a:r>
            <a:r>
              <a:rPr lang="en" dirty="0"/>
              <a:t> ecosystem of plugins</a:t>
            </a:r>
            <a:endParaRPr dirty="0"/>
          </a:p>
          <a:p>
            <a:pPr marL="457200" lvl="0" indent="-317500" algn="l" rtl="0">
              <a:spcBef>
                <a:spcPts val="0"/>
              </a:spcBef>
              <a:spcAft>
                <a:spcPts val="0"/>
              </a:spcAft>
              <a:buSzPts val="1400"/>
              <a:buChar char="●"/>
            </a:pPr>
            <a:r>
              <a:rPr lang="en" dirty="0"/>
              <a:t>In a nutshell: </a:t>
            </a:r>
            <a:r>
              <a:rPr lang="en" sz="1350" dirty="0">
                <a:solidFill>
                  <a:srgbClr val="37474F"/>
                </a:solidFill>
                <a:latin typeface="Roboto Mono"/>
                <a:ea typeface="Roboto Mono"/>
                <a:cs typeface="Roboto Mono"/>
                <a:sym typeface="Roboto Mono"/>
              </a:rPr>
              <a:t>$() … </a:t>
            </a:r>
            <a:r>
              <a:rPr lang="en-US" b="1" i="0" dirty="0">
                <a:solidFill>
                  <a:srgbClr val="000000"/>
                </a:solidFill>
                <a:effectLst/>
                <a:latin typeface="Verdana" panose="020B0604030504040204" pitchFamily="34" charset="0"/>
              </a:rPr>
              <a:t>$(</a:t>
            </a:r>
            <a:r>
              <a:rPr lang="en-US" b="1" i="1" dirty="0">
                <a:solidFill>
                  <a:srgbClr val="000000"/>
                </a:solidFill>
                <a:effectLst/>
                <a:latin typeface="Verdana" panose="020B0604030504040204" pitchFamily="34" charset="0"/>
              </a:rPr>
              <a:t>selector</a:t>
            </a:r>
            <a:r>
              <a:rPr lang="en-US" b="1" i="0" dirty="0">
                <a:solidFill>
                  <a:srgbClr val="000000"/>
                </a:solidFill>
                <a:effectLst/>
                <a:latin typeface="Verdana" panose="020B0604030504040204" pitchFamily="34" charset="0"/>
              </a:rPr>
              <a:t>).</a:t>
            </a:r>
            <a:r>
              <a:rPr lang="en-US" b="1" i="1" dirty="0">
                <a:solidFill>
                  <a:srgbClr val="000000"/>
                </a:solidFill>
                <a:effectLst/>
                <a:latin typeface="Verdana" panose="020B0604030504040204" pitchFamily="34" charset="0"/>
              </a:rPr>
              <a:t>action</a:t>
            </a:r>
            <a:r>
              <a:rPr lang="en-US" b="1" i="0" dirty="0">
                <a:solidFill>
                  <a:srgbClr val="000000"/>
                </a:solidFill>
                <a:effectLst/>
                <a:latin typeface="Verdana" panose="020B0604030504040204" pitchFamily="34" charset="0"/>
              </a:rPr>
              <a:t>()</a:t>
            </a:r>
            <a:endParaRPr dirty="0"/>
          </a:p>
          <a:p>
            <a:pPr marL="457200" lvl="0" indent="-317500" algn="l" rtl="0">
              <a:spcBef>
                <a:spcPts val="0"/>
              </a:spcBef>
              <a:spcAft>
                <a:spcPts val="0"/>
              </a:spcAft>
              <a:buSzPts val="1400"/>
              <a:buChar char="●"/>
            </a:pPr>
            <a:r>
              <a:rPr lang="en" dirty="0"/>
              <a:t>In a larger nutshell: DOM read-write in a compact, concise, readable way</a:t>
            </a:r>
            <a:endParaRPr dirty="0"/>
          </a:p>
          <a:p>
            <a:pPr marL="914400" lvl="1" indent="-304800" algn="l" rtl="0">
              <a:spcBef>
                <a:spcPts val="0"/>
              </a:spcBef>
              <a:spcAft>
                <a:spcPts val="0"/>
              </a:spcAft>
              <a:buSzPts val="1200"/>
              <a:buChar char="○"/>
            </a:pPr>
            <a:r>
              <a:rPr lang="en" dirty="0"/>
              <a:t>Method chaining</a:t>
            </a:r>
            <a:endParaRPr dirty="0"/>
          </a:p>
          <a:p>
            <a:pPr marL="914400" lvl="1" indent="-304800" algn="l" rtl="0">
              <a:spcBef>
                <a:spcPts val="0"/>
              </a:spcBef>
              <a:spcAft>
                <a:spcPts val="0"/>
              </a:spcAft>
              <a:buSzPts val="1200"/>
              <a:buChar char="○"/>
            </a:pPr>
            <a:r>
              <a:rPr lang="en" dirty="0"/>
              <a:t>CSS selection</a:t>
            </a:r>
            <a:endParaRPr dirty="0"/>
          </a:p>
          <a:p>
            <a:pPr marL="914400" lvl="1" indent="-304800" algn="l" rtl="0">
              <a:spcBef>
                <a:spcPts val="0"/>
              </a:spcBef>
              <a:spcAft>
                <a:spcPts val="0"/>
              </a:spcAft>
              <a:buSzPts val="1200"/>
              <a:buChar char="○"/>
            </a:pPr>
            <a:r>
              <a:rPr lang="en" dirty="0"/>
              <a:t>JQuery </a:t>
            </a:r>
            <a:r>
              <a:rPr lang="en" i="1" dirty="0"/>
              <a:t>looks </a:t>
            </a:r>
            <a:r>
              <a:rPr lang="en" dirty="0"/>
              <a:t>like HTML, making it easier to read and maintain</a:t>
            </a:r>
            <a:endParaRPr dirty="0"/>
          </a:p>
        </p:txBody>
      </p:sp>
      <p:sp>
        <p:nvSpPr>
          <p:cNvPr id="157" name="Google Shape;157;p28"/>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jQuery – another way to use AJAX</a:t>
            </a:r>
            <a:endParaRPr dirty="0"/>
          </a:p>
        </p:txBody>
      </p:sp>
      <p:sp>
        <p:nvSpPr>
          <p:cNvPr id="158" name="Google Shape;158;p28"/>
          <p:cNvSpPr txBox="1">
            <a:spLocks noGrp="1"/>
          </p:cNvSpPr>
          <p:nvPr>
            <p:ph type="body" idx="2"/>
          </p:nvPr>
        </p:nvSpPr>
        <p:spPr>
          <a:xfrm>
            <a:off x="4871544" y="1462749"/>
            <a:ext cx="3960757" cy="3106125"/>
          </a:xfrm>
          <a:prstGeom prst="rect">
            <a:avLst/>
          </a:prstGeom>
        </p:spPr>
        <p:txBody>
          <a:bodyPr spcFirstLastPara="1" wrap="square" lIns="91425" tIns="91425" rIns="91425" bIns="91425" anchor="t" anchorCtr="0">
            <a:noAutofit/>
          </a:bodyPr>
          <a:lstStyle/>
          <a:p>
            <a:pPr marL="0" lvl="0" indent="0" algn="l" rtl="0">
              <a:spcBef>
                <a:spcPts val="1600"/>
              </a:spcBef>
              <a:spcAft>
                <a:spcPts val="0"/>
              </a:spcAft>
              <a:buNone/>
            </a:pPr>
            <a:r>
              <a:rPr lang="en" sz="1350" dirty="0">
                <a:solidFill>
                  <a:srgbClr val="37474F"/>
                </a:solidFill>
                <a:latin typeface="Roboto Mono"/>
                <a:ea typeface="Roboto Mono"/>
                <a:cs typeface="Roboto Mono"/>
                <a:sym typeface="Roboto Mono"/>
              </a:rPr>
              <a:t>$.ajax({</a:t>
            </a:r>
            <a:br>
              <a:rPr lang="en" sz="1350" dirty="0">
                <a:solidFill>
                  <a:srgbClr val="37474F"/>
                </a:solidFill>
                <a:latin typeface="Roboto Mono"/>
                <a:ea typeface="Roboto Mono"/>
                <a:cs typeface="Roboto Mono"/>
                <a:sym typeface="Roboto Mono"/>
              </a:rPr>
            </a:br>
            <a:r>
              <a:rPr lang="en" sz="1350" dirty="0">
                <a:solidFill>
                  <a:srgbClr val="37474F"/>
                </a:solidFill>
                <a:latin typeface="Roboto Mono"/>
                <a:ea typeface="Roboto Mono"/>
                <a:cs typeface="Roboto Mono"/>
                <a:sym typeface="Roboto Mono"/>
              </a:rPr>
              <a:t>  type: </a:t>
            </a:r>
            <a:r>
              <a:rPr lang="en" sz="1350" dirty="0">
                <a:solidFill>
                  <a:srgbClr val="388E3C"/>
                </a:solidFill>
                <a:latin typeface="Roboto Mono"/>
                <a:ea typeface="Roboto Mono"/>
                <a:cs typeface="Roboto Mono"/>
                <a:sym typeface="Roboto Mono"/>
              </a:rPr>
              <a:t>'POST'</a:t>
            </a:r>
            <a:r>
              <a:rPr lang="en" sz="1350" dirty="0">
                <a:solidFill>
                  <a:srgbClr val="37474F"/>
                </a:solidFill>
                <a:latin typeface="Roboto Mono"/>
                <a:ea typeface="Roboto Mono"/>
                <a:cs typeface="Roboto Mono"/>
                <a:sym typeface="Roboto Mono"/>
              </a:rPr>
              <a:t>,  </a:t>
            </a:r>
            <a:br>
              <a:rPr lang="en" sz="1350" dirty="0">
                <a:solidFill>
                  <a:srgbClr val="37474F"/>
                </a:solidFill>
                <a:latin typeface="Roboto Mono"/>
                <a:ea typeface="Roboto Mono"/>
                <a:cs typeface="Roboto Mono"/>
                <a:sym typeface="Roboto Mono"/>
              </a:rPr>
            </a:br>
            <a:r>
              <a:rPr lang="en" sz="1350" dirty="0">
                <a:solidFill>
                  <a:srgbClr val="37474F"/>
                </a:solidFill>
                <a:latin typeface="Roboto Mono"/>
                <a:ea typeface="Roboto Mono"/>
                <a:cs typeface="Roboto Mono"/>
                <a:sym typeface="Roboto Mono"/>
              </a:rPr>
              <a:t>  url: </a:t>
            </a:r>
            <a:r>
              <a:rPr lang="en" sz="1350" dirty="0">
                <a:solidFill>
                  <a:srgbClr val="388E3C"/>
                </a:solidFill>
                <a:latin typeface="Roboto Mono"/>
                <a:ea typeface="Roboto Mono"/>
                <a:cs typeface="Roboto Mono"/>
                <a:sym typeface="Roboto Mono"/>
              </a:rPr>
              <a:t>'/api/endpoint'</a:t>
            </a:r>
            <a:r>
              <a:rPr lang="en" sz="1350" dirty="0">
                <a:solidFill>
                  <a:srgbClr val="37474F"/>
                </a:solidFill>
                <a:latin typeface="Roboto Mono"/>
                <a:ea typeface="Roboto Mono"/>
                <a:cs typeface="Roboto Mono"/>
                <a:sym typeface="Roboto Mono"/>
              </a:rPr>
              <a:t>,</a:t>
            </a:r>
            <a:br>
              <a:rPr lang="en" sz="1350" dirty="0">
                <a:solidFill>
                  <a:srgbClr val="37474F"/>
                </a:solidFill>
                <a:latin typeface="Roboto Mono"/>
                <a:ea typeface="Roboto Mono"/>
                <a:cs typeface="Roboto Mono"/>
                <a:sym typeface="Roboto Mono"/>
              </a:rPr>
            </a:br>
            <a:r>
              <a:rPr lang="en" sz="1350" dirty="0">
                <a:solidFill>
                  <a:srgbClr val="37474F"/>
                </a:solidFill>
                <a:latin typeface="Roboto Mono"/>
                <a:ea typeface="Roboto Mono"/>
                <a:cs typeface="Roboto Mono"/>
                <a:sym typeface="Roboto Mono"/>
              </a:rPr>
              <a:t>  data: {</a:t>
            </a:r>
            <a:br>
              <a:rPr lang="en" sz="1350" dirty="0">
                <a:solidFill>
                  <a:srgbClr val="37474F"/>
                </a:solidFill>
                <a:latin typeface="Roboto Mono"/>
                <a:ea typeface="Roboto Mono"/>
                <a:cs typeface="Roboto Mono"/>
                <a:sym typeface="Roboto Mono"/>
              </a:rPr>
            </a:br>
            <a:r>
              <a:rPr lang="en" sz="1350" dirty="0">
                <a:solidFill>
                  <a:srgbClr val="37474F"/>
                </a:solidFill>
                <a:latin typeface="Roboto Mono"/>
                <a:ea typeface="Roboto Mono"/>
                <a:cs typeface="Roboto Mono"/>
                <a:sym typeface="Roboto Mono"/>
              </a:rPr>
              <a:t>    name : </a:t>
            </a:r>
            <a:r>
              <a:rPr lang="en" sz="1350" dirty="0">
                <a:solidFill>
                  <a:srgbClr val="388E3C"/>
                </a:solidFill>
                <a:latin typeface="Roboto Mono"/>
                <a:ea typeface="Roboto Mono"/>
                <a:cs typeface="Roboto Mono"/>
                <a:sym typeface="Roboto Mono"/>
              </a:rPr>
              <a:t>'Bono'</a:t>
            </a:r>
            <a:r>
              <a:rPr lang="en" sz="1350" dirty="0">
                <a:solidFill>
                  <a:srgbClr val="37474F"/>
                </a:solidFill>
                <a:latin typeface="Roboto Mono"/>
                <a:ea typeface="Roboto Mono"/>
                <a:cs typeface="Roboto Mono"/>
                <a:sym typeface="Roboto Mono"/>
              </a:rPr>
              <a:t>,</a:t>
            </a:r>
            <a:br>
              <a:rPr lang="en" sz="1350" dirty="0">
                <a:solidFill>
                  <a:srgbClr val="37474F"/>
                </a:solidFill>
                <a:latin typeface="Roboto Mono"/>
                <a:ea typeface="Roboto Mono"/>
                <a:cs typeface="Roboto Mono"/>
                <a:sym typeface="Roboto Mono"/>
              </a:rPr>
            </a:br>
            <a:r>
              <a:rPr lang="en" sz="1350" dirty="0">
                <a:solidFill>
                  <a:srgbClr val="37474F"/>
                </a:solidFill>
                <a:latin typeface="Roboto Mono"/>
                <a:ea typeface="Roboto Mono"/>
                <a:cs typeface="Roboto Mono"/>
                <a:sym typeface="Roboto Mono"/>
              </a:rPr>
              <a:t>    location : </a:t>
            </a:r>
            <a:r>
              <a:rPr lang="en" sz="1350" dirty="0">
                <a:solidFill>
                  <a:srgbClr val="388E3C"/>
                </a:solidFill>
                <a:latin typeface="Roboto Mono"/>
                <a:ea typeface="Roboto Mono"/>
                <a:cs typeface="Roboto Mono"/>
                <a:sym typeface="Roboto Mono"/>
              </a:rPr>
              <a:t>'Dublin, Ireland'</a:t>
            </a:r>
            <a:r>
              <a:rPr lang="en" sz="1350" dirty="0">
                <a:solidFill>
                  <a:srgbClr val="37474F"/>
                </a:solidFill>
                <a:latin typeface="Roboto Mono"/>
                <a:ea typeface="Roboto Mono"/>
                <a:cs typeface="Roboto Mono"/>
                <a:sym typeface="Roboto Mono"/>
              </a:rPr>
              <a:t>,</a:t>
            </a:r>
            <a:br>
              <a:rPr lang="en" sz="1350" dirty="0">
                <a:solidFill>
                  <a:srgbClr val="37474F"/>
                </a:solidFill>
                <a:latin typeface="Roboto Mono"/>
                <a:ea typeface="Roboto Mono"/>
                <a:cs typeface="Roboto Mono"/>
                <a:sym typeface="Roboto Mono"/>
              </a:rPr>
            </a:br>
            <a:r>
              <a:rPr lang="en" sz="1350" dirty="0">
                <a:solidFill>
                  <a:srgbClr val="37474F"/>
                </a:solidFill>
                <a:latin typeface="Roboto Mono"/>
                <a:ea typeface="Roboto Mono"/>
                <a:cs typeface="Roboto Mono"/>
                <a:sym typeface="Roboto Mono"/>
              </a:rPr>
              <a:t>  }</a:t>
            </a:r>
            <a:br>
              <a:rPr lang="en" sz="1350" dirty="0">
                <a:solidFill>
                  <a:srgbClr val="37474F"/>
                </a:solidFill>
                <a:latin typeface="Roboto Mono"/>
                <a:ea typeface="Roboto Mono"/>
                <a:cs typeface="Roboto Mono"/>
                <a:sym typeface="Roboto Mono"/>
              </a:rPr>
            </a:br>
            <a:r>
              <a:rPr lang="en" sz="1350" dirty="0">
                <a:solidFill>
                  <a:srgbClr val="37474F"/>
                </a:solidFill>
                <a:latin typeface="Roboto Mono"/>
                <a:ea typeface="Roboto Mono"/>
                <a:cs typeface="Roboto Mono"/>
                <a:sym typeface="Roboto Mono"/>
              </a:rPr>
              <a:t>}).then(</a:t>
            </a:r>
            <a:r>
              <a:rPr lang="en" sz="1350" dirty="0">
                <a:solidFill>
                  <a:srgbClr val="3F51B5"/>
                </a:solidFill>
                <a:latin typeface="Roboto Mono"/>
                <a:ea typeface="Roboto Mono"/>
                <a:cs typeface="Roboto Mono"/>
                <a:sym typeface="Roboto Mono"/>
              </a:rPr>
              <a:t>function</a:t>
            </a:r>
            <a:r>
              <a:rPr lang="en" sz="1350" dirty="0">
                <a:solidFill>
                  <a:srgbClr val="37474F"/>
                </a:solidFill>
                <a:latin typeface="Roboto Mono"/>
                <a:ea typeface="Roboto Mono"/>
                <a:cs typeface="Roboto Mono"/>
                <a:sym typeface="Roboto Mono"/>
              </a:rPr>
              <a:t>(msg) {..})</a:t>
            </a:r>
            <a:endParaRPr sz="1350" dirty="0">
              <a:solidFill>
                <a:srgbClr val="37474F"/>
              </a:solidFill>
              <a:latin typeface="Roboto Mono"/>
              <a:ea typeface="Roboto Mono"/>
              <a:cs typeface="Roboto Mono"/>
              <a:sym typeface="Roboto Mono"/>
            </a:endParaRPr>
          </a:p>
          <a:p>
            <a:pPr marL="0" lvl="0" indent="0" algn="l" rtl="0">
              <a:spcBef>
                <a:spcPts val="1600"/>
              </a:spcBef>
              <a:spcAft>
                <a:spcPts val="1600"/>
              </a:spcAft>
              <a:buNone/>
            </a:pPr>
            <a:endParaRPr dirty="0"/>
          </a:p>
        </p:txBody>
      </p:sp>
      <p:pic>
        <p:nvPicPr>
          <p:cNvPr id="159" name="Google Shape;159;p28"/>
          <p:cNvPicPr preferRelativeResize="0"/>
          <p:nvPr/>
        </p:nvPicPr>
        <p:blipFill>
          <a:blip r:embed="rId4">
            <a:alphaModFix/>
          </a:blip>
          <a:stretch>
            <a:fillRect/>
          </a:stretch>
        </p:blipFill>
        <p:spPr>
          <a:xfrm>
            <a:off x="7048500" y="0"/>
            <a:ext cx="2095500" cy="5143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20"/>
        <p:cNvGrpSpPr/>
        <p:nvPr/>
      </p:nvGrpSpPr>
      <p:grpSpPr>
        <a:xfrm>
          <a:off x="0" y="0"/>
          <a:ext cx="0" cy="0"/>
          <a:chOff x="0" y="0"/>
          <a:chExt cx="0" cy="0"/>
        </a:xfrm>
      </p:grpSpPr>
      <p:sp>
        <p:nvSpPr>
          <p:cNvPr id="121" name="Google Shape;121;p23"/>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a:t>Promises</a:t>
            </a:r>
            <a:endParaRPr/>
          </a:p>
        </p:txBody>
      </p:sp>
      <p:sp>
        <p:nvSpPr>
          <p:cNvPr id="122" name="Google Shape;122;p23"/>
          <p:cNvSpPr txBox="1">
            <a:spLocks noGrp="1"/>
          </p:cNvSpPr>
          <p:nvPr>
            <p:ph type="body" idx="1"/>
          </p:nvPr>
        </p:nvSpPr>
        <p:spPr>
          <a:xfrm>
            <a:off x="311700" y="1392621"/>
            <a:ext cx="4260300" cy="3176254"/>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dirty="0"/>
              <a:t>“Object that represents the eventual completion or failure of an asynchronous operation”</a:t>
            </a:r>
            <a:endParaRPr dirty="0"/>
          </a:p>
          <a:p>
            <a:pPr marL="457200" lvl="0" indent="-317500" algn="l" rtl="0">
              <a:spcBef>
                <a:spcPts val="0"/>
              </a:spcBef>
              <a:spcAft>
                <a:spcPts val="0"/>
              </a:spcAft>
              <a:buSzPts val="1400"/>
              <a:buChar char="●"/>
            </a:pPr>
            <a:r>
              <a:rPr lang="en" dirty="0"/>
              <a:t>Promises allow for:</a:t>
            </a:r>
            <a:endParaRPr dirty="0"/>
          </a:p>
          <a:p>
            <a:pPr marL="914400" lvl="1" indent="-304800" algn="l" rtl="0">
              <a:spcBef>
                <a:spcPts val="0"/>
              </a:spcBef>
              <a:spcAft>
                <a:spcPts val="0"/>
              </a:spcAft>
              <a:buSzPts val="1200"/>
              <a:buChar char="○"/>
            </a:pPr>
            <a:r>
              <a:rPr lang="en" dirty="0"/>
              <a:t>Cleaner syntax</a:t>
            </a:r>
            <a:endParaRPr dirty="0"/>
          </a:p>
          <a:p>
            <a:pPr marL="914400" lvl="1" indent="-304800" algn="l" rtl="0">
              <a:spcBef>
                <a:spcPts val="0"/>
              </a:spcBef>
              <a:spcAft>
                <a:spcPts val="0"/>
              </a:spcAft>
              <a:buSzPts val="1200"/>
              <a:buChar char="○"/>
            </a:pPr>
            <a:r>
              <a:rPr lang="en" dirty="0"/>
              <a:t>More expressive chaining of operations</a:t>
            </a:r>
            <a:endParaRPr dirty="0"/>
          </a:p>
          <a:p>
            <a:pPr marL="914400" lvl="1" indent="-304800" algn="l" rtl="0">
              <a:spcBef>
                <a:spcPts val="0"/>
              </a:spcBef>
              <a:spcAft>
                <a:spcPts val="0"/>
              </a:spcAft>
              <a:buSzPts val="1200"/>
              <a:buChar char="○"/>
            </a:pPr>
            <a:r>
              <a:rPr lang="en" dirty="0"/>
              <a:t>Better browser optimization</a:t>
            </a:r>
            <a:endParaRPr dirty="0"/>
          </a:p>
          <a:p>
            <a:pPr marL="457200" lvl="0" indent="-317500" algn="l" rtl="0">
              <a:spcBef>
                <a:spcPts val="0"/>
              </a:spcBef>
              <a:spcAft>
                <a:spcPts val="0"/>
              </a:spcAft>
              <a:buSzPts val="1400"/>
              <a:buChar char="●"/>
            </a:pPr>
            <a:r>
              <a:rPr lang="en" dirty="0"/>
              <a:t>Three states</a:t>
            </a:r>
            <a:endParaRPr dirty="0"/>
          </a:p>
          <a:p>
            <a:pPr marL="914400" lvl="1" indent="-304800" algn="l" rtl="0">
              <a:spcBef>
                <a:spcPts val="0"/>
              </a:spcBef>
              <a:spcAft>
                <a:spcPts val="0"/>
              </a:spcAft>
              <a:buSzPts val="1200"/>
              <a:buChar char="○"/>
            </a:pPr>
            <a:r>
              <a:rPr lang="en" dirty="0"/>
              <a:t>Pending</a:t>
            </a:r>
            <a:endParaRPr dirty="0"/>
          </a:p>
          <a:p>
            <a:pPr marL="914400" lvl="1" indent="-304800" algn="l" rtl="0">
              <a:spcBef>
                <a:spcPts val="0"/>
              </a:spcBef>
              <a:spcAft>
                <a:spcPts val="0"/>
              </a:spcAft>
              <a:buSzPts val="1200"/>
              <a:buChar char="○"/>
            </a:pPr>
            <a:r>
              <a:rPr lang="en" dirty="0"/>
              <a:t>Fulfilled</a:t>
            </a:r>
            <a:endParaRPr dirty="0"/>
          </a:p>
          <a:p>
            <a:pPr marL="914400" lvl="1" indent="-304800" algn="l" rtl="0">
              <a:spcBef>
                <a:spcPts val="0"/>
              </a:spcBef>
              <a:spcAft>
                <a:spcPts val="0"/>
              </a:spcAft>
              <a:buSzPts val="1200"/>
              <a:buChar char="○"/>
            </a:pPr>
            <a:r>
              <a:rPr lang="en" dirty="0"/>
              <a:t>Rejected</a:t>
            </a:r>
            <a:endParaRPr dirty="0"/>
          </a:p>
          <a:p>
            <a:pPr marL="457200" lvl="0" indent="-317500" algn="l" rtl="0">
              <a:spcBef>
                <a:spcPts val="0"/>
              </a:spcBef>
              <a:spcAft>
                <a:spcPts val="0"/>
              </a:spcAft>
              <a:buSzPts val="1400"/>
              <a:buChar char="●"/>
            </a:pPr>
            <a:r>
              <a:rPr lang="en" dirty="0"/>
              <a:t>then(), catch(), and finally() allow for complex chains</a:t>
            </a:r>
            <a:endParaRPr dirty="0"/>
          </a:p>
          <a:p>
            <a:pPr marL="914400" lvl="0" indent="0" algn="l" rtl="0">
              <a:spcBef>
                <a:spcPts val="1600"/>
              </a:spcBef>
              <a:spcAft>
                <a:spcPts val="1600"/>
              </a:spcAft>
              <a:buNone/>
            </a:pPr>
            <a:endParaRPr dirty="0"/>
          </a:p>
        </p:txBody>
      </p:sp>
      <p:sp>
        <p:nvSpPr>
          <p:cNvPr id="123" name="Google Shape;123;p23"/>
          <p:cNvSpPr txBox="1">
            <a:spLocks noGrp="1"/>
          </p:cNvSpPr>
          <p:nvPr>
            <p:ph type="body" idx="2"/>
          </p:nvPr>
        </p:nvSpPr>
        <p:spPr>
          <a:xfrm>
            <a:off x="4832400" y="1392619"/>
            <a:ext cx="3999900" cy="317625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sz="1350" dirty="0">
                <a:solidFill>
                  <a:srgbClr val="3F51B5"/>
                </a:solidFill>
                <a:latin typeface="Roboto Mono"/>
                <a:ea typeface="Roboto Mono"/>
                <a:cs typeface="Roboto Mono"/>
                <a:sym typeface="Roboto Mono"/>
              </a:rPr>
              <a:t>const</a:t>
            </a:r>
            <a:r>
              <a:rPr lang="en" sz="1350" dirty="0">
                <a:solidFill>
                  <a:srgbClr val="37474F"/>
                </a:solidFill>
                <a:latin typeface="Roboto Mono"/>
                <a:ea typeface="Roboto Mono"/>
                <a:cs typeface="Roboto Mono"/>
                <a:sym typeface="Roboto Mono"/>
              </a:rPr>
              <a:t> myPromise =</a:t>
            </a:r>
            <a:br>
              <a:rPr lang="en" sz="1350" dirty="0">
                <a:solidFill>
                  <a:srgbClr val="37474F"/>
                </a:solidFill>
                <a:latin typeface="Roboto Mono"/>
                <a:ea typeface="Roboto Mono"/>
                <a:cs typeface="Roboto Mono"/>
                <a:sym typeface="Roboto Mono"/>
              </a:rPr>
            </a:br>
            <a:r>
              <a:rPr lang="en" sz="1350" dirty="0">
                <a:solidFill>
                  <a:srgbClr val="37474F"/>
                </a:solidFill>
                <a:latin typeface="Roboto Mono"/>
                <a:ea typeface="Roboto Mono"/>
                <a:cs typeface="Roboto Mono"/>
                <a:sym typeface="Roboto Mono"/>
              </a:rPr>
              <a:t>  (</a:t>
            </a:r>
            <a:r>
              <a:rPr lang="en" sz="1350" dirty="0">
                <a:solidFill>
                  <a:srgbClr val="3F51B5"/>
                </a:solidFill>
                <a:latin typeface="Roboto Mono"/>
                <a:ea typeface="Roboto Mono"/>
                <a:cs typeface="Roboto Mono"/>
                <a:sym typeface="Roboto Mono"/>
              </a:rPr>
              <a:t>new</a:t>
            </a:r>
            <a:r>
              <a:rPr lang="en" sz="1350" dirty="0">
                <a:solidFill>
                  <a:srgbClr val="37474F"/>
                </a:solidFill>
                <a:latin typeface="Roboto Mono"/>
                <a:ea typeface="Roboto Mono"/>
                <a:cs typeface="Roboto Mono"/>
                <a:sym typeface="Roboto Mono"/>
              </a:rPr>
              <a:t> </a:t>
            </a:r>
            <a:r>
              <a:rPr lang="en" sz="1350" dirty="0">
                <a:solidFill>
                  <a:srgbClr val="9C27B0"/>
                </a:solidFill>
                <a:latin typeface="Roboto Mono"/>
                <a:ea typeface="Roboto Mono"/>
                <a:cs typeface="Roboto Mono"/>
                <a:sym typeface="Roboto Mono"/>
              </a:rPr>
              <a:t>Promise</a:t>
            </a:r>
            <a:r>
              <a:rPr lang="en" sz="1350" dirty="0">
                <a:solidFill>
                  <a:srgbClr val="37474F"/>
                </a:solidFill>
                <a:latin typeface="Roboto Mono"/>
                <a:ea typeface="Roboto Mono"/>
                <a:cs typeface="Roboto Mono"/>
                <a:sym typeface="Roboto Mono"/>
              </a:rPr>
              <a:t>(myExecutorFunc))</a:t>
            </a:r>
            <a:br>
              <a:rPr lang="en" sz="1350" dirty="0">
                <a:solidFill>
                  <a:srgbClr val="37474F"/>
                </a:solidFill>
                <a:latin typeface="Roboto Mono"/>
                <a:ea typeface="Roboto Mono"/>
                <a:cs typeface="Roboto Mono"/>
                <a:sym typeface="Roboto Mono"/>
              </a:rPr>
            </a:br>
            <a:r>
              <a:rPr lang="en" sz="1350" dirty="0">
                <a:solidFill>
                  <a:srgbClr val="37474F"/>
                </a:solidFill>
                <a:latin typeface="Roboto Mono"/>
                <a:ea typeface="Roboto Mono"/>
                <a:cs typeface="Roboto Mono"/>
                <a:sym typeface="Roboto Mono"/>
              </a:rPr>
              <a:t>    .then(handleFulfilledA)</a:t>
            </a:r>
            <a:br>
              <a:rPr lang="en" sz="1350" dirty="0">
                <a:solidFill>
                  <a:srgbClr val="37474F"/>
                </a:solidFill>
                <a:latin typeface="Roboto Mono"/>
                <a:ea typeface="Roboto Mono"/>
                <a:cs typeface="Roboto Mono"/>
                <a:sym typeface="Roboto Mono"/>
              </a:rPr>
            </a:br>
            <a:r>
              <a:rPr lang="en" sz="1350" dirty="0">
                <a:solidFill>
                  <a:srgbClr val="37474F"/>
                </a:solidFill>
                <a:latin typeface="Roboto Mono"/>
                <a:ea typeface="Roboto Mono"/>
                <a:cs typeface="Roboto Mono"/>
                <a:sym typeface="Roboto Mono"/>
              </a:rPr>
              <a:t>    .then(handleFulfilledB)</a:t>
            </a:r>
            <a:br>
              <a:rPr lang="en" sz="1350" dirty="0">
                <a:solidFill>
                  <a:srgbClr val="37474F"/>
                </a:solidFill>
                <a:latin typeface="Roboto Mono"/>
                <a:ea typeface="Roboto Mono"/>
                <a:cs typeface="Roboto Mono"/>
                <a:sym typeface="Roboto Mono"/>
              </a:rPr>
            </a:br>
            <a:r>
              <a:rPr lang="en" sz="1350" dirty="0">
                <a:solidFill>
                  <a:srgbClr val="37474F"/>
                </a:solidFill>
                <a:latin typeface="Roboto Mono"/>
                <a:ea typeface="Roboto Mono"/>
                <a:cs typeface="Roboto Mono"/>
                <a:sym typeface="Roboto Mono"/>
              </a:rPr>
              <a:t>    .then(handleFulfilledC)</a:t>
            </a:r>
            <a:br>
              <a:rPr lang="en" sz="1350" dirty="0">
                <a:solidFill>
                  <a:srgbClr val="37474F"/>
                </a:solidFill>
                <a:latin typeface="Roboto Mono"/>
                <a:ea typeface="Roboto Mono"/>
                <a:cs typeface="Roboto Mono"/>
                <a:sym typeface="Roboto Mono"/>
              </a:rPr>
            </a:br>
            <a:r>
              <a:rPr lang="en" sz="1350" dirty="0">
                <a:solidFill>
                  <a:srgbClr val="37474F"/>
                </a:solidFill>
                <a:latin typeface="Roboto Mono"/>
                <a:ea typeface="Roboto Mono"/>
                <a:cs typeface="Roboto Mono"/>
                <a:sym typeface="Roboto Mono"/>
              </a:rPr>
              <a:t>    .</a:t>
            </a:r>
            <a:r>
              <a:rPr lang="en" sz="1350" dirty="0">
                <a:solidFill>
                  <a:srgbClr val="3F51B5"/>
                </a:solidFill>
                <a:latin typeface="Roboto Mono"/>
                <a:ea typeface="Roboto Mono"/>
                <a:cs typeface="Roboto Mono"/>
                <a:sym typeface="Roboto Mono"/>
              </a:rPr>
              <a:t>catch</a:t>
            </a:r>
            <a:r>
              <a:rPr lang="en" sz="1350" dirty="0">
                <a:solidFill>
                  <a:srgbClr val="37474F"/>
                </a:solidFill>
                <a:latin typeface="Roboto Mono"/>
                <a:ea typeface="Roboto Mono"/>
                <a:cs typeface="Roboto Mono"/>
                <a:sym typeface="Roboto Mono"/>
              </a:rPr>
              <a:t>(handleRejectedAny);</a:t>
            </a:r>
            <a:endParaRPr sz="1350" dirty="0">
              <a:solidFill>
                <a:srgbClr val="37474F"/>
              </a:solidFill>
              <a:latin typeface="Roboto Mono"/>
              <a:ea typeface="Roboto Mono"/>
              <a:cs typeface="Roboto Mono"/>
              <a:sym typeface="Roboto Mono"/>
            </a:endParaRPr>
          </a:p>
          <a:p>
            <a:pPr marL="0" lvl="0" indent="0" algn="l" rtl="0">
              <a:spcBef>
                <a:spcPts val="1600"/>
              </a:spcBef>
              <a:spcAft>
                <a:spcPts val="1600"/>
              </a:spcAft>
              <a:buNone/>
            </a:pPr>
            <a:endParaRPr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27"/>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 dirty="0"/>
              <a:t>Fetch API</a:t>
            </a:r>
            <a:endParaRPr dirty="0"/>
          </a:p>
        </p:txBody>
      </p:sp>
      <p:sp>
        <p:nvSpPr>
          <p:cNvPr id="150" name="Google Shape;150;p27"/>
          <p:cNvSpPr txBox="1">
            <a:spLocks noGrp="1"/>
          </p:cNvSpPr>
          <p:nvPr>
            <p:ph type="body" idx="1"/>
          </p:nvPr>
        </p:nvSpPr>
        <p:spPr>
          <a:xfrm>
            <a:off x="311700" y="1387365"/>
            <a:ext cx="3999900" cy="3181509"/>
          </a:xfrm>
          <a:prstGeom prst="rect">
            <a:avLst/>
          </a:prstGeom>
        </p:spPr>
        <p:txBody>
          <a:bodyPr spcFirstLastPara="1" wrap="square" lIns="91425" tIns="91425" rIns="91425" bIns="91425" anchor="t" anchorCtr="0">
            <a:noAutofit/>
          </a:bodyPr>
          <a:lstStyle/>
          <a:p>
            <a:pPr marL="457200" lvl="0" indent="-317500" algn="l" rtl="0">
              <a:spcBef>
                <a:spcPts val="0"/>
              </a:spcBef>
              <a:spcAft>
                <a:spcPts val="0"/>
              </a:spcAft>
              <a:buSzPts val="1400"/>
              <a:buChar char="●"/>
            </a:pPr>
            <a:r>
              <a:rPr lang="en" dirty="0"/>
              <a:t>A newer update to Ajax </a:t>
            </a:r>
            <a:endParaRPr dirty="0"/>
          </a:p>
          <a:p>
            <a:pPr marL="914400" lvl="1" indent="-304800" algn="l" rtl="0">
              <a:spcBef>
                <a:spcPts val="0"/>
              </a:spcBef>
              <a:spcAft>
                <a:spcPts val="0"/>
              </a:spcAft>
              <a:buSzPts val="1200"/>
              <a:buChar char="○"/>
            </a:pPr>
            <a:r>
              <a:rPr lang="en" dirty="0"/>
              <a:t>Uses Promises (returns a Promise object)</a:t>
            </a:r>
            <a:endParaRPr dirty="0"/>
          </a:p>
          <a:p>
            <a:pPr marL="1371600" lvl="2" indent="-304800" algn="l" rtl="0">
              <a:spcBef>
                <a:spcPts val="0"/>
              </a:spcBef>
              <a:spcAft>
                <a:spcPts val="0"/>
              </a:spcAft>
              <a:buSzPts val="1200"/>
              <a:buChar char="■"/>
            </a:pPr>
            <a:r>
              <a:rPr lang="en" dirty="0"/>
              <a:t>More complex dependency trees</a:t>
            </a:r>
            <a:endParaRPr dirty="0"/>
          </a:p>
          <a:p>
            <a:pPr marL="1371600" lvl="2" indent="-304800" algn="l" rtl="0">
              <a:spcBef>
                <a:spcPts val="0"/>
              </a:spcBef>
              <a:spcAft>
                <a:spcPts val="0"/>
              </a:spcAft>
              <a:buSzPts val="1200"/>
              <a:buChar char="■"/>
            </a:pPr>
            <a:r>
              <a:rPr lang="en" dirty="0"/>
              <a:t>Better async optimization</a:t>
            </a:r>
            <a:endParaRPr dirty="0"/>
          </a:p>
          <a:p>
            <a:pPr marL="914400" lvl="1" indent="-304800" algn="l" rtl="0">
              <a:spcBef>
                <a:spcPts val="0"/>
              </a:spcBef>
              <a:spcAft>
                <a:spcPts val="0"/>
              </a:spcAft>
              <a:buSzPts val="1200"/>
              <a:buChar char="○"/>
            </a:pPr>
            <a:r>
              <a:rPr lang="en" dirty="0"/>
              <a:t>Adheres more closely to CORS and Same Origin policies</a:t>
            </a:r>
            <a:endParaRPr dirty="0"/>
          </a:p>
          <a:p>
            <a:pPr marL="914400" lvl="1" indent="-304800" algn="l" rtl="0">
              <a:spcBef>
                <a:spcPts val="0"/>
              </a:spcBef>
              <a:spcAft>
                <a:spcPts val="0"/>
              </a:spcAft>
              <a:buSzPts val="1200"/>
              <a:buChar char="○"/>
            </a:pPr>
            <a:r>
              <a:rPr lang="en" dirty="0"/>
              <a:t>More secure defaults in general, e.g. more secure cookie handling</a:t>
            </a:r>
            <a:endParaRPr dirty="0"/>
          </a:p>
          <a:p>
            <a:pPr marL="914400" lvl="1" indent="-304800" algn="l" rtl="0">
              <a:spcBef>
                <a:spcPts val="0"/>
              </a:spcBef>
              <a:spcAft>
                <a:spcPts val="0"/>
              </a:spcAft>
              <a:buSzPts val="1200"/>
              <a:buChar char="○"/>
            </a:pPr>
            <a:r>
              <a:rPr lang="en" dirty="0"/>
              <a:t>Simpler API</a:t>
            </a:r>
            <a:endParaRPr dirty="0"/>
          </a:p>
          <a:p>
            <a:pPr marL="457200" lvl="0" indent="-317500" algn="l" rtl="0">
              <a:spcBef>
                <a:spcPts val="0"/>
              </a:spcBef>
              <a:spcAft>
                <a:spcPts val="0"/>
              </a:spcAft>
              <a:buSzPts val="1400"/>
              <a:buChar char="●"/>
            </a:pPr>
            <a:r>
              <a:rPr lang="en" dirty="0"/>
              <a:t>Always finishes</a:t>
            </a:r>
            <a:endParaRPr dirty="0"/>
          </a:p>
          <a:p>
            <a:pPr marL="914400" lvl="1" indent="-304800" algn="l" rtl="0">
              <a:spcBef>
                <a:spcPts val="0"/>
              </a:spcBef>
              <a:spcAft>
                <a:spcPts val="0"/>
              </a:spcAft>
              <a:buSzPts val="1200"/>
              <a:buChar char="○"/>
            </a:pPr>
            <a:r>
              <a:rPr lang="en" dirty="0"/>
              <a:t>Whether the request was successful or not</a:t>
            </a:r>
            <a:endParaRPr dirty="0"/>
          </a:p>
          <a:p>
            <a:pPr marL="914400" lvl="1" indent="-304800" algn="l" rtl="0">
              <a:spcBef>
                <a:spcPts val="0"/>
              </a:spcBef>
              <a:spcAft>
                <a:spcPts val="0"/>
              </a:spcAft>
              <a:buSzPts val="1200"/>
              <a:buChar char="○"/>
            </a:pPr>
            <a:r>
              <a:rPr lang="en" dirty="0"/>
              <a:t>e.g. An HTTP 500 isn’t an exception, it’s just part of the promise structure</a:t>
            </a:r>
            <a:endParaRPr dirty="0"/>
          </a:p>
          <a:p>
            <a:pPr marL="457200" lvl="0" indent="-317500" algn="l" rtl="0">
              <a:spcBef>
                <a:spcPts val="0"/>
              </a:spcBef>
              <a:spcAft>
                <a:spcPts val="0"/>
              </a:spcAft>
              <a:buSzPts val="1400"/>
              <a:buChar char="●"/>
            </a:pPr>
            <a:r>
              <a:rPr lang="en" dirty="0"/>
              <a:t>Better integration with Service Workers</a:t>
            </a:r>
            <a:endParaRPr dirty="0"/>
          </a:p>
        </p:txBody>
      </p:sp>
      <p:sp>
        <p:nvSpPr>
          <p:cNvPr id="5" name="Google Shape;151;p27">
            <a:extLst>
              <a:ext uri="{FF2B5EF4-FFF2-40B4-BE49-F238E27FC236}">
                <a16:creationId xmlns:a16="http://schemas.microsoft.com/office/drawing/2014/main" id="{ED7C72DC-0F6C-A9C3-3D24-C5078BFE3D59}"/>
              </a:ext>
            </a:extLst>
          </p:cNvPr>
          <p:cNvSpPr txBox="1">
            <a:spLocks/>
          </p:cNvSpPr>
          <p:nvPr/>
        </p:nvSpPr>
        <p:spPr>
          <a:xfrm>
            <a:off x="4832402" y="985135"/>
            <a:ext cx="4149378" cy="3583739"/>
          </a:xfrm>
          <a:prstGeom prst="rect">
            <a:avLst/>
          </a:prstGeom>
          <a:solidFill>
            <a:schemeClr val="bg1"/>
          </a:solidFill>
        </p:spPr>
        <p:txBody>
          <a:bodyPr spcFirstLastPara="1" vert="horz" wrap="square" lIns="91425" tIns="91425" rIns="91425" bIns="91425" rtlCol="0" anchor="t" anchorCtr="0">
            <a:noAutofit/>
          </a:bodyPr>
          <a:lstStyle>
            <a:lvl1pPr marL="457200" lvl="0" indent="-317500" algn="l" defTabSz="685800" rtl="0" eaLnBrk="1" latinLnBrk="0" hangingPunct="1">
              <a:lnSpc>
                <a:spcPct val="90000"/>
              </a:lnSpc>
              <a:spcBef>
                <a:spcPts val="0"/>
              </a:spcBef>
              <a:spcAft>
                <a:spcPts val="0"/>
              </a:spcAft>
              <a:buClr>
                <a:schemeClr val="accent1"/>
              </a:buClr>
              <a:buSzPts val="1400"/>
              <a:buFont typeface="Calibri" panose="020F0502020204030204" pitchFamily="34" charset="0"/>
              <a:buChar char="●"/>
              <a:defRPr sz="1400" kern="1200">
                <a:solidFill>
                  <a:schemeClr val="tx1">
                    <a:lumMod val="75000"/>
                    <a:lumOff val="25000"/>
                  </a:schemeClr>
                </a:solidFill>
                <a:latin typeface="+mn-lt"/>
                <a:ea typeface="+mn-ea"/>
                <a:cs typeface="+mn-cs"/>
              </a:defRPr>
            </a:lvl1pPr>
            <a:lvl2pPr marL="914400" lvl="1" indent="-304800" algn="l" defTabSz="685800" rtl="0" eaLnBrk="1" latinLnBrk="0" hangingPunct="1">
              <a:lnSpc>
                <a:spcPct val="90000"/>
              </a:lnSpc>
              <a:spcBef>
                <a:spcPts val="1600"/>
              </a:spcBef>
              <a:spcAft>
                <a:spcPts val="0"/>
              </a:spcAft>
              <a:buClr>
                <a:schemeClr val="accent1"/>
              </a:buClr>
              <a:buSzPts val="1200"/>
              <a:buFont typeface="Calibri" pitchFamily="34" charset="0"/>
              <a:buChar char="○"/>
              <a:defRPr sz="1200" kern="1200">
                <a:solidFill>
                  <a:schemeClr val="tx1">
                    <a:lumMod val="75000"/>
                    <a:lumOff val="25000"/>
                  </a:schemeClr>
                </a:solidFill>
                <a:latin typeface="+mn-lt"/>
                <a:ea typeface="+mn-ea"/>
                <a:cs typeface="+mn-cs"/>
              </a:defRPr>
            </a:lvl2pPr>
            <a:lvl3pPr marL="1371600" lvl="2" indent="-304800" algn="l" defTabSz="685800" rtl="0" eaLnBrk="1" latinLnBrk="0" hangingPunct="1">
              <a:lnSpc>
                <a:spcPct val="90000"/>
              </a:lnSpc>
              <a:spcBef>
                <a:spcPts val="1600"/>
              </a:spcBef>
              <a:spcAft>
                <a:spcPts val="0"/>
              </a:spcAft>
              <a:buClr>
                <a:schemeClr val="accent1"/>
              </a:buClr>
              <a:buSzPts val="1200"/>
              <a:buFont typeface="Calibri" pitchFamily="34" charset="0"/>
              <a:buChar char="■"/>
              <a:defRPr sz="1200" kern="1200">
                <a:solidFill>
                  <a:schemeClr val="tx1">
                    <a:lumMod val="75000"/>
                    <a:lumOff val="25000"/>
                  </a:schemeClr>
                </a:solidFill>
                <a:latin typeface="+mn-lt"/>
                <a:ea typeface="+mn-ea"/>
                <a:cs typeface="+mn-cs"/>
              </a:defRPr>
            </a:lvl3pPr>
            <a:lvl4pPr marL="1828800" lvl="3" indent="-304800" algn="l" defTabSz="685800" rtl="0" eaLnBrk="1" latinLnBrk="0" hangingPunct="1">
              <a:lnSpc>
                <a:spcPct val="90000"/>
              </a:lnSpc>
              <a:spcBef>
                <a:spcPts val="1600"/>
              </a:spcBef>
              <a:spcAft>
                <a:spcPts val="0"/>
              </a:spcAft>
              <a:buClr>
                <a:schemeClr val="accent1"/>
              </a:buClr>
              <a:buSzPts val="1200"/>
              <a:buFont typeface="Calibri" pitchFamily="34" charset="0"/>
              <a:buChar char="●"/>
              <a:defRPr sz="1200" kern="1200">
                <a:solidFill>
                  <a:schemeClr val="tx1">
                    <a:lumMod val="75000"/>
                    <a:lumOff val="25000"/>
                  </a:schemeClr>
                </a:solidFill>
                <a:latin typeface="+mn-lt"/>
                <a:ea typeface="+mn-ea"/>
                <a:cs typeface="+mn-cs"/>
              </a:defRPr>
            </a:lvl4pPr>
            <a:lvl5pPr marL="2286000" lvl="4" indent="-304800" algn="l" defTabSz="685800" rtl="0" eaLnBrk="1" latinLnBrk="0" hangingPunct="1">
              <a:lnSpc>
                <a:spcPct val="90000"/>
              </a:lnSpc>
              <a:spcBef>
                <a:spcPts val="1600"/>
              </a:spcBef>
              <a:spcAft>
                <a:spcPts val="0"/>
              </a:spcAft>
              <a:buClr>
                <a:schemeClr val="accent1"/>
              </a:buClr>
              <a:buSzPts val="1200"/>
              <a:buFont typeface="Calibri" pitchFamily="34" charset="0"/>
              <a:buChar char="○"/>
              <a:defRPr sz="1200" kern="1200">
                <a:solidFill>
                  <a:schemeClr val="tx1">
                    <a:lumMod val="75000"/>
                    <a:lumOff val="25000"/>
                  </a:schemeClr>
                </a:solidFill>
                <a:latin typeface="+mn-lt"/>
                <a:ea typeface="+mn-ea"/>
                <a:cs typeface="+mn-cs"/>
              </a:defRPr>
            </a:lvl5pPr>
            <a:lvl6pPr marL="2743200" lvl="5" indent="-304800" algn="l" defTabSz="685800" rtl="0" eaLnBrk="1" latinLnBrk="0" hangingPunct="1">
              <a:lnSpc>
                <a:spcPct val="90000"/>
              </a:lnSpc>
              <a:spcBef>
                <a:spcPts val="1600"/>
              </a:spcBef>
              <a:spcAft>
                <a:spcPts val="0"/>
              </a:spcAft>
              <a:buClr>
                <a:schemeClr val="accent1"/>
              </a:buClr>
              <a:buSzPts val="1200"/>
              <a:buFont typeface="Calibri" pitchFamily="34" charset="0"/>
              <a:buChar char="■"/>
              <a:defRPr sz="1200" kern="1200">
                <a:solidFill>
                  <a:schemeClr val="tx1">
                    <a:lumMod val="75000"/>
                    <a:lumOff val="25000"/>
                  </a:schemeClr>
                </a:solidFill>
                <a:latin typeface="+mn-lt"/>
                <a:ea typeface="+mn-ea"/>
                <a:cs typeface="+mn-cs"/>
              </a:defRPr>
            </a:lvl6pPr>
            <a:lvl7pPr marL="3200400" lvl="6" indent="-304800" algn="l" defTabSz="685800" rtl="0" eaLnBrk="1" latinLnBrk="0" hangingPunct="1">
              <a:lnSpc>
                <a:spcPct val="90000"/>
              </a:lnSpc>
              <a:spcBef>
                <a:spcPts val="1600"/>
              </a:spcBef>
              <a:spcAft>
                <a:spcPts val="0"/>
              </a:spcAft>
              <a:buClr>
                <a:schemeClr val="accent1"/>
              </a:buClr>
              <a:buSzPts val="1200"/>
              <a:buFont typeface="Calibri" pitchFamily="34" charset="0"/>
              <a:buChar char="●"/>
              <a:defRPr sz="1200" kern="1200">
                <a:solidFill>
                  <a:schemeClr val="tx1">
                    <a:lumMod val="75000"/>
                    <a:lumOff val="25000"/>
                  </a:schemeClr>
                </a:solidFill>
                <a:latin typeface="+mn-lt"/>
                <a:ea typeface="+mn-ea"/>
                <a:cs typeface="+mn-cs"/>
              </a:defRPr>
            </a:lvl7pPr>
            <a:lvl8pPr marL="3657600" lvl="7" indent="-304800" algn="l" defTabSz="685800" rtl="0" eaLnBrk="1" latinLnBrk="0" hangingPunct="1">
              <a:lnSpc>
                <a:spcPct val="90000"/>
              </a:lnSpc>
              <a:spcBef>
                <a:spcPts val="1600"/>
              </a:spcBef>
              <a:spcAft>
                <a:spcPts val="0"/>
              </a:spcAft>
              <a:buClr>
                <a:schemeClr val="accent1"/>
              </a:buClr>
              <a:buSzPts val="1200"/>
              <a:buFont typeface="Calibri" pitchFamily="34" charset="0"/>
              <a:buChar char="○"/>
              <a:defRPr sz="1200" kern="1200">
                <a:solidFill>
                  <a:schemeClr val="tx1">
                    <a:lumMod val="75000"/>
                    <a:lumOff val="25000"/>
                  </a:schemeClr>
                </a:solidFill>
                <a:latin typeface="+mn-lt"/>
                <a:ea typeface="+mn-ea"/>
                <a:cs typeface="+mn-cs"/>
              </a:defRPr>
            </a:lvl8pPr>
            <a:lvl9pPr marL="4114800" lvl="8" indent="-304800" algn="l" defTabSz="685800" rtl="0" eaLnBrk="1" latinLnBrk="0" hangingPunct="1">
              <a:lnSpc>
                <a:spcPct val="90000"/>
              </a:lnSpc>
              <a:spcBef>
                <a:spcPts val="1600"/>
              </a:spcBef>
              <a:spcAft>
                <a:spcPts val="1600"/>
              </a:spcAft>
              <a:buClr>
                <a:schemeClr val="accent1"/>
              </a:buClr>
              <a:buSzPts val="1200"/>
              <a:buFont typeface="Calibri" pitchFamily="34" charset="0"/>
              <a:buChar char="■"/>
              <a:defRPr sz="12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let result = “”</a:t>
            </a: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fetch(</a:t>
            </a:r>
            <a:r>
              <a:rPr lang="en-US" sz="1150" dirty="0">
                <a:solidFill>
                  <a:srgbClr val="388E3C"/>
                </a:solidFill>
                <a:latin typeface="Roboto Mono"/>
                <a:ea typeface="Roboto Mono"/>
                <a:cs typeface="Roboto Mono"/>
                <a:sym typeface="Roboto Mono"/>
              </a:rPr>
              <a:t>'</a:t>
            </a:r>
            <a:r>
              <a:rPr lang="en-US" sz="1150" u="sng" dirty="0">
                <a:solidFill>
                  <a:schemeClr val="hlink"/>
                </a:solidFill>
                <a:latin typeface="Roboto Mono"/>
                <a:ea typeface="Roboto Mono"/>
                <a:cs typeface="Roboto Mono"/>
                <a:sym typeface="Roboto Mono"/>
              </a:rPr>
              <a:t>http://example.com/</a:t>
            </a:r>
            <a:r>
              <a:rPr lang="en-US" sz="1150" u="sng" dirty="0" err="1">
                <a:solidFill>
                  <a:schemeClr val="hlink"/>
                </a:solidFill>
                <a:latin typeface="Roboto Mono"/>
                <a:ea typeface="Roboto Mono"/>
                <a:cs typeface="Roboto Mono"/>
                <a:sym typeface="Roboto Mono"/>
              </a:rPr>
              <a:t>movies.json</a:t>
            </a:r>
            <a:r>
              <a:rPr lang="en-US" sz="1150" dirty="0">
                <a:solidFill>
                  <a:srgbClr val="388E3C"/>
                </a:solidFill>
                <a:latin typeface="Roboto Mono"/>
                <a:ea typeface="Roboto Mono"/>
                <a:cs typeface="Roboto Mono"/>
                <a:sym typeface="Roboto Mono"/>
              </a:rPr>
              <a:t>'</a:t>
            </a:r>
            <a:r>
              <a:rPr lang="en-US" sz="1150" dirty="0">
                <a:solidFill>
                  <a:srgbClr val="37474F"/>
                </a:solidFill>
                <a:latin typeface="Roboto Mono"/>
                <a:ea typeface="Roboto Mono"/>
                <a:cs typeface="Roboto Mono"/>
                <a:sym typeface="Roboto Mono"/>
              </a:rPr>
              <a:t>)</a:t>
            </a:r>
            <a:br>
              <a:rPr lang="en-US" sz="1150" dirty="0">
                <a:solidFill>
                  <a:srgbClr val="37474F"/>
                </a:solidFill>
                <a:latin typeface="Roboto Mono"/>
                <a:ea typeface="Roboto Mono"/>
                <a:cs typeface="Roboto Mono"/>
                <a:sym typeface="Roboto Mono"/>
              </a:rPr>
            </a:br>
            <a:r>
              <a:rPr lang="en-US" sz="1150" dirty="0">
                <a:solidFill>
                  <a:srgbClr val="37474F"/>
                </a:solidFill>
                <a:latin typeface="Roboto Mono"/>
                <a:ea typeface="Roboto Mono"/>
                <a:cs typeface="Roboto Mono"/>
                <a:sym typeface="Roboto Mono"/>
              </a:rPr>
              <a:t>  .then((response) =&gt; {</a:t>
            </a: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    if (</a:t>
            </a:r>
            <a:r>
              <a:rPr lang="en-US" sz="1150" dirty="0" err="1">
                <a:solidFill>
                  <a:srgbClr val="37474F"/>
                </a:solidFill>
                <a:latin typeface="Roboto Mono"/>
                <a:ea typeface="Roboto Mono"/>
                <a:cs typeface="Roboto Mono"/>
                <a:sym typeface="Roboto Mono"/>
              </a:rPr>
              <a:t>response.status</a:t>
            </a:r>
            <a:r>
              <a:rPr lang="en-US" sz="1150" dirty="0">
                <a:solidFill>
                  <a:srgbClr val="37474F"/>
                </a:solidFill>
                <a:latin typeface="Roboto Mono"/>
                <a:ea typeface="Roboto Mono"/>
                <a:cs typeface="Roboto Mono"/>
                <a:sym typeface="Roboto Mono"/>
              </a:rPr>
              <a:t> === 200) {</a:t>
            </a:r>
            <a:br>
              <a:rPr lang="en-US" sz="1150" dirty="0">
                <a:solidFill>
                  <a:srgbClr val="37474F"/>
                </a:solidFill>
                <a:latin typeface="Roboto Mono"/>
                <a:ea typeface="Roboto Mono"/>
                <a:cs typeface="Roboto Mono"/>
                <a:sym typeface="Roboto Mono"/>
              </a:rPr>
            </a:br>
            <a:r>
              <a:rPr lang="en-US" sz="1150" dirty="0">
                <a:solidFill>
                  <a:srgbClr val="37474F"/>
                </a:solidFill>
                <a:latin typeface="Roboto Mono"/>
                <a:ea typeface="Roboto Mono"/>
                <a:cs typeface="Roboto Mono"/>
                <a:sym typeface="Roboto Mono"/>
              </a:rPr>
              <a:t>       </a:t>
            </a:r>
            <a:r>
              <a:rPr lang="en-US" sz="1150" dirty="0">
                <a:solidFill>
                  <a:srgbClr val="3F51B5"/>
                </a:solidFill>
                <a:latin typeface="Roboto Mono"/>
                <a:ea typeface="Roboto Mono"/>
                <a:cs typeface="Roboto Mono"/>
                <a:sym typeface="Roboto Mono"/>
              </a:rPr>
              <a:t>return</a:t>
            </a:r>
            <a:r>
              <a:rPr lang="en-US" sz="1150" dirty="0">
                <a:solidFill>
                  <a:srgbClr val="37474F"/>
                </a:solidFill>
                <a:latin typeface="Roboto Mono"/>
                <a:ea typeface="Roboto Mono"/>
                <a:cs typeface="Roboto Mono"/>
                <a:sym typeface="Roboto Mono"/>
              </a:rPr>
              <a:t> </a:t>
            </a:r>
            <a:r>
              <a:rPr lang="en-US" sz="1150" dirty="0" err="1">
                <a:solidFill>
                  <a:srgbClr val="37474F"/>
                </a:solidFill>
                <a:latin typeface="Roboto Mono"/>
                <a:ea typeface="Roboto Mono"/>
                <a:cs typeface="Roboto Mono"/>
                <a:sym typeface="Roboto Mono"/>
              </a:rPr>
              <a:t>response.json</a:t>
            </a:r>
            <a:r>
              <a:rPr lang="en-US" sz="1150" dirty="0">
                <a:solidFill>
                  <a:srgbClr val="37474F"/>
                </a:solidFill>
                <a:latin typeface="Roboto Mono"/>
                <a:ea typeface="Roboto Mono"/>
                <a:cs typeface="Roboto Mono"/>
                <a:sym typeface="Roboto Mono"/>
              </a:rPr>
              <a:t>();</a:t>
            </a: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    } else {</a:t>
            </a: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       console.log("HTTP error:" +</a:t>
            </a: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               </a:t>
            </a:r>
            <a:r>
              <a:rPr lang="en-US" sz="1150" dirty="0" err="1">
                <a:solidFill>
                  <a:srgbClr val="37474F"/>
                </a:solidFill>
                <a:latin typeface="Roboto Mono"/>
                <a:ea typeface="Roboto Mono"/>
                <a:cs typeface="Roboto Mono"/>
                <a:sym typeface="Roboto Mono"/>
              </a:rPr>
              <a:t>response.status</a:t>
            </a:r>
            <a:r>
              <a:rPr lang="en-US" sz="1150" dirty="0">
                <a:solidFill>
                  <a:srgbClr val="37474F"/>
                </a:solidFill>
                <a:latin typeface="Roboto Mono"/>
                <a:ea typeface="Roboto Mono"/>
                <a:cs typeface="Roboto Mono"/>
                <a:sym typeface="Roboto Mono"/>
              </a:rPr>
              <a:t> + ":" +</a:t>
            </a: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               </a:t>
            </a:r>
            <a:r>
              <a:rPr lang="en-US" sz="1150" dirty="0" err="1">
                <a:solidFill>
                  <a:srgbClr val="37474F"/>
                </a:solidFill>
                <a:latin typeface="Roboto Mono"/>
                <a:ea typeface="Roboto Mono"/>
                <a:cs typeface="Roboto Mono"/>
                <a:sym typeface="Roboto Mono"/>
              </a:rPr>
              <a:t>response.statusText</a:t>
            </a:r>
            <a:r>
              <a:rPr lang="en-US" sz="1150" dirty="0">
                <a:solidFill>
                  <a:srgbClr val="37474F"/>
                </a:solidFill>
                <a:latin typeface="Roboto Mono"/>
                <a:ea typeface="Roboto Mono"/>
                <a:cs typeface="Roboto Mono"/>
                <a:sym typeface="Roboto Mono"/>
              </a:rPr>
              <a:t>);</a:t>
            </a: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       return ([{"status":</a:t>
            </a:r>
            <a:r>
              <a:rPr lang="en-US" sz="1150" dirty="0" err="1">
                <a:solidFill>
                  <a:srgbClr val="37474F"/>
                </a:solidFill>
                <a:latin typeface="Roboto Mono"/>
                <a:ea typeface="Roboto Mono"/>
                <a:cs typeface="Roboto Mono"/>
                <a:sym typeface="Roboto Mono"/>
              </a:rPr>
              <a:t>response.status</a:t>
            </a:r>
            <a:r>
              <a:rPr lang="en-US" sz="1150" dirty="0">
                <a:solidFill>
                  <a:srgbClr val="37474F"/>
                </a:solidFill>
                <a:latin typeface="Roboto Mono"/>
                <a:ea typeface="Roboto Mono"/>
                <a:cs typeface="Roboto Mono"/>
                <a:sym typeface="Roboto Mono"/>
              </a:rPr>
              <a:t>}]);</a:t>
            </a:r>
            <a:br>
              <a:rPr lang="en-US" sz="1150" dirty="0">
                <a:solidFill>
                  <a:srgbClr val="37474F"/>
                </a:solidFill>
                <a:latin typeface="Roboto Mono"/>
                <a:ea typeface="Roboto Mono"/>
                <a:cs typeface="Roboto Mono"/>
                <a:sym typeface="Roboto Mono"/>
              </a:rPr>
            </a:br>
            <a:r>
              <a:rPr lang="en-US" sz="1150" dirty="0">
                <a:solidFill>
                  <a:srgbClr val="37474F"/>
                </a:solidFill>
                <a:latin typeface="Roboto Mono"/>
                <a:ea typeface="Roboto Mono"/>
                <a:cs typeface="Roboto Mono"/>
                <a:sym typeface="Roboto Mono"/>
              </a:rPr>
              <a:t>  })</a:t>
            </a:r>
            <a:br>
              <a:rPr lang="en-US" sz="1150" dirty="0">
                <a:solidFill>
                  <a:srgbClr val="37474F"/>
                </a:solidFill>
                <a:latin typeface="Roboto Mono"/>
                <a:ea typeface="Roboto Mono"/>
                <a:cs typeface="Roboto Mono"/>
                <a:sym typeface="Roboto Mono"/>
              </a:rPr>
            </a:br>
            <a:r>
              <a:rPr lang="en-US" sz="1150" dirty="0">
                <a:solidFill>
                  <a:srgbClr val="37474F"/>
                </a:solidFill>
                <a:latin typeface="Roboto Mono"/>
                <a:ea typeface="Roboto Mono"/>
                <a:cs typeface="Roboto Mono"/>
                <a:sym typeface="Roboto Mono"/>
              </a:rPr>
              <a:t>  .then((data) =&gt; {</a:t>
            </a: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    result = data;</a:t>
            </a:r>
            <a:br>
              <a:rPr lang="en-US" sz="1150" dirty="0">
                <a:solidFill>
                  <a:srgbClr val="37474F"/>
                </a:solidFill>
                <a:latin typeface="Roboto Mono"/>
                <a:ea typeface="Roboto Mono"/>
                <a:cs typeface="Roboto Mono"/>
                <a:sym typeface="Roboto Mono"/>
              </a:rPr>
            </a:br>
            <a:r>
              <a:rPr lang="en-US" sz="1150" dirty="0">
                <a:solidFill>
                  <a:srgbClr val="37474F"/>
                </a:solidFill>
                <a:latin typeface="Roboto Mono"/>
                <a:ea typeface="Roboto Mono"/>
                <a:cs typeface="Roboto Mono"/>
                <a:sym typeface="Roboto Mono"/>
              </a:rPr>
              <a:t>    console.log(data);</a:t>
            </a:r>
            <a:br>
              <a:rPr lang="en-US" sz="1150" dirty="0">
                <a:solidFill>
                  <a:srgbClr val="37474F"/>
                </a:solidFill>
                <a:latin typeface="Roboto Mono"/>
                <a:ea typeface="Roboto Mono"/>
                <a:cs typeface="Roboto Mono"/>
                <a:sym typeface="Roboto Mono"/>
              </a:rPr>
            </a:br>
            <a:r>
              <a:rPr lang="en-US" sz="1150" dirty="0">
                <a:solidFill>
                  <a:srgbClr val="37474F"/>
                </a:solidFill>
                <a:latin typeface="Roboto Mono"/>
                <a:ea typeface="Roboto Mono"/>
                <a:cs typeface="Roboto Mono"/>
                <a:sym typeface="Roboto Mono"/>
              </a:rPr>
              <a:t>  })</a:t>
            </a: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  .catch((error) =&gt; {</a:t>
            </a: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    console.log(error);</a:t>
            </a: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  })</a:t>
            </a:r>
          </a:p>
          <a:p>
            <a:pPr marL="0" indent="0">
              <a:buFont typeface="Calibri" panose="020F0502020204030204" pitchFamily="34" charset="0"/>
              <a:buNone/>
            </a:pPr>
            <a:endParaRPr lang="en-US" sz="1150" dirty="0">
              <a:solidFill>
                <a:srgbClr val="37474F"/>
              </a:solidFill>
              <a:latin typeface="Roboto Mono"/>
              <a:ea typeface="Roboto Mono"/>
              <a:cs typeface="Roboto Mono"/>
              <a:sym typeface="Roboto Mono"/>
            </a:endParaRP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  console.log(“A new beginning”)</a:t>
            </a: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  console.log(result);</a:t>
            </a:r>
          </a:p>
          <a:p>
            <a:pPr marL="0" indent="0">
              <a:spcBef>
                <a:spcPts val="1600"/>
              </a:spcBef>
              <a:spcAft>
                <a:spcPts val="1600"/>
              </a:spcAft>
              <a:buFont typeface="Calibri" panose="020F0502020204030204" pitchFamily="34" charset="0"/>
              <a:buNone/>
            </a:pPr>
            <a:endParaRPr lang="en-US" sz="120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CF426F-3382-F950-E890-67FAC5F81408}"/>
              </a:ext>
            </a:extLst>
          </p:cNvPr>
          <p:cNvSpPr>
            <a:spLocks noGrp="1"/>
          </p:cNvSpPr>
          <p:nvPr>
            <p:ph type="title"/>
          </p:nvPr>
        </p:nvSpPr>
        <p:spPr/>
        <p:txBody>
          <a:bodyPr/>
          <a:lstStyle/>
          <a:p>
            <a:r>
              <a:rPr lang="en-US" dirty="0"/>
              <a:t>A closer look…</a:t>
            </a:r>
          </a:p>
        </p:txBody>
      </p:sp>
      <p:sp>
        <p:nvSpPr>
          <p:cNvPr id="5" name="Google Shape;151;p27">
            <a:extLst>
              <a:ext uri="{FF2B5EF4-FFF2-40B4-BE49-F238E27FC236}">
                <a16:creationId xmlns:a16="http://schemas.microsoft.com/office/drawing/2014/main" id="{A5810561-21EF-6C2C-DDEB-F913109DDC45}"/>
              </a:ext>
            </a:extLst>
          </p:cNvPr>
          <p:cNvSpPr txBox="1">
            <a:spLocks/>
          </p:cNvSpPr>
          <p:nvPr/>
        </p:nvSpPr>
        <p:spPr>
          <a:xfrm>
            <a:off x="177373" y="1149074"/>
            <a:ext cx="4149378" cy="3583739"/>
          </a:xfrm>
          <a:prstGeom prst="rect">
            <a:avLst/>
          </a:prstGeom>
          <a:solidFill>
            <a:schemeClr val="bg1"/>
          </a:solidFill>
        </p:spPr>
        <p:txBody>
          <a:bodyPr spcFirstLastPara="1" vert="horz" wrap="square" lIns="91425" tIns="91425" rIns="91425" bIns="91425" rtlCol="0" anchor="t" anchorCtr="0">
            <a:noAutofit/>
          </a:bodyPr>
          <a:lstStyle>
            <a:lvl1pPr marL="457200" lvl="0" indent="-317500" algn="l" defTabSz="685800" rtl="0" eaLnBrk="1" latinLnBrk="0" hangingPunct="1">
              <a:lnSpc>
                <a:spcPct val="90000"/>
              </a:lnSpc>
              <a:spcBef>
                <a:spcPts val="0"/>
              </a:spcBef>
              <a:spcAft>
                <a:spcPts val="0"/>
              </a:spcAft>
              <a:buClr>
                <a:schemeClr val="accent1"/>
              </a:buClr>
              <a:buSzPts val="1400"/>
              <a:buFont typeface="Calibri" panose="020F0502020204030204" pitchFamily="34" charset="0"/>
              <a:buChar char="●"/>
              <a:defRPr sz="1400" kern="1200">
                <a:solidFill>
                  <a:schemeClr val="tx1">
                    <a:lumMod val="75000"/>
                    <a:lumOff val="25000"/>
                  </a:schemeClr>
                </a:solidFill>
                <a:latin typeface="+mn-lt"/>
                <a:ea typeface="+mn-ea"/>
                <a:cs typeface="+mn-cs"/>
              </a:defRPr>
            </a:lvl1pPr>
            <a:lvl2pPr marL="914400" lvl="1" indent="-304800" algn="l" defTabSz="685800" rtl="0" eaLnBrk="1" latinLnBrk="0" hangingPunct="1">
              <a:lnSpc>
                <a:spcPct val="90000"/>
              </a:lnSpc>
              <a:spcBef>
                <a:spcPts val="1600"/>
              </a:spcBef>
              <a:spcAft>
                <a:spcPts val="0"/>
              </a:spcAft>
              <a:buClr>
                <a:schemeClr val="accent1"/>
              </a:buClr>
              <a:buSzPts val="1200"/>
              <a:buFont typeface="Calibri" pitchFamily="34" charset="0"/>
              <a:buChar char="○"/>
              <a:defRPr sz="1200" kern="1200">
                <a:solidFill>
                  <a:schemeClr val="tx1">
                    <a:lumMod val="75000"/>
                    <a:lumOff val="25000"/>
                  </a:schemeClr>
                </a:solidFill>
                <a:latin typeface="+mn-lt"/>
                <a:ea typeface="+mn-ea"/>
                <a:cs typeface="+mn-cs"/>
              </a:defRPr>
            </a:lvl2pPr>
            <a:lvl3pPr marL="1371600" lvl="2" indent="-304800" algn="l" defTabSz="685800" rtl="0" eaLnBrk="1" latinLnBrk="0" hangingPunct="1">
              <a:lnSpc>
                <a:spcPct val="90000"/>
              </a:lnSpc>
              <a:spcBef>
                <a:spcPts val="1600"/>
              </a:spcBef>
              <a:spcAft>
                <a:spcPts val="0"/>
              </a:spcAft>
              <a:buClr>
                <a:schemeClr val="accent1"/>
              </a:buClr>
              <a:buSzPts val="1200"/>
              <a:buFont typeface="Calibri" pitchFamily="34" charset="0"/>
              <a:buChar char="■"/>
              <a:defRPr sz="1200" kern="1200">
                <a:solidFill>
                  <a:schemeClr val="tx1">
                    <a:lumMod val="75000"/>
                    <a:lumOff val="25000"/>
                  </a:schemeClr>
                </a:solidFill>
                <a:latin typeface="+mn-lt"/>
                <a:ea typeface="+mn-ea"/>
                <a:cs typeface="+mn-cs"/>
              </a:defRPr>
            </a:lvl3pPr>
            <a:lvl4pPr marL="1828800" lvl="3" indent="-304800" algn="l" defTabSz="685800" rtl="0" eaLnBrk="1" latinLnBrk="0" hangingPunct="1">
              <a:lnSpc>
                <a:spcPct val="90000"/>
              </a:lnSpc>
              <a:spcBef>
                <a:spcPts val="1600"/>
              </a:spcBef>
              <a:spcAft>
                <a:spcPts val="0"/>
              </a:spcAft>
              <a:buClr>
                <a:schemeClr val="accent1"/>
              </a:buClr>
              <a:buSzPts val="1200"/>
              <a:buFont typeface="Calibri" pitchFamily="34" charset="0"/>
              <a:buChar char="●"/>
              <a:defRPr sz="1200" kern="1200">
                <a:solidFill>
                  <a:schemeClr val="tx1">
                    <a:lumMod val="75000"/>
                    <a:lumOff val="25000"/>
                  </a:schemeClr>
                </a:solidFill>
                <a:latin typeface="+mn-lt"/>
                <a:ea typeface="+mn-ea"/>
                <a:cs typeface="+mn-cs"/>
              </a:defRPr>
            </a:lvl4pPr>
            <a:lvl5pPr marL="2286000" lvl="4" indent="-304800" algn="l" defTabSz="685800" rtl="0" eaLnBrk="1" latinLnBrk="0" hangingPunct="1">
              <a:lnSpc>
                <a:spcPct val="90000"/>
              </a:lnSpc>
              <a:spcBef>
                <a:spcPts val="1600"/>
              </a:spcBef>
              <a:spcAft>
                <a:spcPts val="0"/>
              </a:spcAft>
              <a:buClr>
                <a:schemeClr val="accent1"/>
              </a:buClr>
              <a:buSzPts val="1200"/>
              <a:buFont typeface="Calibri" pitchFamily="34" charset="0"/>
              <a:buChar char="○"/>
              <a:defRPr sz="1200" kern="1200">
                <a:solidFill>
                  <a:schemeClr val="tx1">
                    <a:lumMod val="75000"/>
                    <a:lumOff val="25000"/>
                  </a:schemeClr>
                </a:solidFill>
                <a:latin typeface="+mn-lt"/>
                <a:ea typeface="+mn-ea"/>
                <a:cs typeface="+mn-cs"/>
              </a:defRPr>
            </a:lvl5pPr>
            <a:lvl6pPr marL="2743200" lvl="5" indent="-304800" algn="l" defTabSz="685800" rtl="0" eaLnBrk="1" latinLnBrk="0" hangingPunct="1">
              <a:lnSpc>
                <a:spcPct val="90000"/>
              </a:lnSpc>
              <a:spcBef>
                <a:spcPts val="1600"/>
              </a:spcBef>
              <a:spcAft>
                <a:spcPts val="0"/>
              </a:spcAft>
              <a:buClr>
                <a:schemeClr val="accent1"/>
              </a:buClr>
              <a:buSzPts val="1200"/>
              <a:buFont typeface="Calibri" pitchFamily="34" charset="0"/>
              <a:buChar char="■"/>
              <a:defRPr sz="1200" kern="1200">
                <a:solidFill>
                  <a:schemeClr val="tx1">
                    <a:lumMod val="75000"/>
                    <a:lumOff val="25000"/>
                  </a:schemeClr>
                </a:solidFill>
                <a:latin typeface="+mn-lt"/>
                <a:ea typeface="+mn-ea"/>
                <a:cs typeface="+mn-cs"/>
              </a:defRPr>
            </a:lvl6pPr>
            <a:lvl7pPr marL="3200400" lvl="6" indent="-304800" algn="l" defTabSz="685800" rtl="0" eaLnBrk="1" latinLnBrk="0" hangingPunct="1">
              <a:lnSpc>
                <a:spcPct val="90000"/>
              </a:lnSpc>
              <a:spcBef>
                <a:spcPts val="1600"/>
              </a:spcBef>
              <a:spcAft>
                <a:spcPts val="0"/>
              </a:spcAft>
              <a:buClr>
                <a:schemeClr val="accent1"/>
              </a:buClr>
              <a:buSzPts val="1200"/>
              <a:buFont typeface="Calibri" pitchFamily="34" charset="0"/>
              <a:buChar char="●"/>
              <a:defRPr sz="1200" kern="1200">
                <a:solidFill>
                  <a:schemeClr val="tx1">
                    <a:lumMod val="75000"/>
                    <a:lumOff val="25000"/>
                  </a:schemeClr>
                </a:solidFill>
                <a:latin typeface="+mn-lt"/>
                <a:ea typeface="+mn-ea"/>
                <a:cs typeface="+mn-cs"/>
              </a:defRPr>
            </a:lvl7pPr>
            <a:lvl8pPr marL="3657600" lvl="7" indent="-304800" algn="l" defTabSz="685800" rtl="0" eaLnBrk="1" latinLnBrk="0" hangingPunct="1">
              <a:lnSpc>
                <a:spcPct val="90000"/>
              </a:lnSpc>
              <a:spcBef>
                <a:spcPts val="1600"/>
              </a:spcBef>
              <a:spcAft>
                <a:spcPts val="0"/>
              </a:spcAft>
              <a:buClr>
                <a:schemeClr val="accent1"/>
              </a:buClr>
              <a:buSzPts val="1200"/>
              <a:buFont typeface="Calibri" pitchFamily="34" charset="0"/>
              <a:buChar char="○"/>
              <a:defRPr sz="1200" kern="1200">
                <a:solidFill>
                  <a:schemeClr val="tx1">
                    <a:lumMod val="75000"/>
                    <a:lumOff val="25000"/>
                  </a:schemeClr>
                </a:solidFill>
                <a:latin typeface="+mn-lt"/>
                <a:ea typeface="+mn-ea"/>
                <a:cs typeface="+mn-cs"/>
              </a:defRPr>
            </a:lvl8pPr>
            <a:lvl9pPr marL="4114800" lvl="8" indent="-304800" algn="l" defTabSz="685800" rtl="0" eaLnBrk="1" latinLnBrk="0" hangingPunct="1">
              <a:lnSpc>
                <a:spcPct val="90000"/>
              </a:lnSpc>
              <a:spcBef>
                <a:spcPts val="1600"/>
              </a:spcBef>
              <a:spcAft>
                <a:spcPts val="1600"/>
              </a:spcAft>
              <a:buClr>
                <a:schemeClr val="accent1"/>
              </a:buClr>
              <a:buSzPts val="1200"/>
              <a:buFont typeface="Calibri" pitchFamily="34" charset="0"/>
              <a:buChar char="■"/>
              <a:defRPr sz="1200" kern="1200">
                <a:solidFill>
                  <a:schemeClr val="tx1">
                    <a:lumMod val="75000"/>
                    <a:lumOff val="25000"/>
                  </a:schemeClr>
                </a:solidFill>
                <a:latin typeface="+mn-lt"/>
                <a:ea typeface="+mn-ea"/>
                <a:cs typeface="+mn-cs"/>
              </a:defRPr>
            </a:lvl9pPr>
          </a:lstStyle>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let result = “”</a:t>
            </a: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fetch(</a:t>
            </a:r>
            <a:r>
              <a:rPr lang="en-US" sz="1150" dirty="0">
                <a:solidFill>
                  <a:srgbClr val="388E3C"/>
                </a:solidFill>
                <a:latin typeface="Roboto Mono"/>
                <a:ea typeface="Roboto Mono"/>
                <a:cs typeface="Roboto Mono"/>
                <a:sym typeface="Roboto Mono"/>
              </a:rPr>
              <a:t>'</a:t>
            </a:r>
            <a:r>
              <a:rPr lang="en-US" sz="1150" u="sng" dirty="0">
                <a:solidFill>
                  <a:schemeClr val="hlink"/>
                </a:solidFill>
                <a:latin typeface="Roboto Mono"/>
                <a:ea typeface="Roboto Mono"/>
                <a:cs typeface="Roboto Mono"/>
                <a:sym typeface="Roboto Mono"/>
                <a:hlinkClick r:id="rId2"/>
              </a:rPr>
              <a:t>http://example.com/</a:t>
            </a:r>
            <a:r>
              <a:rPr lang="en-US" sz="1150" u="sng" dirty="0" err="1">
                <a:solidFill>
                  <a:schemeClr val="hlink"/>
                </a:solidFill>
                <a:latin typeface="Roboto Mono"/>
                <a:ea typeface="Roboto Mono"/>
                <a:cs typeface="Roboto Mono"/>
                <a:sym typeface="Roboto Mono"/>
                <a:hlinkClick r:id="rId2"/>
              </a:rPr>
              <a:t>movies.json</a:t>
            </a:r>
            <a:r>
              <a:rPr lang="en-US" sz="1150" dirty="0">
                <a:solidFill>
                  <a:srgbClr val="388E3C"/>
                </a:solidFill>
                <a:latin typeface="Roboto Mono"/>
                <a:ea typeface="Roboto Mono"/>
                <a:cs typeface="Roboto Mono"/>
                <a:sym typeface="Roboto Mono"/>
              </a:rPr>
              <a:t>'</a:t>
            </a:r>
            <a:r>
              <a:rPr lang="en-US" sz="1150" dirty="0">
                <a:solidFill>
                  <a:srgbClr val="37474F"/>
                </a:solidFill>
                <a:latin typeface="Roboto Mono"/>
                <a:ea typeface="Roboto Mono"/>
                <a:cs typeface="Roboto Mono"/>
                <a:sym typeface="Roboto Mono"/>
              </a:rPr>
              <a:t>)</a:t>
            </a:r>
            <a:br>
              <a:rPr lang="en-US" sz="1150" dirty="0">
                <a:solidFill>
                  <a:srgbClr val="37474F"/>
                </a:solidFill>
                <a:latin typeface="Roboto Mono"/>
                <a:ea typeface="Roboto Mono"/>
                <a:cs typeface="Roboto Mono"/>
                <a:sym typeface="Roboto Mono"/>
              </a:rPr>
            </a:br>
            <a:r>
              <a:rPr lang="en-US" sz="1150" dirty="0">
                <a:solidFill>
                  <a:srgbClr val="37474F"/>
                </a:solidFill>
                <a:latin typeface="Roboto Mono"/>
                <a:ea typeface="Roboto Mono"/>
                <a:cs typeface="Roboto Mono"/>
                <a:sym typeface="Roboto Mono"/>
              </a:rPr>
              <a:t>  .then((response) =&gt; {</a:t>
            </a: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    if (</a:t>
            </a:r>
            <a:r>
              <a:rPr lang="en-US" sz="1150" dirty="0" err="1">
                <a:solidFill>
                  <a:srgbClr val="37474F"/>
                </a:solidFill>
                <a:latin typeface="Roboto Mono"/>
                <a:ea typeface="Roboto Mono"/>
                <a:cs typeface="Roboto Mono"/>
                <a:sym typeface="Roboto Mono"/>
              </a:rPr>
              <a:t>response.status</a:t>
            </a:r>
            <a:r>
              <a:rPr lang="en-US" sz="1150" dirty="0">
                <a:solidFill>
                  <a:srgbClr val="37474F"/>
                </a:solidFill>
                <a:latin typeface="Roboto Mono"/>
                <a:ea typeface="Roboto Mono"/>
                <a:cs typeface="Roboto Mono"/>
                <a:sym typeface="Roboto Mono"/>
              </a:rPr>
              <a:t> === 200) {</a:t>
            </a:r>
            <a:br>
              <a:rPr lang="en-US" sz="1150" dirty="0">
                <a:solidFill>
                  <a:srgbClr val="37474F"/>
                </a:solidFill>
                <a:latin typeface="Roboto Mono"/>
                <a:ea typeface="Roboto Mono"/>
                <a:cs typeface="Roboto Mono"/>
                <a:sym typeface="Roboto Mono"/>
              </a:rPr>
            </a:br>
            <a:r>
              <a:rPr lang="en-US" sz="1150" dirty="0">
                <a:solidFill>
                  <a:srgbClr val="37474F"/>
                </a:solidFill>
                <a:latin typeface="Roboto Mono"/>
                <a:ea typeface="Roboto Mono"/>
                <a:cs typeface="Roboto Mono"/>
                <a:sym typeface="Roboto Mono"/>
              </a:rPr>
              <a:t>       </a:t>
            </a:r>
            <a:r>
              <a:rPr lang="en-US" sz="1150" dirty="0">
                <a:solidFill>
                  <a:srgbClr val="3F51B5"/>
                </a:solidFill>
                <a:latin typeface="Roboto Mono"/>
                <a:ea typeface="Roboto Mono"/>
                <a:cs typeface="Roboto Mono"/>
                <a:sym typeface="Roboto Mono"/>
              </a:rPr>
              <a:t>return</a:t>
            </a:r>
            <a:r>
              <a:rPr lang="en-US" sz="1150" dirty="0">
                <a:solidFill>
                  <a:srgbClr val="37474F"/>
                </a:solidFill>
                <a:latin typeface="Roboto Mono"/>
                <a:ea typeface="Roboto Mono"/>
                <a:cs typeface="Roboto Mono"/>
                <a:sym typeface="Roboto Mono"/>
              </a:rPr>
              <a:t> </a:t>
            </a:r>
            <a:r>
              <a:rPr lang="en-US" sz="1150" dirty="0" err="1">
                <a:solidFill>
                  <a:srgbClr val="37474F"/>
                </a:solidFill>
                <a:latin typeface="Roboto Mono"/>
                <a:ea typeface="Roboto Mono"/>
                <a:cs typeface="Roboto Mono"/>
                <a:sym typeface="Roboto Mono"/>
              </a:rPr>
              <a:t>response.json</a:t>
            </a:r>
            <a:r>
              <a:rPr lang="en-US" sz="1150" dirty="0">
                <a:solidFill>
                  <a:srgbClr val="37474F"/>
                </a:solidFill>
                <a:latin typeface="Roboto Mono"/>
                <a:ea typeface="Roboto Mono"/>
                <a:cs typeface="Roboto Mono"/>
                <a:sym typeface="Roboto Mono"/>
              </a:rPr>
              <a:t>();</a:t>
            </a: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    } else {</a:t>
            </a: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       console.log("HTTP error:" +</a:t>
            </a: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               </a:t>
            </a:r>
            <a:r>
              <a:rPr lang="en-US" sz="1150" dirty="0" err="1">
                <a:solidFill>
                  <a:srgbClr val="37474F"/>
                </a:solidFill>
                <a:latin typeface="Roboto Mono"/>
                <a:ea typeface="Roboto Mono"/>
                <a:cs typeface="Roboto Mono"/>
                <a:sym typeface="Roboto Mono"/>
              </a:rPr>
              <a:t>response.status</a:t>
            </a:r>
            <a:r>
              <a:rPr lang="en-US" sz="1150" dirty="0">
                <a:solidFill>
                  <a:srgbClr val="37474F"/>
                </a:solidFill>
                <a:latin typeface="Roboto Mono"/>
                <a:ea typeface="Roboto Mono"/>
                <a:cs typeface="Roboto Mono"/>
                <a:sym typeface="Roboto Mono"/>
              </a:rPr>
              <a:t> + ":" +</a:t>
            </a: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               </a:t>
            </a:r>
            <a:r>
              <a:rPr lang="en-US" sz="1150" dirty="0" err="1">
                <a:solidFill>
                  <a:srgbClr val="37474F"/>
                </a:solidFill>
                <a:latin typeface="Roboto Mono"/>
                <a:ea typeface="Roboto Mono"/>
                <a:cs typeface="Roboto Mono"/>
                <a:sym typeface="Roboto Mono"/>
              </a:rPr>
              <a:t>response.statusText</a:t>
            </a:r>
            <a:r>
              <a:rPr lang="en-US" sz="1150" dirty="0">
                <a:solidFill>
                  <a:srgbClr val="37474F"/>
                </a:solidFill>
                <a:latin typeface="Roboto Mono"/>
                <a:ea typeface="Roboto Mono"/>
                <a:cs typeface="Roboto Mono"/>
                <a:sym typeface="Roboto Mono"/>
              </a:rPr>
              <a:t>);</a:t>
            </a: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       return ([{"status":</a:t>
            </a:r>
            <a:r>
              <a:rPr lang="en-US" sz="1150" dirty="0" err="1">
                <a:solidFill>
                  <a:srgbClr val="37474F"/>
                </a:solidFill>
                <a:latin typeface="Roboto Mono"/>
                <a:ea typeface="Roboto Mono"/>
                <a:cs typeface="Roboto Mono"/>
                <a:sym typeface="Roboto Mono"/>
              </a:rPr>
              <a:t>response.status</a:t>
            </a:r>
            <a:r>
              <a:rPr lang="en-US" sz="1150" dirty="0">
                <a:solidFill>
                  <a:srgbClr val="37474F"/>
                </a:solidFill>
                <a:latin typeface="Roboto Mono"/>
                <a:ea typeface="Roboto Mono"/>
                <a:cs typeface="Roboto Mono"/>
                <a:sym typeface="Roboto Mono"/>
              </a:rPr>
              <a:t>}]);</a:t>
            </a:r>
            <a:br>
              <a:rPr lang="en-US" sz="1150" dirty="0">
                <a:solidFill>
                  <a:srgbClr val="37474F"/>
                </a:solidFill>
                <a:latin typeface="Roboto Mono"/>
                <a:ea typeface="Roboto Mono"/>
                <a:cs typeface="Roboto Mono"/>
                <a:sym typeface="Roboto Mono"/>
              </a:rPr>
            </a:br>
            <a:r>
              <a:rPr lang="en-US" sz="1150" dirty="0">
                <a:solidFill>
                  <a:srgbClr val="37474F"/>
                </a:solidFill>
                <a:latin typeface="Roboto Mono"/>
                <a:ea typeface="Roboto Mono"/>
                <a:cs typeface="Roboto Mono"/>
                <a:sym typeface="Roboto Mono"/>
              </a:rPr>
              <a:t>  })</a:t>
            </a:r>
            <a:br>
              <a:rPr lang="en-US" sz="1150" dirty="0">
                <a:solidFill>
                  <a:srgbClr val="37474F"/>
                </a:solidFill>
                <a:latin typeface="Roboto Mono"/>
                <a:ea typeface="Roboto Mono"/>
                <a:cs typeface="Roboto Mono"/>
                <a:sym typeface="Roboto Mono"/>
              </a:rPr>
            </a:br>
            <a:r>
              <a:rPr lang="en-US" sz="1150" dirty="0">
                <a:solidFill>
                  <a:srgbClr val="37474F"/>
                </a:solidFill>
                <a:latin typeface="Roboto Mono"/>
                <a:ea typeface="Roboto Mono"/>
                <a:cs typeface="Roboto Mono"/>
                <a:sym typeface="Roboto Mono"/>
              </a:rPr>
              <a:t>  .then((data) =&gt; {</a:t>
            </a: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    result = data;</a:t>
            </a:r>
            <a:br>
              <a:rPr lang="en-US" sz="1150" dirty="0">
                <a:solidFill>
                  <a:srgbClr val="37474F"/>
                </a:solidFill>
                <a:latin typeface="Roboto Mono"/>
                <a:ea typeface="Roboto Mono"/>
                <a:cs typeface="Roboto Mono"/>
                <a:sym typeface="Roboto Mono"/>
              </a:rPr>
            </a:br>
            <a:r>
              <a:rPr lang="en-US" sz="1150" dirty="0">
                <a:solidFill>
                  <a:srgbClr val="37474F"/>
                </a:solidFill>
                <a:latin typeface="Roboto Mono"/>
                <a:ea typeface="Roboto Mono"/>
                <a:cs typeface="Roboto Mono"/>
                <a:sym typeface="Roboto Mono"/>
              </a:rPr>
              <a:t>    console.log(data);</a:t>
            </a:r>
            <a:br>
              <a:rPr lang="en-US" sz="1150" dirty="0">
                <a:solidFill>
                  <a:srgbClr val="37474F"/>
                </a:solidFill>
                <a:latin typeface="Roboto Mono"/>
                <a:ea typeface="Roboto Mono"/>
                <a:cs typeface="Roboto Mono"/>
                <a:sym typeface="Roboto Mono"/>
              </a:rPr>
            </a:br>
            <a:r>
              <a:rPr lang="en-US" sz="1150" dirty="0">
                <a:solidFill>
                  <a:srgbClr val="37474F"/>
                </a:solidFill>
                <a:latin typeface="Roboto Mono"/>
                <a:ea typeface="Roboto Mono"/>
                <a:cs typeface="Roboto Mono"/>
                <a:sym typeface="Roboto Mono"/>
              </a:rPr>
              <a:t>  })</a:t>
            </a: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  .catch((error) =&gt; {</a:t>
            </a: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    console.log(error);</a:t>
            </a: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  })</a:t>
            </a:r>
          </a:p>
          <a:p>
            <a:pPr marL="0" indent="0">
              <a:buFont typeface="Calibri" panose="020F0502020204030204" pitchFamily="34" charset="0"/>
              <a:buNone/>
            </a:pPr>
            <a:endParaRPr lang="en-US" sz="1150" dirty="0">
              <a:solidFill>
                <a:srgbClr val="37474F"/>
              </a:solidFill>
              <a:latin typeface="Roboto Mono"/>
              <a:ea typeface="Roboto Mono"/>
              <a:cs typeface="Roboto Mono"/>
              <a:sym typeface="Roboto Mono"/>
            </a:endParaRP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  console.log(“A new beginning”)</a:t>
            </a:r>
          </a:p>
          <a:p>
            <a:pPr marL="0" indent="0">
              <a:buFont typeface="Calibri" panose="020F0502020204030204" pitchFamily="34" charset="0"/>
              <a:buNone/>
            </a:pPr>
            <a:r>
              <a:rPr lang="en-US" sz="1150" dirty="0">
                <a:solidFill>
                  <a:srgbClr val="37474F"/>
                </a:solidFill>
                <a:latin typeface="Roboto Mono"/>
                <a:ea typeface="Roboto Mono"/>
                <a:cs typeface="Roboto Mono"/>
                <a:sym typeface="Roboto Mono"/>
              </a:rPr>
              <a:t>  console.log(result);</a:t>
            </a:r>
          </a:p>
          <a:p>
            <a:pPr marL="0" indent="0">
              <a:spcBef>
                <a:spcPts val="1600"/>
              </a:spcBef>
              <a:spcAft>
                <a:spcPts val="1600"/>
              </a:spcAft>
              <a:buFont typeface="Calibri" panose="020F0502020204030204" pitchFamily="34" charset="0"/>
              <a:buNone/>
            </a:pPr>
            <a:endParaRPr lang="en-US" sz="1200" dirty="0"/>
          </a:p>
        </p:txBody>
      </p:sp>
      <p:sp>
        <p:nvSpPr>
          <p:cNvPr id="7" name="Rectangle 6">
            <a:extLst>
              <a:ext uri="{FF2B5EF4-FFF2-40B4-BE49-F238E27FC236}">
                <a16:creationId xmlns:a16="http://schemas.microsoft.com/office/drawing/2014/main" id="{68999C30-7255-A5B9-87E0-9E9CD0FFB238}"/>
              </a:ext>
            </a:extLst>
          </p:cNvPr>
          <p:cNvSpPr/>
          <p:nvPr/>
        </p:nvSpPr>
        <p:spPr>
          <a:xfrm>
            <a:off x="252852" y="1375441"/>
            <a:ext cx="4004101" cy="18936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0" name="Callout: Line with Border and Accent Bar 9">
            <a:extLst>
              <a:ext uri="{FF2B5EF4-FFF2-40B4-BE49-F238E27FC236}">
                <a16:creationId xmlns:a16="http://schemas.microsoft.com/office/drawing/2014/main" id="{D1B3D6F3-15BC-706F-9667-B958D3CF408F}"/>
              </a:ext>
            </a:extLst>
          </p:cNvPr>
          <p:cNvSpPr/>
          <p:nvPr/>
        </p:nvSpPr>
        <p:spPr>
          <a:xfrm>
            <a:off x="4752934" y="1317572"/>
            <a:ext cx="4076020" cy="572700"/>
          </a:xfrm>
          <a:prstGeom prst="accentBorderCallout1">
            <a:avLst>
              <a:gd name="adj1" fmla="val 46347"/>
              <a:gd name="adj2" fmla="val -974"/>
              <a:gd name="adj3" fmla="val 30388"/>
              <a:gd name="adj4" fmla="val -12195"/>
            </a:avLst>
          </a:prstGeom>
          <a:noFill/>
          <a:ln>
            <a:solidFill>
              <a:srgbClr val="FF0000"/>
            </a:solidFill>
            <a:tailEnd type="arrow"/>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200" dirty="0">
                <a:solidFill>
                  <a:schemeClr val="tx1"/>
                </a:solidFill>
              </a:rPr>
              <a:t>Starts the network request</a:t>
            </a:r>
          </a:p>
          <a:p>
            <a:pPr marL="285750" indent="-285750">
              <a:buFont typeface="Arial" panose="020B0604020202020204" pitchFamily="34" charset="0"/>
              <a:buChar char="•"/>
            </a:pPr>
            <a:r>
              <a:rPr lang="en-US" sz="1200" dirty="0">
                <a:solidFill>
                  <a:schemeClr val="tx1"/>
                </a:solidFill>
              </a:rPr>
              <a:t>Returns a Promise that resolves when the headers and body stream are available</a:t>
            </a:r>
          </a:p>
        </p:txBody>
      </p:sp>
      <p:sp>
        <p:nvSpPr>
          <p:cNvPr id="11" name="Rectangle 10">
            <a:extLst>
              <a:ext uri="{FF2B5EF4-FFF2-40B4-BE49-F238E27FC236}">
                <a16:creationId xmlns:a16="http://schemas.microsoft.com/office/drawing/2014/main" id="{15DAA664-0196-97F2-4099-792694C5CD6F}"/>
              </a:ext>
            </a:extLst>
          </p:cNvPr>
          <p:cNvSpPr/>
          <p:nvPr/>
        </p:nvSpPr>
        <p:spPr>
          <a:xfrm>
            <a:off x="252854" y="1566960"/>
            <a:ext cx="4004102" cy="1429204"/>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2" name="Callout: Line with Border and Accent Bar 11">
            <a:extLst>
              <a:ext uri="{FF2B5EF4-FFF2-40B4-BE49-F238E27FC236}">
                <a16:creationId xmlns:a16="http://schemas.microsoft.com/office/drawing/2014/main" id="{F9F33198-67AE-6CCE-179C-82272901D167}"/>
              </a:ext>
            </a:extLst>
          </p:cNvPr>
          <p:cNvSpPr/>
          <p:nvPr/>
        </p:nvSpPr>
        <p:spPr>
          <a:xfrm>
            <a:off x="4752934" y="1940629"/>
            <a:ext cx="4076020" cy="572700"/>
          </a:xfrm>
          <a:prstGeom prst="accentBorderCallout1">
            <a:avLst>
              <a:gd name="adj1" fmla="val 46347"/>
              <a:gd name="adj2" fmla="val -974"/>
              <a:gd name="adj3" fmla="val 79409"/>
              <a:gd name="adj4" fmla="val -12377"/>
            </a:avLst>
          </a:prstGeom>
          <a:noFill/>
          <a:ln>
            <a:solidFill>
              <a:srgbClr val="FF0000"/>
            </a:solidFill>
            <a:tailEnd type="arrow"/>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200" dirty="0">
                <a:solidFill>
                  <a:schemeClr val="tx1"/>
                </a:solidFill>
              </a:rPr>
              <a:t>Must check response status</a:t>
            </a:r>
          </a:p>
          <a:p>
            <a:pPr marL="285750" indent="-285750">
              <a:buFont typeface="Arial" panose="020B0604020202020204" pitchFamily="34" charset="0"/>
              <a:buChar char="•"/>
            </a:pPr>
            <a:r>
              <a:rPr lang="en-US" sz="1200" dirty="0" err="1">
                <a:solidFill>
                  <a:schemeClr val="tx1"/>
                </a:solidFill>
              </a:rPr>
              <a:t>response.json</a:t>
            </a:r>
            <a:r>
              <a:rPr lang="en-US" sz="1200" dirty="0">
                <a:solidFill>
                  <a:schemeClr val="tx1"/>
                </a:solidFill>
              </a:rPr>
              <a:t>() reads and parses the body asynchronously</a:t>
            </a:r>
          </a:p>
          <a:p>
            <a:pPr marL="285750" indent="-285750">
              <a:buFont typeface="Arial" panose="020B0604020202020204" pitchFamily="34" charset="0"/>
              <a:buChar char="•"/>
            </a:pPr>
            <a:r>
              <a:rPr lang="en-US" sz="1200" dirty="0">
                <a:solidFill>
                  <a:schemeClr val="tx1"/>
                </a:solidFill>
              </a:rPr>
              <a:t>Returns another Promise when parsing is complete</a:t>
            </a:r>
          </a:p>
        </p:txBody>
      </p:sp>
      <p:sp>
        <p:nvSpPr>
          <p:cNvPr id="13" name="Rectangle 12">
            <a:extLst>
              <a:ext uri="{FF2B5EF4-FFF2-40B4-BE49-F238E27FC236}">
                <a16:creationId xmlns:a16="http://schemas.microsoft.com/office/drawing/2014/main" id="{B97B630A-26A9-7B09-3F17-BB4F7BFA1CF1}"/>
              </a:ext>
            </a:extLst>
          </p:cNvPr>
          <p:cNvSpPr/>
          <p:nvPr/>
        </p:nvSpPr>
        <p:spPr>
          <a:xfrm>
            <a:off x="252853" y="2996165"/>
            <a:ext cx="4004100" cy="63300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4" name="Callout: Line with Border and Accent Bar 13">
            <a:extLst>
              <a:ext uri="{FF2B5EF4-FFF2-40B4-BE49-F238E27FC236}">
                <a16:creationId xmlns:a16="http://schemas.microsoft.com/office/drawing/2014/main" id="{0F143137-418D-95C9-D3F9-1EAF8A6EF859}"/>
              </a:ext>
            </a:extLst>
          </p:cNvPr>
          <p:cNvSpPr/>
          <p:nvPr/>
        </p:nvSpPr>
        <p:spPr>
          <a:xfrm>
            <a:off x="4752934" y="2940943"/>
            <a:ext cx="4076020" cy="374732"/>
          </a:xfrm>
          <a:prstGeom prst="accentBorderCallout1">
            <a:avLst>
              <a:gd name="adj1" fmla="val 46347"/>
              <a:gd name="adj2" fmla="val -974"/>
              <a:gd name="adj3" fmla="val 98783"/>
              <a:gd name="adj4" fmla="val -12388"/>
            </a:avLst>
          </a:prstGeom>
          <a:noFill/>
          <a:ln>
            <a:solidFill>
              <a:srgbClr val="FF0000"/>
            </a:solidFill>
            <a:tailEnd type="arrow"/>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200" dirty="0">
                <a:solidFill>
                  <a:schemeClr val="tx1"/>
                </a:solidFill>
              </a:rPr>
              <a:t>Runs when the JSON parsing is finished and you have the actual JavaScript Object</a:t>
            </a:r>
          </a:p>
        </p:txBody>
      </p:sp>
      <p:sp>
        <p:nvSpPr>
          <p:cNvPr id="15" name="Callout: Line with Border and Accent Bar 14">
            <a:extLst>
              <a:ext uri="{FF2B5EF4-FFF2-40B4-BE49-F238E27FC236}">
                <a16:creationId xmlns:a16="http://schemas.microsoft.com/office/drawing/2014/main" id="{90DDA4FA-F5D6-C6AC-1157-F4A3FD675AD2}"/>
              </a:ext>
            </a:extLst>
          </p:cNvPr>
          <p:cNvSpPr/>
          <p:nvPr/>
        </p:nvSpPr>
        <p:spPr>
          <a:xfrm>
            <a:off x="4752934" y="3381567"/>
            <a:ext cx="4076020" cy="745285"/>
          </a:xfrm>
          <a:prstGeom prst="accentBorderCallout1">
            <a:avLst>
              <a:gd name="adj1" fmla="val 46347"/>
              <a:gd name="adj2" fmla="val -974"/>
              <a:gd name="adj3" fmla="val 70842"/>
              <a:gd name="adj4" fmla="val -12581"/>
            </a:avLst>
          </a:prstGeom>
          <a:noFill/>
          <a:ln>
            <a:solidFill>
              <a:srgbClr val="FF0000"/>
            </a:solidFill>
            <a:tailEnd type="arrow"/>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285750" indent="-285750">
              <a:buFont typeface="Arial" panose="020B0604020202020204" pitchFamily="34" charset="0"/>
              <a:buChar char="•"/>
            </a:pPr>
            <a:r>
              <a:rPr lang="en-US" sz="1200" dirty="0">
                <a:solidFill>
                  <a:schemeClr val="tx1"/>
                </a:solidFill>
              </a:rPr>
              <a:t>Runs if any previous Promise in the chain rejects, e.g.</a:t>
            </a:r>
          </a:p>
          <a:p>
            <a:pPr marL="742950" lvl="1" indent="-285750">
              <a:buFont typeface="Arial" panose="020B0604020202020204" pitchFamily="34" charset="0"/>
              <a:buChar char="•"/>
            </a:pPr>
            <a:r>
              <a:rPr lang="en-US" sz="1200" dirty="0">
                <a:solidFill>
                  <a:schemeClr val="tx1"/>
                </a:solidFill>
              </a:rPr>
              <a:t>Network error (e.g. DNS failure) - not HTTP errors!</a:t>
            </a:r>
          </a:p>
          <a:p>
            <a:pPr marL="742950" lvl="1" indent="-285750">
              <a:buFont typeface="Arial" panose="020B0604020202020204" pitchFamily="34" charset="0"/>
              <a:buChar char="•"/>
            </a:pPr>
            <a:r>
              <a:rPr lang="en-US" sz="1200" dirty="0" err="1">
                <a:solidFill>
                  <a:schemeClr val="tx1"/>
                </a:solidFill>
              </a:rPr>
              <a:t>response.json</a:t>
            </a:r>
            <a:r>
              <a:rPr lang="en-US" sz="1200" dirty="0">
                <a:solidFill>
                  <a:schemeClr val="tx1"/>
                </a:solidFill>
              </a:rPr>
              <a:t>() failed (e.g. invalid JSON)</a:t>
            </a:r>
          </a:p>
          <a:p>
            <a:pPr marL="742950" lvl="1" indent="-285750">
              <a:buFont typeface="Arial" panose="020B0604020202020204" pitchFamily="34" charset="0"/>
              <a:buChar char="•"/>
            </a:pPr>
            <a:r>
              <a:rPr lang="en-US" sz="1200" dirty="0">
                <a:solidFill>
                  <a:schemeClr val="tx1"/>
                </a:solidFill>
              </a:rPr>
              <a:t>Manually thrown error inside a .then()</a:t>
            </a:r>
          </a:p>
        </p:txBody>
      </p:sp>
      <p:sp>
        <p:nvSpPr>
          <p:cNvPr id="16" name="Rectangle 15">
            <a:extLst>
              <a:ext uri="{FF2B5EF4-FFF2-40B4-BE49-F238E27FC236}">
                <a16:creationId xmlns:a16="http://schemas.microsoft.com/office/drawing/2014/main" id="{436CFD3E-D38E-0CDC-A03C-A332F6B330DE}"/>
              </a:ext>
            </a:extLst>
          </p:cNvPr>
          <p:cNvSpPr/>
          <p:nvPr/>
        </p:nvSpPr>
        <p:spPr>
          <a:xfrm>
            <a:off x="252851" y="3629171"/>
            <a:ext cx="4004102" cy="497682"/>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7" name="Rectangle 16">
            <a:extLst>
              <a:ext uri="{FF2B5EF4-FFF2-40B4-BE49-F238E27FC236}">
                <a16:creationId xmlns:a16="http://schemas.microsoft.com/office/drawing/2014/main" id="{7A586A87-91F4-B219-24FD-B9F3D66D502B}"/>
              </a:ext>
            </a:extLst>
          </p:cNvPr>
          <p:cNvSpPr/>
          <p:nvPr/>
        </p:nvSpPr>
        <p:spPr>
          <a:xfrm>
            <a:off x="252850" y="4176247"/>
            <a:ext cx="4004099" cy="444183"/>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18" name="Callout: Line with Border and Accent Bar 17">
            <a:extLst>
              <a:ext uri="{FF2B5EF4-FFF2-40B4-BE49-F238E27FC236}">
                <a16:creationId xmlns:a16="http://schemas.microsoft.com/office/drawing/2014/main" id="{00269FD8-3E0D-773C-72A3-AFEC62950285}"/>
              </a:ext>
            </a:extLst>
          </p:cNvPr>
          <p:cNvSpPr/>
          <p:nvPr/>
        </p:nvSpPr>
        <p:spPr>
          <a:xfrm>
            <a:off x="4752934" y="4176247"/>
            <a:ext cx="4076020" cy="556566"/>
          </a:xfrm>
          <a:prstGeom prst="accentBorderCallout1">
            <a:avLst>
              <a:gd name="adj1" fmla="val 46347"/>
              <a:gd name="adj2" fmla="val -974"/>
              <a:gd name="adj3" fmla="val 50187"/>
              <a:gd name="adj4" fmla="val -12203"/>
            </a:avLst>
          </a:prstGeom>
          <a:noFill/>
          <a:ln>
            <a:solidFill>
              <a:srgbClr val="FF0000"/>
            </a:solidFill>
            <a:tailEnd type="arrow"/>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r>
              <a:rPr lang="en-US" sz="1200" dirty="0">
                <a:solidFill>
                  <a:schemeClr val="tx1"/>
                </a:solidFill>
              </a:rPr>
              <a:t>Beware!  Anything OUTSIDE fetch/then will run asynchronously!</a:t>
            </a:r>
            <a:br>
              <a:rPr lang="en-US" sz="1200" dirty="0">
                <a:solidFill>
                  <a:schemeClr val="tx1"/>
                </a:solidFill>
              </a:rPr>
            </a:br>
            <a:r>
              <a:rPr lang="en-US" sz="1200" dirty="0">
                <a:solidFill>
                  <a:schemeClr val="tx1"/>
                </a:solidFill>
              </a:rPr>
              <a:t>result is likely still empty</a:t>
            </a:r>
          </a:p>
        </p:txBody>
      </p:sp>
    </p:spTree>
    <p:extLst>
      <p:ext uri="{BB962C8B-B14F-4D97-AF65-F5344CB8AC3E}">
        <p14:creationId xmlns:p14="http://schemas.microsoft.com/office/powerpoint/2010/main" val="28970140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0"/>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3"/>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14"/>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6"/>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5"/>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7"/>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P spid="11" grpId="0" animBg="1"/>
      <p:bldP spid="12" grpId="0" animBg="1"/>
      <p:bldP spid="13" grpId="0" animBg="1"/>
      <p:bldP spid="14" grpId="0" animBg="1"/>
      <p:bldP spid="15" grpId="0" animBg="1"/>
      <p:bldP spid="16" grpId="0" animBg="1"/>
      <p:bldP spid="17" grpId="0" animBg="1"/>
      <p:bldP spid="18"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DF372D-6C2A-6715-2AB7-F2246A5B627E}"/>
              </a:ext>
            </a:extLst>
          </p:cNvPr>
          <p:cNvSpPr>
            <a:spLocks noGrp="1"/>
          </p:cNvSpPr>
          <p:nvPr>
            <p:ph type="title"/>
          </p:nvPr>
        </p:nvSpPr>
        <p:spPr/>
        <p:txBody>
          <a:bodyPr/>
          <a:lstStyle/>
          <a:p>
            <a:r>
              <a:rPr lang="en-US" dirty="0"/>
              <a:t>async/await</a:t>
            </a:r>
          </a:p>
        </p:txBody>
      </p:sp>
      <p:sp>
        <p:nvSpPr>
          <p:cNvPr id="5" name="Content Placeholder 4">
            <a:extLst>
              <a:ext uri="{FF2B5EF4-FFF2-40B4-BE49-F238E27FC236}">
                <a16:creationId xmlns:a16="http://schemas.microsoft.com/office/drawing/2014/main" id="{0AB03F10-36C1-E0BD-2082-CE9EA98E9CF1}"/>
              </a:ext>
            </a:extLst>
          </p:cNvPr>
          <p:cNvSpPr>
            <a:spLocks noGrp="1"/>
          </p:cNvSpPr>
          <p:nvPr>
            <p:ph idx="1"/>
          </p:nvPr>
        </p:nvSpPr>
        <p:spPr>
          <a:xfrm>
            <a:off x="822960" y="1303021"/>
            <a:ext cx="8008983" cy="3017520"/>
          </a:xfrm>
        </p:spPr>
        <p:txBody>
          <a:bodyPr>
            <a:normAutofit/>
          </a:bodyPr>
          <a:lstStyle/>
          <a:p>
            <a:pPr marL="0" lvl="0" indent="0" algn="l" rtl="0">
              <a:spcBef>
                <a:spcPts val="200"/>
              </a:spcBef>
              <a:spcAft>
                <a:spcPts val="0"/>
              </a:spcAft>
              <a:buNone/>
            </a:pPr>
            <a:r>
              <a:rPr lang="en-US" sz="1400" dirty="0">
                <a:solidFill>
                  <a:srgbClr val="37474F"/>
                </a:solidFill>
                <a:latin typeface="Roboto Mono"/>
                <a:ea typeface="Roboto Mono"/>
                <a:cs typeface="Roboto Mono"/>
                <a:sym typeface="Roboto Mono"/>
              </a:rPr>
              <a:t>async function </a:t>
            </a:r>
            <a:r>
              <a:rPr lang="en-US" sz="1400" dirty="0" err="1">
                <a:solidFill>
                  <a:srgbClr val="37474F"/>
                </a:solidFill>
                <a:latin typeface="Roboto Mono"/>
                <a:ea typeface="Roboto Mono"/>
                <a:cs typeface="Roboto Mono"/>
                <a:sym typeface="Roboto Mono"/>
              </a:rPr>
              <a:t>loadMovies</a:t>
            </a:r>
            <a:r>
              <a:rPr lang="en-US" sz="1400" dirty="0">
                <a:solidFill>
                  <a:srgbClr val="37474F"/>
                </a:solidFill>
                <a:latin typeface="Roboto Mono"/>
                <a:ea typeface="Roboto Mono"/>
                <a:cs typeface="Roboto Mono"/>
                <a:sym typeface="Roboto Mono"/>
              </a:rPr>
              <a:t>() {</a:t>
            </a:r>
          </a:p>
          <a:p>
            <a:pPr marL="0" lvl="0" indent="0" algn="l" rtl="0">
              <a:spcBef>
                <a:spcPts val="200"/>
              </a:spcBef>
              <a:spcAft>
                <a:spcPts val="0"/>
              </a:spcAft>
              <a:buNone/>
            </a:pPr>
            <a:r>
              <a:rPr lang="en-US" sz="1400" dirty="0">
                <a:solidFill>
                  <a:srgbClr val="37474F"/>
                </a:solidFill>
                <a:latin typeface="Roboto Mono"/>
                <a:ea typeface="Roboto Mono"/>
                <a:cs typeface="Roboto Mono"/>
                <a:sym typeface="Roboto Mono"/>
              </a:rPr>
              <a:t>   try {</a:t>
            </a:r>
          </a:p>
          <a:p>
            <a:pPr marL="0" lvl="0" indent="0" algn="l" rtl="0">
              <a:spcBef>
                <a:spcPts val="200"/>
              </a:spcBef>
              <a:spcAft>
                <a:spcPts val="0"/>
              </a:spcAft>
              <a:buNone/>
            </a:pPr>
            <a:r>
              <a:rPr lang="en-US" sz="1400" dirty="0">
                <a:solidFill>
                  <a:srgbClr val="37474F"/>
                </a:solidFill>
                <a:latin typeface="Roboto Mono"/>
                <a:ea typeface="Roboto Mono"/>
                <a:cs typeface="Roboto Mono"/>
                <a:sym typeface="Roboto Mono"/>
              </a:rPr>
              <a:t>      const result = “default”;</a:t>
            </a:r>
          </a:p>
          <a:p>
            <a:pPr marL="0" lvl="0" indent="0" algn="l" rtl="0">
              <a:spcBef>
                <a:spcPts val="200"/>
              </a:spcBef>
              <a:spcAft>
                <a:spcPts val="0"/>
              </a:spcAft>
              <a:buNone/>
            </a:pPr>
            <a:r>
              <a:rPr lang="en-US" sz="1400" dirty="0">
                <a:solidFill>
                  <a:srgbClr val="37474F"/>
                </a:solidFill>
                <a:latin typeface="Roboto Mono"/>
                <a:ea typeface="Roboto Mono"/>
                <a:cs typeface="Roboto Mono"/>
                <a:sym typeface="Roboto Mono"/>
              </a:rPr>
              <a:t>      const response = await fetch(</a:t>
            </a:r>
            <a:r>
              <a:rPr lang="en-US" sz="1400" dirty="0">
                <a:solidFill>
                  <a:srgbClr val="388E3C"/>
                </a:solidFill>
                <a:latin typeface="Roboto Mono"/>
                <a:ea typeface="Roboto Mono"/>
                <a:cs typeface="Roboto Mono"/>
                <a:sym typeface="Roboto Mono"/>
              </a:rPr>
              <a:t>'</a:t>
            </a:r>
            <a:r>
              <a:rPr lang="en-US" sz="1400" u="sng" dirty="0">
                <a:solidFill>
                  <a:schemeClr val="hlink"/>
                </a:solidFill>
                <a:latin typeface="Roboto Mono"/>
                <a:ea typeface="Roboto Mono"/>
                <a:cs typeface="Roboto Mono"/>
                <a:sym typeface="Roboto Mono"/>
                <a:hlinkClick r:id="rId2"/>
              </a:rPr>
              <a:t>http://example.com/</a:t>
            </a:r>
            <a:r>
              <a:rPr lang="en-US" sz="1400" u="sng" dirty="0" err="1">
                <a:solidFill>
                  <a:schemeClr val="hlink"/>
                </a:solidFill>
                <a:latin typeface="Roboto Mono"/>
                <a:ea typeface="Roboto Mono"/>
                <a:cs typeface="Roboto Mono"/>
                <a:sym typeface="Roboto Mono"/>
                <a:hlinkClick r:id="rId2"/>
              </a:rPr>
              <a:t>movies.json</a:t>
            </a:r>
            <a:r>
              <a:rPr lang="en-US" sz="1400" dirty="0">
                <a:solidFill>
                  <a:srgbClr val="388E3C"/>
                </a:solidFill>
                <a:latin typeface="Roboto Mono"/>
                <a:ea typeface="Roboto Mono"/>
                <a:cs typeface="Roboto Mono"/>
                <a:sym typeface="Roboto Mono"/>
              </a:rPr>
              <a:t>’</a:t>
            </a:r>
            <a:r>
              <a:rPr lang="en-US" sz="1400" dirty="0">
                <a:solidFill>
                  <a:srgbClr val="37474F"/>
                </a:solidFill>
                <a:latin typeface="Roboto Mono"/>
                <a:ea typeface="Roboto Mono"/>
                <a:cs typeface="Roboto Mono"/>
                <a:sym typeface="Roboto Mono"/>
              </a:rPr>
              <a:t>)</a:t>
            </a:r>
            <a:br>
              <a:rPr lang="en-US" sz="1400" dirty="0">
                <a:solidFill>
                  <a:srgbClr val="37474F"/>
                </a:solidFill>
                <a:latin typeface="Roboto Mono"/>
                <a:ea typeface="Roboto Mono"/>
                <a:cs typeface="Roboto Mono"/>
                <a:sym typeface="Roboto Mono"/>
              </a:rPr>
            </a:br>
            <a:endParaRPr lang="en-US" sz="1400" dirty="0">
              <a:solidFill>
                <a:srgbClr val="37474F"/>
              </a:solidFill>
              <a:latin typeface="Roboto Mono"/>
              <a:ea typeface="Roboto Mono"/>
              <a:cs typeface="Roboto Mono"/>
              <a:sym typeface="Roboto Mono"/>
            </a:endParaRPr>
          </a:p>
          <a:p>
            <a:pPr marL="0" lvl="0" indent="0" algn="l" rtl="0">
              <a:spcBef>
                <a:spcPts val="200"/>
              </a:spcBef>
              <a:spcAft>
                <a:spcPts val="0"/>
              </a:spcAft>
              <a:buNone/>
            </a:pPr>
            <a:r>
              <a:rPr lang="en-US" sz="1400" dirty="0">
                <a:solidFill>
                  <a:srgbClr val="37474F"/>
                </a:solidFill>
                <a:latin typeface="Roboto Mono"/>
                <a:ea typeface="Roboto Mono"/>
                <a:cs typeface="Roboto Mono"/>
                <a:sym typeface="Roboto Mono"/>
              </a:rPr>
              <a:t>      const result = await </a:t>
            </a:r>
            <a:r>
              <a:rPr lang="en-US" sz="1400" dirty="0" err="1">
                <a:solidFill>
                  <a:srgbClr val="37474F"/>
                </a:solidFill>
                <a:latin typeface="Roboto Mono"/>
                <a:ea typeface="Roboto Mono"/>
                <a:cs typeface="Roboto Mono"/>
                <a:sym typeface="Roboto Mono"/>
              </a:rPr>
              <a:t>response.json</a:t>
            </a:r>
            <a:r>
              <a:rPr lang="en-US" sz="1400" dirty="0">
                <a:solidFill>
                  <a:srgbClr val="37474F"/>
                </a:solidFill>
                <a:latin typeface="Roboto Mono"/>
                <a:ea typeface="Roboto Mono"/>
                <a:cs typeface="Roboto Mono"/>
                <a:sym typeface="Roboto Mono"/>
              </a:rPr>
              <a:t>();</a:t>
            </a:r>
          </a:p>
          <a:p>
            <a:pPr marL="0" lvl="0" indent="0" algn="l" rtl="0">
              <a:spcBef>
                <a:spcPts val="200"/>
              </a:spcBef>
              <a:spcAft>
                <a:spcPts val="0"/>
              </a:spcAft>
              <a:buNone/>
            </a:pPr>
            <a:r>
              <a:rPr lang="en-US" sz="1400" dirty="0">
                <a:solidFill>
                  <a:srgbClr val="37474F"/>
                </a:solidFill>
                <a:latin typeface="Roboto Mono"/>
                <a:ea typeface="Roboto Mono"/>
                <a:cs typeface="Roboto Mono"/>
                <a:sym typeface="Roboto Mono"/>
              </a:rPr>
              <a:t>      console.log(“A new beginning”)</a:t>
            </a:r>
          </a:p>
          <a:p>
            <a:pPr marL="0" lvl="0" indent="0" algn="l" rtl="0">
              <a:spcBef>
                <a:spcPts val="200"/>
              </a:spcBef>
              <a:spcAft>
                <a:spcPts val="0"/>
              </a:spcAft>
              <a:buNone/>
            </a:pPr>
            <a:r>
              <a:rPr lang="en-US" sz="1400" dirty="0">
                <a:solidFill>
                  <a:srgbClr val="37474F"/>
                </a:solidFill>
                <a:latin typeface="Roboto Mono"/>
                <a:ea typeface="Roboto Mono"/>
                <a:cs typeface="Roboto Mono"/>
                <a:sym typeface="Roboto Mono"/>
              </a:rPr>
              <a:t>      console.log(result);</a:t>
            </a:r>
          </a:p>
          <a:p>
            <a:pPr marL="0" lvl="0" indent="0" algn="l" rtl="0">
              <a:spcBef>
                <a:spcPts val="200"/>
              </a:spcBef>
              <a:spcAft>
                <a:spcPts val="0"/>
              </a:spcAft>
              <a:buNone/>
            </a:pPr>
            <a:r>
              <a:rPr lang="en-US" sz="1400" dirty="0">
                <a:solidFill>
                  <a:srgbClr val="37474F"/>
                </a:solidFill>
                <a:latin typeface="Roboto Mono"/>
                <a:ea typeface="Roboto Mono"/>
                <a:cs typeface="Roboto Mono"/>
                <a:sym typeface="Roboto Mono"/>
              </a:rPr>
              <a:t>   } catch (error) {</a:t>
            </a:r>
          </a:p>
          <a:p>
            <a:pPr marL="0" lvl="0" indent="0" algn="l" rtl="0">
              <a:spcBef>
                <a:spcPts val="200"/>
              </a:spcBef>
              <a:spcAft>
                <a:spcPts val="0"/>
              </a:spcAft>
              <a:buNone/>
            </a:pPr>
            <a:r>
              <a:rPr lang="en-US" sz="1400" dirty="0">
                <a:solidFill>
                  <a:srgbClr val="37474F"/>
                </a:solidFill>
                <a:latin typeface="Roboto Mono"/>
                <a:ea typeface="Roboto Mono"/>
                <a:cs typeface="Roboto Mono"/>
                <a:sym typeface="Roboto Mono"/>
              </a:rPr>
              <a:t>      </a:t>
            </a:r>
            <a:r>
              <a:rPr lang="en-US" sz="1400" dirty="0" err="1">
                <a:solidFill>
                  <a:srgbClr val="37474F"/>
                </a:solidFill>
                <a:latin typeface="Roboto Mono"/>
                <a:ea typeface="Roboto Mono"/>
                <a:cs typeface="Roboto Mono"/>
                <a:sym typeface="Roboto Mono"/>
              </a:rPr>
              <a:t>console.error</a:t>
            </a:r>
            <a:r>
              <a:rPr lang="en-US" sz="1400" dirty="0">
                <a:solidFill>
                  <a:srgbClr val="37474F"/>
                </a:solidFill>
                <a:latin typeface="Roboto Mono"/>
                <a:ea typeface="Roboto Mono"/>
                <a:cs typeface="Roboto Mono"/>
                <a:sym typeface="Roboto Mono"/>
              </a:rPr>
              <a:t>(“Request failed:”, error);</a:t>
            </a:r>
          </a:p>
          <a:p>
            <a:pPr marL="0" lvl="0" indent="0" algn="l" rtl="0">
              <a:spcBef>
                <a:spcPts val="200"/>
              </a:spcBef>
              <a:spcAft>
                <a:spcPts val="0"/>
              </a:spcAft>
              <a:buNone/>
            </a:pPr>
            <a:r>
              <a:rPr lang="en-US" sz="1400" dirty="0">
                <a:solidFill>
                  <a:srgbClr val="37474F"/>
                </a:solidFill>
                <a:latin typeface="Roboto Mono"/>
                <a:ea typeface="Roboto Mono"/>
                <a:cs typeface="Roboto Mono"/>
                <a:sym typeface="Roboto Mono"/>
              </a:rPr>
              <a:t>   }</a:t>
            </a:r>
          </a:p>
          <a:p>
            <a:pPr marL="0" lvl="0" indent="0" algn="l" rtl="0">
              <a:spcBef>
                <a:spcPts val="200"/>
              </a:spcBef>
              <a:spcAft>
                <a:spcPts val="0"/>
              </a:spcAft>
              <a:buNone/>
            </a:pPr>
            <a:r>
              <a:rPr lang="en-US" sz="1400" dirty="0">
                <a:solidFill>
                  <a:srgbClr val="37474F"/>
                </a:solidFill>
                <a:latin typeface="Roboto Mono"/>
                <a:ea typeface="Roboto Mono"/>
                <a:cs typeface="Roboto Mono"/>
                <a:sym typeface="Roboto Mono"/>
              </a:rPr>
              <a:t>}</a:t>
            </a:r>
          </a:p>
          <a:p>
            <a:endParaRPr lang="en-US" dirty="0"/>
          </a:p>
        </p:txBody>
      </p:sp>
      <p:sp>
        <p:nvSpPr>
          <p:cNvPr id="6" name="TextBox 5">
            <a:extLst>
              <a:ext uri="{FF2B5EF4-FFF2-40B4-BE49-F238E27FC236}">
                <a16:creationId xmlns:a16="http://schemas.microsoft.com/office/drawing/2014/main" id="{C3162967-875F-07C3-3989-7DE325460D42}"/>
              </a:ext>
            </a:extLst>
          </p:cNvPr>
          <p:cNvSpPr txBox="1"/>
          <p:nvPr/>
        </p:nvSpPr>
        <p:spPr>
          <a:xfrm>
            <a:off x="751378" y="3942144"/>
            <a:ext cx="7906391" cy="923330"/>
          </a:xfrm>
          <a:prstGeom prst="rect">
            <a:avLst/>
          </a:prstGeom>
          <a:noFill/>
        </p:spPr>
        <p:txBody>
          <a:bodyPr wrap="square" rtlCol="0">
            <a:spAutoFit/>
          </a:bodyPr>
          <a:lstStyle/>
          <a:p>
            <a:pPr marL="285750" indent="-285750">
              <a:buFont typeface="Arial" panose="020B0604020202020204" pitchFamily="34" charset="0"/>
              <a:buChar char="•"/>
            </a:pPr>
            <a:r>
              <a:rPr lang="en-US" dirty="0"/>
              <a:t>Forces synchronous behavior (still using Promises under the hood)</a:t>
            </a:r>
          </a:p>
          <a:p>
            <a:pPr marL="285750" indent="-285750">
              <a:buFont typeface="Arial" panose="020B0604020202020204" pitchFamily="34" charset="0"/>
              <a:buChar char="•"/>
            </a:pPr>
            <a:r>
              <a:rPr lang="en-US" dirty="0"/>
              <a:t>Function must be declared ‘async’</a:t>
            </a:r>
          </a:p>
          <a:p>
            <a:pPr marL="285750" indent="-285750">
              <a:buFont typeface="Arial" panose="020B0604020202020204" pitchFamily="34" charset="0"/>
              <a:buChar char="•"/>
            </a:pPr>
            <a:r>
              <a:rPr lang="en-US" dirty="0"/>
              <a:t>Use try/catch for error handling</a:t>
            </a:r>
          </a:p>
        </p:txBody>
      </p:sp>
    </p:spTree>
    <p:extLst>
      <p:ext uri="{BB962C8B-B14F-4D97-AF65-F5344CB8AC3E}">
        <p14:creationId xmlns:p14="http://schemas.microsoft.com/office/powerpoint/2010/main" val="791639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B67F9-4491-4780-8BFC-6346D586997E}"/>
              </a:ext>
            </a:extLst>
          </p:cNvPr>
          <p:cNvSpPr>
            <a:spLocks noGrp="1"/>
          </p:cNvSpPr>
          <p:nvPr>
            <p:ph type="title"/>
          </p:nvPr>
        </p:nvSpPr>
        <p:spPr/>
        <p:txBody>
          <a:bodyPr/>
          <a:lstStyle/>
          <a:p>
            <a:r>
              <a:rPr lang="en-US" dirty="0"/>
              <a:t>React and REST (POST and GET example)</a:t>
            </a:r>
          </a:p>
        </p:txBody>
      </p:sp>
      <p:sp>
        <p:nvSpPr>
          <p:cNvPr id="3" name="Content Placeholder 2">
            <a:extLst>
              <a:ext uri="{FF2B5EF4-FFF2-40B4-BE49-F238E27FC236}">
                <a16:creationId xmlns:a16="http://schemas.microsoft.com/office/drawing/2014/main" id="{3CE90173-0FE2-4B3A-8DC9-AFDD0E5B5167}"/>
              </a:ext>
            </a:extLst>
          </p:cNvPr>
          <p:cNvSpPr>
            <a:spLocks noGrp="1"/>
          </p:cNvSpPr>
          <p:nvPr>
            <p:ph sz="half" idx="1"/>
          </p:nvPr>
        </p:nvSpPr>
        <p:spPr>
          <a:xfrm>
            <a:off x="332982" y="1388535"/>
            <a:ext cx="3844109" cy="3017520"/>
          </a:xfrm>
        </p:spPr>
        <p:txBody>
          <a:bodyPr>
            <a:normAutofit fontScale="55000" lnSpcReduction="20000"/>
          </a:bodyPr>
          <a:lstStyle/>
          <a:p>
            <a:pPr>
              <a:spcBef>
                <a:spcPts val="200"/>
              </a:spcBef>
            </a:pPr>
            <a:r>
              <a:rPr lang="en-US" sz="1800" b="0" dirty="0">
                <a:solidFill>
                  <a:srgbClr val="000000"/>
                </a:solidFill>
                <a:effectLst/>
                <a:latin typeface="Consolas" panose="020B0609020204030204" pitchFamily="49" charset="0"/>
              </a:rPr>
              <a:t>const headers = </a:t>
            </a:r>
            <a:r>
              <a:rPr lang="en-US" sz="1800" dirty="0">
                <a:solidFill>
                  <a:srgbClr val="A31515"/>
                </a:solidFill>
                <a:latin typeface="Consolas" panose="020B0609020204030204" pitchFamily="49" charset="0"/>
              </a:rPr>
              <a:t>"</a:t>
            </a:r>
            <a:r>
              <a:rPr lang="en-US" sz="1800" dirty="0" err="1">
                <a:solidFill>
                  <a:srgbClr val="A31515"/>
                </a:solidFill>
                <a:latin typeface="Consolas" panose="020B0609020204030204" pitchFamily="49" charset="0"/>
              </a:rPr>
              <a:t>content-type"</a:t>
            </a:r>
            <a:r>
              <a:rPr lang="en-US" sz="1800" dirty="0" err="1">
                <a:solidFill>
                  <a:srgbClr val="001080"/>
                </a:solidFill>
                <a:latin typeface="Consolas" panose="020B0609020204030204" pitchFamily="49" charset="0"/>
              </a:rPr>
              <a:t>:</a:t>
            </a:r>
            <a:r>
              <a:rPr lang="en-US" sz="1800" dirty="0" err="1">
                <a:solidFill>
                  <a:srgbClr val="A31515"/>
                </a:solidFill>
                <a:latin typeface="Consolas" panose="020B0609020204030204" pitchFamily="49" charset="0"/>
              </a:rPr>
              <a:t>"application</a:t>
            </a:r>
            <a:r>
              <a:rPr lang="en-US" sz="1800" dirty="0">
                <a:solidFill>
                  <a:srgbClr val="A31515"/>
                </a:solidFill>
                <a:latin typeface="Consolas" panose="020B0609020204030204" pitchFamily="49" charset="0"/>
              </a:rPr>
              <a:t>/</a:t>
            </a:r>
            <a:r>
              <a:rPr lang="en-US" sz="1800" dirty="0" err="1">
                <a:solidFill>
                  <a:srgbClr val="A31515"/>
                </a:solidFill>
                <a:latin typeface="Consolas" panose="020B0609020204030204" pitchFamily="49" charset="0"/>
              </a:rPr>
              <a:t>json</a:t>
            </a:r>
            <a:r>
              <a:rPr lang="en-US" sz="1800" dirty="0">
                <a:solidFill>
                  <a:srgbClr val="A31515"/>
                </a:solidFill>
                <a:latin typeface="Consolas" panose="020B0609020204030204" pitchFamily="49" charset="0"/>
              </a:rPr>
              <a:t>;</a:t>
            </a:r>
          </a:p>
          <a:p>
            <a:pPr>
              <a:spcBef>
                <a:spcPts val="200"/>
              </a:spcBef>
            </a:pPr>
            <a:r>
              <a:rPr lang="en-US" sz="1800" dirty="0">
                <a:solidFill>
                  <a:srgbClr val="A31515"/>
                </a:solidFill>
                <a:latin typeface="Consolas" panose="020B0609020204030204" pitchFamily="49" charset="0"/>
              </a:rPr>
              <a:t>                      charset=UTF-8"</a:t>
            </a:r>
            <a:endParaRPr lang="en-US" sz="1800" b="0" dirty="0">
              <a:solidFill>
                <a:srgbClr val="000000"/>
              </a:solidFill>
              <a:effectLst/>
              <a:latin typeface="Consolas" panose="020B0609020204030204" pitchFamily="49" charset="0"/>
            </a:endParaRPr>
          </a:p>
          <a:p>
            <a:pPr>
              <a:spcBef>
                <a:spcPts val="200"/>
              </a:spcBef>
            </a:pPr>
            <a:r>
              <a:rPr lang="en-US" sz="1800" b="0" dirty="0" err="1">
                <a:solidFill>
                  <a:srgbClr val="795E26"/>
                </a:solidFill>
                <a:effectLst/>
                <a:latin typeface="Consolas" panose="020B0609020204030204" pitchFamily="49" charset="0"/>
              </a:rPr>
              <a:t>doPost</a:t>
            </a:r>
            <a:r>
              <a:rPr lang="en-US" sz="1800" b="0" dirty="0">
                <a:solidFill>
                  <a:srgbClr val="000000"/>
                </a:solidFill>
                <a:effectLst/>
                <a:latin typeface="Consolas" panose="020B0609020204030204" pitchFamily="49" charset="0"/>
              </a:rPr>
              <a:t> = () </a:t>
            </a:r>
            <a:r>
              <a:rPr lang="en-US" sz="1800" b="0" dirty="0">
                <a:solidFill>
                  <a:srgbClr val="0000FF"/>
                </a:solidFill>
                <a:effectLst/>
                <a:latin typeface="Consolas" panose="020B0609020204030204" pitchFamily="49" charset="0"/>
              </a:rPr>
              <a:t>=&gt;</a:t>
            </a:r>
            <a:r>
              <a:rPr lang="en-US" sz="1800" b="0" dirty="0">
                <a:solidFill>
                  <a:srgbClr val="000000"/>
                </a:solidFill>
                <a:effectLst/>
                <a:latin typeface="Consolas" panose="020B0609020204030204" pitchFamily="49" charset="0"/>
              </a:rPr>
              <a:t> {</a:t>
            </a:r>
          </a:p>
          <a:p>
            <a:pPr>
              <a:spcBef>
                <a:spcPts val="200"/>
              </a:spcBef>
            </a:pPr>
            <a:r>
              <a:rPr lang="en-US" sz="1800" b="0" dirty="0">
                <a:solidFill>
                  <a:srgbClr val="795E26"/>
                </a:solidFill>
                <a:effectLst/>
                <a:latin typeface="Consolas" panose="020B0609020204030204" pitchFamily="49" charset="0"/>
              </a:rPr>
              <a:t>   fetch</a:t>
            </a:r>
            <a:r>
              <a:rPr lang="en-US" sz="1800" b="0" dirty="0">
                <a:solidFill>
                  <a:srgbClr val="000000"/>
                </a:solidFill>
                <a:effectLst/>
                <a:latin typeface="Consolas" panose="020B0609020204030204" pitchFamily="49" charset="0"/>
              </a:rPr>
              <a:t>(</a:t>
            </a:r>
            <a:r>
              <a:rPr lang="en-US" sz="1800" b="0" dirty="0">
                <a:solidFill>
                  <a:srgbClr val="A31515"/>
                </a:solidFill>
                <a:effectLst/>
                <a:latin typeface="Consolas" panose="020B0609020204030204" pitchFamily="49" charset="0"/>
              </a:rPr>
              <a:t>'/</a:t>
            </a:r>
            <a:r>
              <a:rPr lang="en-US" sz="1800" b="0" dirty="0" err="1">
                <a:solidFill>
                  <a:srgbClr val="A31515"/>
                </a:solidFill>
                <a:effectLst/>
                <a:latin typeface="Consolas" panose="020B0609020204030204" pitchFamily="49" charset="0"/>
              </a:rPr>
              <a:t>coursedata</a:t>
            </a:r>
            <a:r>
              <a:rPr lang="en-US" sz="1800" b="0" dirty="0">
                <a:solidFill>
                  <a:srgbClr val="A31515"/>
                </a:solidFill>
                <a:effectLst/>
                <a:latin typeface="Consolas" panose="020B0609020204030204" pitchFamily="49" charset="0"/>
              </a:rPr>
              <a:t>'</a:t>
            </a:r>
            <a:r>
              <a:rPr lang="en-US" sz="1800" b="0" dirty="0">
                <a:solidFill>
                  <a:srgbClr val="000000"/>
                </a:solidFill>
                <a:effectLst/>
                <a:latin typeface="Consolas" panose="020B0609020204030204" pitchFamily="49" charset="0"/>
              </a:rPr>
              <a:t>, {</a:t>
            </a:r>
          </a:p>
          <a:p>
            <a:pPr>
              <a:spcBef>
                <a:spcPts val="200"/>
              </a:spcBef>
            </a:pPr>
            <a:r>
              <a:rPr lang="en-US" sz="1800" b="0" dirty="0">
                <a:solidFill>
                  <a:srgbClr val="001080"/>
                </a:solidFill>
                <a:effectLst/>
                <a:latin typeface="Consolas" panose="020B0609020204030204" pitchFamily="49" charset="0"/>
              </a:rPr>
              <a:t>      method:</a:t>
            </a:r>
            <a:r>
              <a:rPr lang="en-US" sz="1800" b="0" dirty="0">
                <a:solidFill>
                  <a:srgbClr val="000000"/>
                </a:solidFill>
                <a:effectLst/>
                <a:latin typeface="Consolas" panose="020B0609020204030204" pitchFamily="49" charset="0"/>
              </a:rPr>
              <a:t> </a:t>
            </a:r>
            <a:r>
              <a:rPr lang="en-US" sz="1800" b="0" dirty="0">
                <a:solidFill>
                  <a:srgbClr val="A31515"/>
                </a:solidFill>
                <a:effectLst/>
                <a:latin typeface="Consolas" panose="020B0609020204030204" pitchFamily="49" charset="0"/>
              </a:rPr>
              <a:t>'POST’</a:t>
            </a:r>
            <a:r>
              <a:rPr lang="en-US" sz="1800" b="0" dirty="0">
                <a:solidFill>
                  <a:srgbClr val="000000"/>
                </a:solidFill>
                <a:effectLst/>
                <a:latin typeface="Consolas" panose="020B0609020204030204" pitchFamily="49" charset="0"/>
              </a:rPr>
              <a:t>,</a:t>
            </a:r>
          </a:p>
          <a:p>
            <a:pPr>
              <a:spcBef>
                <a:spcPts val="200"/>
              </a:spcBef>
            </a:pPr>
            <a:r>
              <a:rPr lang="en-US" sz="1800" b="0" dirty="0">
                <a:solidFill>
                  <a:srgbClr val="001080"/>
                </a:solidFill>
                <a:effectLst/>
                <a:latin typeface="Consolas" panose="020B0609020204030204" pitchFamily="49" charset="0"/>
              </a:rPr>
              <a:t>      body:</a:t>
            </a:r>
            <a:r>
              <a:rPr lang="en-US" sz="1800" b="0" dirty="0">
                <a:solidFill>
                  <a:srgbClr val="000000"/>
                </a:solidFill>
                <a:effectLst/>
                <a:latin typeface="Consolas" panose="020B0609020204030204" pitchFamily="49" charset="0"/>
              </a:rPr>
              <a:t> </a:t>
            </a:r>
            <a:r>
              <a:rPr lang="en-US" sz="1800" b="0" dirty="0" err="1">
                <a:solidFill>
                  <a:srgbClr val="001080"/>
                </a:solidFill>
                <a:effectLst/>
                <a:latin typeface="Consolas" panose="020B0609020204030204" pitchFamily="49" charset="0"/>
              </a:rPr>
              <a:t>JSON</a:t>
            </a:r>
            <a:r>
              <a:rPr lang="en-US" sz="1800" b="0" dirty="0" err="1">
                <a:solidFill>
                  <a:srgbClr val="000000"/>
                </a:solidFill>
                <a:effectLst/>
                <a:latin typeface="Consolas" panose="020B0609020204030204" pitchFamily="49" charset="0"/>
              </a:rPr>
              <a:t>.</a:t>
            </a:r>
            <a:r>
              <a:rPr lang="en-US" sz="1800" b="0" dirty="0" err="1">
                <a:solidFill>
                  <a:srgbClr val="795E26"/>
                </a:solidFill>
                <a:effectLst/>
                <a:latin typeface="Consolas" panose="020B0609020204030204" pitchFamily="49" charset="0"/>
              </a:rPr>
              <a:t>stringify</a:t>
            </a:r>
            <a:r>
              <a:rPr lang="en-US" sz="1800" b="0" dirty="0">
                <a:solidFill>
                  <a:srgbClr val="000000"/>
                </a:solidFill>
                <a:effectLst/>
                <a:latin typeface="Consolas" panose="020B0609020204030204" pitchFamily="49" charset="0"/>
              </a:rPr>
              <a:t>({</a:t>
            </a:r>
          </a:p>
          <a:p>
            <a:pPr>
              <a:spcBef>
                <a:spcPts val="200"/>
              </a:spcBef>
            </a:pPr>
            <a:r>
              <a:rPr lang="en-US" sz="1800" b="0" dirty="0">
                <a:solidFill>
                  <a:srgbClr val="000000"/>
                </a:solidFill>
                <a:effectLst/>
                <a:latin typeface="Consolas" panose="020B0609020204030204" pitchFamily="49" charset="0"/>
              </a:rPr>
              <a:t>               </a:t>
            </a:r>
            <a:r>
              <a:rPr lang="en-US" sz="1800" b="0" dirty="0">
                <a:solidFill>
                  <a:srgbClr val="001080"/>
                </a:solidFill>
                <a:effectLst/>
                <a:latin typeface="Consolas" panose="020B0609020204030204" pitchFamily="49" charset="0"/>
              </a:rPr>
              <a:t>title:</a:t>
            </a:r>
            <a:r>
              <a:rPr lang="en-US" sz="1800" b="0" dirty="0">
                <a:solidFill>
                  <a:srgbClr val="000000"/>
                </a:solidFill>
                <a:effectLst/>
                <a:latin typeface="Consolas" panose="020B0609020204030204" pitchFamily="49" charset="0"/>
              </a:rPr>
              <a:t> </a:t>
            </a:r>
            <a:r>
              <a:rPr lang="en-US" sz="1800" b="0" dirty="0">
                <a:solidFill>
                  <a:srgbClr val="A31515"/>
                </a:solidFill>
                <a:effectLst/>
                <a:latin typeface="Consolas" panose="020B0609020204030204" pitchFamily="49" charset="0"/>
              </a:rPr>
              <a:t>'New title added'</a:t>
            </a:r>
            <a:r>
              <a:rPr lang="en-US" sz="1800" b="0" dirty="0">
                <a:solidFill>
                  <a:srgbClr val="000000"/>
                </a:solidFill>
                <a:effectLst/>
                <a:latin typeface="Consolas" panose="020B0609020204030204" pitchFamily="49" charset="0"/>
              </a:rPr>
              <a:t>,</a:t>
            </a:r>
          </a:p>
          <a:p>
            <a:pPr>
              <a:spcBef>
                <a:spcPts val="200"/>
              </a:spcBef>
            </a:pPr>
            <a:r>
              <a:rPr lang="en-US" sz="1800" b="0" dirty="0">
                <a:solidFill>
                  <a:srgbClr val="000000"/>
                </a:solidFill>
                <a:effectLst/>
                <a:latin typeface="Consolas" panose="020B0609020204030204" pitchFamily="49" charset="0"/>
              </a:rPr>
              <a:t>               </a:t>
            </a:r>
            <a:r>
              <a:rPr lang="en-US" sz="1800" b="0" dirty="0">
                <a:solidFill>
                  <a:srgbClr val="001080"/>
                </a:solidFill>
                <a:effectLst/>
                <a:latin typeface="Consolas" panose="020B0609020204030204" pitchFamily="49" charset="0"/>
              </a:rPr>
              <a:t>body:</a:t>
            </a:r>
            <a:r>
              <a:rPr lang="en-US" sz="1800" b="0" dirty="0">
                <a:solidFill>
                  <a:srgbClr val="000000"/>
                </a:solidFill>
                <a:effectLst/>
                <a:latin typeface="Consolas" panose="020B0609020204030204" pitchFamily="49" charset="0"/>
              </a:rPr>
              <a:t> </a:t>
            </a:r>
            <a:r>
              <a:rPr lang="en-US" sz="1800" b="0" dirty="0">
                <a:solidFill>
                  <a:srgbClr val="A31515"/>
                </a:solidFill>
                <a:effectLst/>
                <a:latin typeface="Consolas" panose="020B0609020204030204" pitchFamily="49" charset="0"/>
              </a:rPr>
              <a:t>'New body added. Hello body.'</a:t>
            </a:r>
            <a:r>
              <a:rPr lang="en-US" sz="1800" b="0" dirty="0">
                <a:solidFill>
                  <a:srgbClr val="000000"/>
                </a:solidFill>
                <a:effectLst/>
                <a:latin typeface="Consolas" panose="020B0609020204030204" pitchFamily="49" charset="0"/>
              </a:rPr>
              <a:t>,</a:t>
            </a:r>
          </a:p>
          <a:p>
            <a:pPr>
              <a:spcBef>
                <a:spcPts val="200"/>
              </a:spcBef>
            </a:pPr>
            <a:r>
              <a:rPr lang="en-US" sz="1800" b="0" dirty="0">
                <a:solidFill>
                  <a:srgbClr val="000000"/>
                </a:solidFill>
                <a:effectLst/>
                <a:latin typeface="Consolas" panose="020B0609020204030204" pitchFamily="49" charset="0"/>
              </a:rPr>
              <a:t>               </a:t>
            </a:r>
            <a:r>
              <a:rPr lang="en-US" sz="1800" b="0" dirty="0" err="1">
                <a:solidFill>
                  <a:srgbClr val="001080"/>
                </a:solidFill>
                <a:effectLst/>
                <a:latin typeface="Consolas" panose="020B0609020204030204" pitchFamily="49" charset="0"/>
              </a:rPr>
              <a:t>userId</a:t>
            </a:r>
            <a:r>
              <a:rPr lang="en-US" sz="1800" b="0" dirty="0">
                <a:solidFill>
                  <a:srgbClr val="001080"/>
                </a:solidFill>
                <a:effectLst/>
                <a:latin typeface="Consolas" panose="020B0609020204030204" pitchFamily="49" charset="0"/>
              </a:rPr>
              <a:t>:</a:t>
            </a:r>
            <a:r>
              <a:rPr lang="en-US" sz="1800" b="0" dirty="0">
                <a:solidFill>
                  <a:srgbClr val="000000"/>
                </a:solidFill>
                <a:effectLst/>
                <a:latin typeface="Consolas" panose="020B0609020204030204" pitchFamily="49" charset="0"/>
              </a:rPr>
              <a:t> </a:t>
            </a:r>
            <a:r>
              <a:rPr lang="en-US" sz="1800" b="0" dirty="0">
                <a:solidFill>
                  <a:srgbClr val="098658"/>
                </a:solidFill>
                <a:effectLst/>
                <a:latin typeface="Consolas" panose="020B0609020204030204" pitchFamily="49" charset="0"/>
              </a:rPr>
              <a:t>2</a:t>
            </a:r>
            <a:endParaRPr lang="en-US" sz="1800" b="0" dirty="0">
              <a:solidFill>
                <a:srgbClr val="000000"/>
              </a:solidFill>
              <a:effectLst/>
              <a:latin typeface="Consolas" panose="020B0609020204030204" pitchFamily="49" charset="0"/>
            </a:endParaRPr>
          </a:p>
          <a:p>
            <a:pPr>
              <a:spcBef>
                <a:spcPts val="200"/>
              </a:spcBef>
            </a:pPr>
            <a:r>
              <a:rPr lang="en-US" sz="1800" b="0" dirty="0">
                <a:solidFill>
                  <a:srgbClr val="000000"/>
                </a:solidFill>
                <a:effectLst/>
                <a:latin typeface="Consolas" panose="020B0609020204030204" pitchFamily="49" charset="0"/>
              </a:rPr>
              <a:t>      }),</a:t>
            </a:r>
          </a:p>
          <a:p>
            <a:pPr>
              <a:spcBef>
                <a:spcPts val="200"/>
              </a:spcBef>
            </a:pPr>
            <a:r>
              <a:rPr lang="en-US" sz="1800" b="0" dirty="0">
                <a:solidFill>
                  <a:srgbClr val="000000"/>
                </a:solidFill>
                <a:effectLst/>
                <a:latin typeface="Consolas" panose="020B0609020204030204" pitchFamily="49" charset="0"/>
              </a:rPr>
              <a:t>      </a:t>
            </a:r>
            <a:r>
              <a:rPr lang="en-US" sz="1800" b="0" dirty="0">
                <a:solidFill>
                  <a:srgbClr val="001080"/>
                </a:solidFill>
                <a:effectLst/>
                <a:latin typeface="Consolas" panose="020B0609020204030204" pitchFamily="49" charset="0"/>
              </a:rPr>
              <a:t>headers:</a:t>
            </a:r>
            <a:r>
              <a:rPr lang="en-US" sz="1800" b="0" dirty="0">
                <a:solidFill>
                  <a:srgbClr val="000000"/>
                </a:solidFill>
                <a:effectLst/>
                <a:latin typeface="Consolas" panose="020B0609020204030204" pitchFamily="49" charset="0"/>
              </a:rPr>
              <a:t> headers</a:t>
            </a:r>
          </a:p>
          <a:p>
            <a:pPr>
              <a:spcBef>
                <a:spcPts val="200"/>
              </a:spcBef>
            </a:pPr>
            <a:r>
              <a:rPr lang="en-US" sz="1800" b="0" dirty="0">
                <a:solidFill>
                  <a:srgbClr val="000000"/>
                </a:solidFill>
                <a:effectLst/>
                <a:latin typeface="Consolas" panose="020B0609020204030204" pitchFamily="49" charset="0"/>
              </a:rPr>
              <a:t>   }).</a:t>
            </a:r>
            <a:r>
              <a:rPr lang="en-US" sz="1800" b="0" dirty="0">
                <a:solidFill>
                  <a:srgbClr val="795E26"/>
                </a:solidFill>
                <a:effectLst/>
                <a:latin typeface="Consolas" panose="020B0609020204030204" pitchFamily="49" charset="0"/>
              </a:rPr>
              <a:t>then</a:t>
            </a:r>
            <a:r>
              <a:rPr lang="en-US" sz="1800" b="0" dirty="0">
                <a:solidFill>
                  <a:srgbClr val="000000"/>
                </a:solidFill>
                <a:effectLst/>
                <a:latin typeface="Consolas" panose="020B0609020204030204" pitchFamily="49" charset="0"/>
              </a:rPr>
              <a:t>(</a:t>
            </a:r>
            <a:r>
              <a:rPr lang="en-US" sz="1800" b="0" dirty="0">
                <a:solidFill>
                  <a:srgbClr val="001080"/>
                </a:solidFill>
                <a:effectLst/>
                <a:latin typeface="Consolas" panose="020B0609020204030204" pitchFamily="49" charset="0"/>
              </a:rPr>
              <a:t>response</a:t>
            </a:r>
            <a:r>
              <a:rPr lang="en-US" sz="1800" b="0" dirty="0">
                <a:solidFill>
                  <a:srgbClr val="000000"/>
                </a:solidFill>
                <a:effectLst/>
                <a:latin typeface="Consolas" panose="020B0609020204030204" pitchFamily="49" charset="0"/>
              </a:rPr>
              <a:t> </a:t>
            </a:r>
            <a:r>
              <a:rPr lang="en-US" sz="1800" b="0" dirty="0">
                <a:solidFill>
                  <a:srgbClr val="0000FF"/>
                </a:solidFill>
                <a:effectLst/>
                <a:latin typeface="Consolas" panose="020B0609020204030204" pitchFamily="49" charset="0"/>
              </a:rPr>
              <a:t>=&gt;</a:t>
            </a:r>
            <a:r>
              <a:rPr lang="en-US" sz="1800" b="0" dirty="0">
                <a:solidFill>
                  <a:srgbClr val="000000"/>
                </a:solidFill>
                <a:effectLst/>
                <a:latin typeface="Consolas" panose="020B0609020204030204" pitchFamily="49" charset="0"/>
              </a:rPr>
              <a:t>{</a:t>
            </a:r>
          </a:p>
          <a:p>
            <a:pPr>
              <a:spcBef>
                <a:spcPts val="200"/>
              </a:spcBef>
            </a:pPr>
            <a:r>
              <a:rPr lang="en-US" sz="1800" b="0" dirty="0">
                <a:solidFill>
                  <a:srgbClr val="AF00DB"/>
                </a:solidFill>
                <a:effectLst/>
                <a:latin typeface="Consolas" panose="020B0609020204030204" pitchFamily="49" charset="0"/>
              </a:rPr>
              <a:t>      return</a:t>
            </a:r>
            <a:r>
              <a:rPr lang="en-US" sz="1800" b="0" dirty="0">
                <a:solidFill>
                  <a:srgbClr val="000000"/>
                </a:solidFill>
                <a:effectLst/>
                <a:latin typeface="Consolas" panose="020B0609020204030204" pitchFamily="49" charset="0"/>
              </a:rPr>
              <a:t> </a:t>
            </a:r>
            <a:r>
              <a:rPr lang="en-US" sz="1800" b="0" dirty="0" err="1">
                <a:solidFill>
                  <a:srgbClr val="001080"/>
                </a:solidFill>
                <a:effectLst/>
                <a:latin typeface="Consolas" panose="020B0609020204030204" pitchFamily="49" charset="0"/>
              </a:rPr>
              <a:t>response</a:t>
            </a:r>
            <a:r>
              <a:rPr lang="en-US" sz="1800" b="0" dirty="0" err="1">
                <a:solidFill>
                  <a:srgbClr val="000000"/>
                </a:solidFill>
                <a:effectLst/>
                <a:latin typeface="Consolas" panose="020B0609020204030204" pitchFamily="49" charset="0"/>
              </a:rPr>
              <a:t>.</a:t>
            </a:r>
            <a:r>
              <a:rPr lang="en-US" sz="1800" b="0" dirty="0" err="1">
                <a:solidFill>
                  <a:srgbClr val="795E26"/>
                </a:solidFill>
                <a:effectLst/>
                <a:latin typeface="Consolas" panose="020B0609020204030204" pitchFamily="49" charset="0"/>
              </a:rPr>
              <a:t>json</a:t>
            </a:r>
            <a:r>
              <a:rPr lang="en-US" sz="1800" b="0" dirty="0">
                <a:solidFill>
                  <a:srgbClr val="000000"/>
                </a:solidFill>
                <a:effectLst/>
                <a:latin typeface="Consolas" panose="020B0609020204030204" pitchFamily="49" charset="0"/>
              </a:rPr>
              <a:t>()</a:t>
            </a:r>
          </a:p>
          <a:p>
            <a:pPr>
              <a:spcBef>
                <a:spcPts val="200"/>
              </a:spcBef>
            </a:pPr>
            <a:r>
              <a:rPr lang="en-US" sz="1800" b="0" dirty="0">
                <a:solidFill>
                  <a:srgbClr val="000000"/>
                </a:solidFill>
                <a:effectLst/>
                <a:latin typeface="Consolas" panose="020B0609020204030204" pitchFamily="49" charset="0"/>
              </a:rPr>
              <a:t>   }).</a:t>
            </a:r>
            <a:r>
              <a:rPr lang="en-US" sz="1800" b="0" dirty="0">
                <a:solidFill>
                  <a:srgbClr val="795E26"/>
                </a:solidFill>
                <a:effectLst/>
                <a:latin typeface="Consolas" panose="020B0609020204030204" pitchFamily="49" charset="0"/>
              </a:rPr>
              <a:t>then</a:t>
            </a:r>
            <a:r>
              <a:rPr lang="en-US" sz="1800" b="0" dirty="0">
                <a:solidFill>
                  <a:srgbClr val="000000"/>
                </a:solidFill>
                <a:effectLst/>
                <a:latin typeface="Consolas" panose="020B0609020204030204" pitchFamily="49" charset="0"/>
              </a:rPr>
              <a:t>(</a:t>
            </a:r>
            <a:r>
              <a:rPr lang="en-US" sz="1800" b="0" dirty="0">
                <a:solidFill>
                  <a:srgbClr val="001080"/>
                </a:solidFill>
                <a:effectLst/>
                <a:latin typeface="Consolas" panose="020B0609020204030204" pitchFamily="49" charset="0"/>
              </a:rPr>
              <a:t>json</a:t>
            </a:r>
            <a:r>
              <a:rPr lang="en-US" sz="1800" b="0" dirty="0">
                <a:solidFill>
                  <a:srgbClr val="000000"/>
                </a:solidFill>
                <a:effectLst/>
                <a:latin typeface="Consolas" panose="020B0609020204030204" pitchFamily="49" charset="0"/>
              </a:rPr>
              <a:t> </a:t>
            </a:r>
            <a:r>
              <a:rPr lang="en-US" sz="1800" b="0" dirty="0">
                <a:solidFill>
                  <a:srgbClr val="0000FF"/>
                </a:solidFill>
                <a:effectLst/>
                <a:latin typeface="Consolas" panose="020B0609020204030204" pitchFamily="49" charset="0"/>
              </a:rPr>
              <a:t>=&gt;</a:t>
            </a:r>
            <a:r>
              <a:rPr lang="en-US" sz="1800" b="0" dirty="0">
                <a:solidFill>
                  <a:srgbClr val="000000"/>
                </a:solidFill>
                <a:effectLst/>
                <a:latin typeface="Consolas" panose="020B0609020204030204" pitchFamily="49" charset="0"/>
              </a:rPr>
              <a:t> {</a:t>
            </a:r>
          </a:p>
          <a:p>
            <a:pPr>
              <a:spcBef>
                <a:spcPts val="200"/>
              </a:spcBef>
            </a:pPr>
            <a:r>
              <a:rPr lang="en-US" sz="1800" b="0" dirty="0">
                <a:solidFill>
                  <a:srgbClr val="0000FF"/>
                </a:solidFill>
                <a:effectLst/>
                <a:latin typeface="Consolas" panose="020B0609020204030204" pitchFamily="49" charset="0"/>
              </a:rPr>
              <a:t>      </a:t>
            </a:r>
            <a:r>
              <a:rPr lang="en-US" sz="1800" b="0" dirty="0" err="1">
                <a:solidFill>
                  <a:srgbClr val="0000FF"/>
                </a:solidFill>
                <a:effectLst/>
                <a:latin typeface="Consolas" panose="020B0609020204030204" pitchFamily="49" charset="0"/>
              </a:rPr>
              <a:t>this</a:t>
            </a:r>
            <a:r>
              <a:rPr lang="en-US" sz="1800" b="0" dirty="0" err="1">
                <a:solidFill>
                  <a:srgbClr val="000000"/>
                </a:solidFill>
                <a:effectLst/>
                <a:latin typeface="Consolas" panose="020B0609020204030204" pitchFamily="49" charset="0"/>
              </a:rPr>
              <a:t>.</a:t>
            </a:r>
            <a:r>
              <a:rPr lang="en-US" sz="1800" b="0" dirty="0" err="1">
                <a:solidFill>
                  <a:srgbClr val="795E26"/>
                </a:solidFill>
                <a:effectLst/>
                <a:latin typeface="Consolas" panose="020B0609020204030204" pitchFamily="49" charset="0"/>
              </a:rPr>
              <a:t>setState</a:t>
            </a:r>
            <a:r>
              <a:rPr lang="en-US" sz="1800" b="0" dirty="0">
                <a:solidFill>
                  <a:srgbClr val="000000"/>
                </a:solidFill>
                <a:effectLst/>
                <a:latin typeface="Consolas" panose="020B0609020204030204" pitchFamily="49" charset="0"/>
              </a:rPr>
              <a:t>({</a:t>
            </a:r>
            <a:r>
              <a:rPr lang="en-US" sz="1800" b="0" dirty="0" err="1">
                <a:solidFill>
                  <a:srgbClr val="001080"/>
                </a:solidFill>
                <a:effectLst/>
                <a:latin typeface="Consolas" panose="020B0609020204030204" pitchFamily="49" charset="0"/>
              </a:rPr>
              <a:t>user:json</a:t>
            </a:r>
            <a:r>
              <a:rPr lang="en-US" sz="1800" b="0" dirty="0">
                <a:solidFill>
                  <a:srgbClr val="000000"/>
                </a:solidFill>
                <a:effectLst/>
                <a:latin typeface="Consolas" panose="020B0609020204030204" pitchFamily="49" charset="0"/>
              </a:rPr>
              <a:t>});</a:t>
            </a:r>
          </a:p>
          <a:p>
            <a:pPr>
              <a:spcBef>
                <a:spcPts val="200"/>
              </a:spcBef>
            </a:pPr>
            <a:r>
              <a:rPr lang="en-US" sz="1800" b="0" dirty="0">
                <a:solidFill>
                  <a:srgbClr val="000000"/>
                </a:solidFill>
                <a:effectLst/>
                <a:latin typeface="Consolas" panose="020B0609020204030204" pitchFamily="49" charset="0"/>
              </a:rPr>
              <a:t>   });</a:t>
            </a:r>
          </a:p>
          <a:p>
            <a:pPr>
              <a:spcBef>
                <a:spcPts val="200"/>
              </a:spcBef>
            </a:pPr>
            <a:r>
              <a:rPr lang="en-US" sz="1800" b="0" dirty="0">
                <a:solidFill>
                  <a:srgbClr val="000000"/>
                </a:solidFill>
                <a:effectLst/>
                <a:latin typeface="Consolas" panose="020B0609020204030204" pitchFamily="49" charset="0"/>
              </a:rPr>
              <a:t>}</a:t>
            </a:r>
          </a:p>
          <a:p>
            <a:pPr>
              <a:spcBef>
                <a:spcPts val="200"/>
              </a:spcBef>
            </a:pPr>
            <a:endParaRPr lang="en-US" dirty="0"/>
          </a:p>
        </p:txBody>
      </p:sp>
      <p:sp>
        <p:nvSpPr>
          <p:cNvPr id="4" name="Content Placeholder 3">
            <a:extLst>
              <a:ext uri="{FF2B5EF4-FFF2-40B4-BE49-F238E27FC236}">
                <a16:creationId xmlns:a16="http://schemas.microsoft.com/office/drawing/2014/main" id="{74D8E2EE-BA1F-400C-9834-F4343F98EA98}"/>
              </a:ext>
            </a:extLst>
          </p:cNvPr>
          <p:cNvSpPr>
            <a:spLocks noGrp="1"/>
          </p:cNvSpPr>
          <p:nvPr>
            <p:ph sz="half" idx="2"/>
          </p:nvPr>
        </p:nvSpPr>
        <p:spPr>
          <a:xfrm>
            <a:off x="4452464" y="1375867"/>
            <a:ext cx="4592859" cy="3017520"/>
          </a:xfrm>
        </p:spPr>
        <p:txBody>
          <a:bodyPr>
            <a:normAutofit fontScale="55000" lnSpcReduction="20000"/>
          </a:bodyPr>
          <a:lstStyle/>
          <a:p>
            <a:pPr>
              <a:spcBef>
                <a:spcPts val="200"/>
              </a:spcBef>
            </a:pPr>
            <a:r>
              <a:rPr lang="en-US" sz="1800" b="0" dirty="0" err="1">
                <a:solidFill>
                  <a:srgbClr val="795E26"/>
                </a:solidFill>
                <a:effectLst/>
                <a:latin typeface="Consolas" panose="020B0609020204030204" pitchFamily="49" charset="0"/>
              </a:rPr>
              <a:t>fetchData</a:t>
            </a:r>
            <a:r>
              <a:rPr lang="en-US" sz="1800" b="0" dirty="0">
                <a:solidFill>
                  <a:srgbClr val="000000"/>
                </a:solidFill>
                <a:effectLst/>
                <a:latin typeface="Consolas" panose="020B0609020204030204" pitchFamily="49" charset="0"/>
              </a:rPr>
              <a:t> = () </a:t>
            </a:r>
            <a:r>
              <a:rPr lang="en-US" sz="1800" b="0" dirty="0">
                <a:solidFill>
                  <a:srgbClr val="0000FF"/>
                </a:solidFill>
                <a:effectLst/>
                <a:latin typeface="Consolas" panose="020B0609020204030204" pitchFamily="49" charset="0"/>
              </a:rPr>
              <a:t>=&gt;</a:t>
            </a:r>
            <a:r>
              <a:rPr lang="en-US" sz="1800" b="0" dirty="0">
                <a:solidFill>
                  <a:srgbClr val="000000"/>
                </a:solidFill>
                <a:effectLst/>
                <a:latin typeface="Consolas" panose="020B0609020204030204" pitchFamily="49" charset="0"/>
              </a:rPr>
              <a:t> {</a:t>
            </a:r>
          </a:p>
          <a:p>
            <a:pPr>
              <a:spcBef>
                <a:spcPts val="200"/>
              </a:spcBef>
            </a:pPr>
            <a:r>
              <a:rPr lang="en-US" sz="1800" b="0" dirty="0">
                <a:solidFill>
                  <a:srgbClr val="008000"/>
                </a:solidFill>
                <a:effectLst/>
                <a:latin typeface="Consolas" panose="020B0609020204030204" pitchFamily="49" charset="0"/>
              </a:rPr>
              <a:t>   // GET is the default</a:t>
            </a:r>
            <a:endParaRPr lang="en-US" sz="1800" b="0" dirty="0">
              <a:solidFill>
                <a:srgbClr val="000000"/>
              </a:solidFill>
              <a:effectLst/>
              <a:latin typeface="Consolas" panose="020B0609020204030204" pitchFamily="49" charset="0"/>
            </a:endParaRPr>
          </a:p>
          <a:p>
            <a:pPr>
              <a:spcBef>
                <a:spcPts val="200"/>
              </a:spcBef>
            </a:pPr>
            <a:r>
              <a:rPr lang="en-US" sz="1800" b="0" dirty="0">
                <a:solidFill>
                  <a:srgbClr val="795E26"/>
                </a:solidFill>
                <a:effectLst/>
                <a:latin typeface="Consolas" panose="020B0609020204030204" pitchFamily="49" charset="0"/>
              </a:rPr>
              <a:t>   fetch</a:t>
            </a:r>
            <a:r>
              <a:rPr lang="en-US" sz="1800" b="0" dirty="0">
                <a:solidFill>
                  <a:srgbClr val="000000"/>
                </a:solidFill>
                <a:effectLst/>
                <a:latin typeface="Consolas" panose="020B0609020204030204" pitchFamily="49" charset="0"/>
              </a:rPr>
              <a:t>(</a:t>
            </a:r>
            <a:r>
              <a:rPr lang="en-US" sz="1800" b="0" dirty="0">
                <a:solidFill>
                  <a:srgbClr val="A31515"/>
                </a:solidFill>
                <a:effectLst/>
                <a:latin typeface="Consolas" panose="020B0609020204030204" pitchFamily="49" charset="0"/>
              </a:rPr>
              <a:t>'/</a:t>
            </a:r>
            <a:r>
              <a:rPr lang="en-US" sz="1800" b="0" dirty="0" err="1">
                <a:solidFill>
                  <a:srgbClr val="A31515"/>
                </a:solidFill>
                <a:effectLst/>
                <a:latin typeface="Consolas" panose="020B0609020204030204" pitchFamily="49" charset="0"/>
              </a:rPr>
              <a:t>getdata</a:t>
            </a:r>
            <a:r>
              <a:rPr lang="en-US" sz="1800" b="0" dirty="0">
                <a:solidFill>
                  <a:srgbClr val="A31515"/>
                </a:solidFill>
                <a:effectLst/>
                <a:latin typeface="Consolas" panose="020B0609020204030204" pitchFamily="49" charset="0"/>
              </a:rPr>
              <a:t>'</a:t>
            </a:r>
            <a:r>
              <a:rPr lang="en-US" sz="1800" b="0" dirty="0">
                <a:solidFill>
                  <a:srgbClr val="000000"/>
                </a:solidFill>
                <a:effectLst/>
                <a:latin typeface="Consolas" panose="020B0609020204030204" pitchFamily="49" charset="0"/>
              </a:rPr>
              <a:t>)  </a:t>
            </a:r>
            <a:r>
              <a:rPr lang="en-US" sz="1800" b="0" dirty="0">
                <a:solidFill>
                  <a:srgbClr val="008000"/>
                </a:solidFill>
                <a:effectLst/>
                <a:latin typeface="Consolas" panose="020B0609020204030204" pitchFamily="49" charset="0"/>
              </a:rPr>
              <a:t>// Or whatever your API endpoint is</a:t>
            </a:r>
            <a:endParaRPr lang="en-US" sz="1800" dirty="0">
              <a:solidFill>
                <a:srgbClr val="000000"/>
              </a:solidFill>
              <a:latin typeface="Consolas" panose="020B0609020204030204" pitchFamily="49" charset="0"/>
            </a:endParaRPr>
          </a:p>
          <a:p>
            <a:pPr>
              <a:spcBef>
                <a:spcPts val="200"/>
              </a:spcBef>
            </a:pPr>
            <a:r>
              <a:rPr lang="en-US" sz="1800" b="0" dirty="0">
                <a:solidFill>
                  <a:srgbClr val="000000"/>
                </a:solidFill>
                <a:effectLst/>
                <a:latin typeface="Consolas" panose="020B0609020204030204" pitchFamily="49" charset="0"/>
              </a:rPr>
              <a:t>   .</a:t>
            </a:r>
            <a:r>
              <a:rPr lang="en-US" sz="1800" b="0" dirty="0">
                <a:solidFill>
                  <a:srgbClr val="795E26"/>
                </a:solidFill>
                <a:effectLst/>
                <a:latin typeface="Consolas" panose="020B0609020204030204" pitchFamily="49" charset="0"/>
              </a:rPr>
              <a:t>then</a:t>
            </a:r>
            <a:r>
              <a:rPr lang="en-US" sz="1800" b="0" dirty="0">
                <a:solidFill>
                  <a:srgbClr val="000000"/>
                </a:solidFill>
                <a:effectLst/>
                <a:latin typeface="Consolas" panose="020B0609020204030204" pitchFamily="49" charset="0"/>
              </a:rPr>
              <a:t>(</a:t>
            </a:r>
            <a:r>
              <a:rPr lang="en-US" sz="1800" b="0" dirty="0">
                <a:solidFill>
                  <a:srgbClr val="001080"/>
                </a:solidFill>
                <a:effectLst/>
                <a:latin typeface="Consolas" panose="020B0609020204030204" pitchFamily="49" charset="0"/>
              </a:rPr>
              <a:t>response</a:t>
            </a:r>
            <a:r>
              <a:rPr lang="en-US" sz="1800" b="0" dirty="0">
                <a:solidFill>
                  <a:srgbClr val="000000"/>
                </a:solidFill>
                <a:effectLst/>
                <a:latin typeface="Consolas" panose="020B0609020204030204" pitchFamily="49" charset="0"/>
              </a:rPr>
              <a:t> </a:t>
            </a:r>
            <a:r>
              <a:rPr lang="en-US" sz="1800" b="0" dirty="0">
                <a:solidFill>
                  <a:srgbClr val="0000FF"/>
                </a:solidFill>
                <a:effectLst/>
                <a:latin typeface="Consolas" panose="020B0609020204030204" pitchFamily="49" charset="0"/>
              </a:rPr>
              <a:t>=&gt;</a:t>
            </a:r>
            <a:r>
              <a:rPr lang="en-US" sz="1800" b="0" dirty="0">
                <a:solidFill>
                  <a:srgbClr val="000000"/>
                </a:solidFill>
                <a:effectLst/>
                <a:latin typeface="Consolas" panose="020B0609020204030204" pitchFamily="49" charset="0"/>
              </a:rPr>
              <a:t> </a:t>
            </a:r>
            <a:r>
              <a:rPr lang="en-US" sz="1800" b="0" dirty="0" err="1">
                <a:solidFill>
                  <a:srgbClr val="001080"/>
                </a:solidFill>
                <a:effectLst/>
                <a:latin typeface="Consolas" panose="020B0609020204030204" pitchFamily="49" charset="0"/>
              </a:rPr>
              <a:t>response</a:t>
            </a:r>
            <a:r>
              <a:rPr lang="en-US" sz="1800" b="0" dirty="0" err="1">
                <a:solidFill>
                  <a:srgbClr val="000000"/>
                </a:solidFill>
                <a:effectLst/>
                <a:latin typeface="Consolas" panose="020B0609020204030204" pitchFamily="49" charset="0"/>
              </a:rPr>
              <a:t>.</a:t>
            </a:r>
            <a:r>
              <a:rPr lang="en-US" sz="1800" b="0" dirty="0" err="1">
                <a:solidFill>
                  <a:srgbClr val="795E26"/>
                </a:solidFill>
                <a:effectLst/>
                <a:latin typeface="Consolas" panose="020B0609020204030204" pitchFamily="49" charset="0"/>
              </a:rPr>
              <a:t>json</a:t>
            </a:r>
            <a:r>
              <a:rPr lang="en-US" sz="1800" b="0" dirty="0">
                <a:solidFill>
                  <a:srgbClr val="000000"/>
                </a:solidFill>
                <a:effectLst/>
                <a:latin typeface="Consolas" panose="020B0609020204030204" pitchFamily="49" charset="0"/>
              </a:rPr>
              <a:t>() )</a:t>
            </a:r>
            <a:r>
              <a:rPr lang="en-US" sz="1800" b="0" dirty="0">
                <a:solidFill>
                  <a:srgbClr val="008000"/>
                </a:solidFill>
                <a:effectLst/>
                <a:latin typeface="Consolas" panose="020B0609020204030204" pitchFamily="49" charset="0"/>
              </a:rPr>
              <a:t>// The promise response</a:t>
            </a:r>
          </a:p>
          <a:p>
            <a:pPr>
              <a:spcBef>
                <a:spcPts val="200"/>
              </a:spcBef>
            </a:pPr>
            <a:r>
              <a:rPr lang="en-US" sz="1800" b="0" dirty="0">
                <a:solidFill>
                  <a:srgbClr val="000000"/>
                </a:solidFill>
                <a:effectLst/>
                <a:latin typeface="Consolas" panose="020B0609020204030204" pitchFamily="49" charset="0"/>
              </a:rPr>
              <a:t>   .</a:t>
            </a:r>
            <a:r>
              <a:rPr lang="en-US" sz="1800" b="0" dirty="0">
                <a:solidFill>
                  <a:srgbClr val="795E26"/>
                </a:solidFill>
                <a:effectLst/>
                <a:latin typeface="Consolas" panose="020B0609020204030204" pitchFamily="49" charset="0"/>
              </a:rPr>
              <a:t>then</a:t>
            </a:r>
            <a:r>
              <a:rPr lang="en-US" sz="1800" b="0" dirty="0">
                <a:solidFill>
                  <a:srgbClr val="000000"/>
                </a:solidFill>
                <a:effectLst/>
                <a:latin typeface="Consolas" panose="020B0609020204030204" pitchFamily="49" charset="0"/>
              </a:rPr>
              <a:t> (</a:t>
            </a:r>
            <a:r>
              <a:rPr lang="en-US" sz="1800" b="0" dirty="0" err="1">
                <a:solidFill>
                  <a:srgbClr val="001080"/>
                </a:solidFill>
                <a:effectLst/>
                <a:latin typeface="Consolas" panose="020B0609020204030204" pitchFamily="49" charset="0"/>
              </a:rPr>
              <a:t>jsonOutput</a:t>
            </a:r>
            <a:r>
              <a:rPr lang="en-US" sz="1800" b="0" dirty="0">
                <a:solidFill>
                  <a:srgbClr val="000000"/>
                </a:solidFill>
                <a:effectLst/>
                <a:latin typeface="Consolas" panose="020B0609020204030204" pitchFamily="49" charset="0"/>
              </a:rPr>
              <a:t> </a:t>
            </a:r>
            <a:r>
              <a:rPr lang="en-US" sz="1800" b="0" dirty="0">
                <a:solidFill>
                  <a:srgbClr val="0000FF"/>
                </a:solidFill>
                <a:effectLst/>
                <a:latin typeface="Consolas" panose="020B0609020204030204" pitchFamily="49" charset="0"/>
              </a:rPr>
              <a:t>=&gt;</a:t>
            </a:r>
            <a:r>
              <a:rPr lang="en-US" sz="1800" b="0" dirty="0">
                <a:solidFill>
                  <a:srgbClr val="000000"/>
                </a:solidFill>
                <a:effectLst/>
                <a:latin typeface="Consolas" panose="020B0609020204030204" pitchFamily="49" charset="0"/>
              </a:rPr>
              <a:t> </a:t>
            </a:r>
            <a:r>
              <a:rPr lang="en-US" sz="1800" dirty="0">
                <a:solidFill>
                  <a:srgbClr val="000000"/>
                </a:solidFill>
                <a:latin typeface="Consolas" panose="020B0609020204030204" pitchFamily="49" charset="0"/>
              </a:rPr>
              <a:t>{ </a:t>
            </a:r>
            <a:r>
              <a:rPr lang="en-US" sz="1800" b="0" dirty="0">
                <a:solidFill>
                  <a:srgbClr val="008000"/>
                </a:solidFill>
                <a:effectLst/>
                <a:latin typeface="Consolas" panose="020B0609020204030204" pitchFamily="49" charset="0"/>
              </a:rPr>
              <a:t>// </a:t>
            </a:r>
            <a:r>
              <a:rPr lang="en-US" sz="1800" b="0" dirty="0" err="1">
                <a:solidFill>
                  <a:srgbClr val="008000"/>
                </a:solidFill>
                <a:effectLst/>
                <a:latin typeface="Consolas" panose="020B0609020204030204" pitchFamily="49" charset="0"/>
              </a:rPr>
              <a:t>jsonOutput</a:t>
            </a:r>
            <a:r>
              <a:rPr lang="en-US" sz="1800" b="0" dirty="0">
                <a:solidFill>
                  <a:srgbClr val="008000"/>
                </a:solidFill>
                <a:effectLst/>
                <a:latin typeface="Consolas" panose="020B0609020204030204" pitchFamily="49" charset="0"/>
              </a:rPr>
              <a:t> now has result</a:t>
            </a:r>
          </a:p>
          <a:p>
            <a:pPr>
              <a:spcBef>
                <a:spcPts val="200"/>
              </a:spcBef>
            </a:pPr>
            <a:r>
              <a:rPr lang="en-US" sz="1800" dirty="0">
                <a:solidFill>
                  <a:srgbClr val="008000"/>
                </a:solidFill>
                <a:latin typeface="Consolas" panose="020B0609020204030204" pitchFamily="49" charset="0"/>
              </a:rPr>
              <a:t>      // Set the data so your component can use it in the page</a:t>
            </a:r>
            <a:endParaRPr lang="en-US" sz="1800" b="0" dirty="0">
              <a:solidFill>
                <a:srgbClr val="000000"/>
              </a:solidFill>
              <a:effectLst/>
              <a:latin typeface="Consolas" panose="020B0609020204030204" pitchFamily="49" charset="0"/>
            </a:endParaRPr>
          </a:p>
          <a:p>
            <a:pPr>
              <a:spcBef>
                <a:spcPts val="200"/>
              </a:spcBef>
            </a:pPr>
            <a:r>
              <a:rPr lang="en-US" sz="1800" b="0" dirty="0">
                <a:solidFill>
                  <a:srgbClr val="0000FF"/>
                </a:solidFill>
                <a:effectLst/>
                <a:latin typeface="Consolas" panose="020B0609020204030204" pitchFamily="49" charset="0"/>
              </a:rPr>
              <a:t>      </a:t>
            </a:r>
            <a:r>
              <a:rPr lang="en-US" sz="1800" b="0" dirty="0" err="1">
                <a:solidFill>
                  <a:srgbClr val="0000FF"/>
                </a:solidFill>
                <a:effectLst/>
                <a:latin typeface="Consolas" panose="020B0609020204030204" pitchFamily="49" charset="0"/>
              </a:rPr>
              <a:t>this</a:t>
            </a:r>
            <a:r>
              <a:rPr lang="en-US" sz="1800" b="0" dirty="0" err="1">
                <a:solidFill>
                  <a:srgbClr val="000000"/>
                </a:solidFill>
                <a:effectLst/>
                <a:latin typeface="Consolas" panose="020B0609020204030204" pitchFamily="49" charset="0"/>
              </a:rPr>
              <a:t>.</a:t>
            </a:r>
            <a:r>
              <a:rPr lang="en-US" sz="1800" b="0" dirty="0" err="1">
                <a:solidFill>
                  <a:srgbClr val="795E26"/>
                </a:solidFill>
                <a:effectLst/>
                <a:latin typeface="Consolas" panose="020B0609020204030204" pitchFamily="49" charset="0"/>
              </a:rPr>
              <a:t>formatData</a:t>
            </a:r>
            <a:r>
              <a:rPr lang="en-US" sz="1800" b="0" dirty="0">
                <a:solidFill>
                  <a:srgbClr val="000000"/>
                </a:solidFill>
                <a:effectLst/>
                <a:latin typeface="Consolas" panose="020B0609020204030204" pitchFamily="49" charset="0"/>
              </a:rPr>
              <a:t>(</a:t>
            </a:r>
            <a:r>
              <a:rPr lang="en-US" sz="1800" b="0" dirty="0" err="1">
                <a:solidFill>
                  <a:srgbClr val="001080"/>
                </a:solidFill>
                <a:effectLst/>
                <a:latin typeface="Consolas" panose="020B0609020204030204" pitchFamily="49" charset="0"/>
              </a:rPr>
              <a:t>jsonOutput</a:t>
            </a:r>
            <a:r>
              <a:rPr lang="en-US" sz="1800" b="0" dirty="0">
                <a:solidFill>
                  <a:srgbClr val="000000"/>
                </a:solidFill>
                <a:effectLst/>
                <a:latin typeface="Consolas" panose="020B0609020204030204" pitchFamily="49" charset="0"/>
              </a:rPr>
              <a:t>); </a:t>
            </a:r>
          </a:p>
          <a:p>
            <a:pPr>
              <a:spcBef>
                <a:spcPts val="200"/>
              </a:spcBef>
            </a:pPr>
            <a:r>
              <a:rPr lang="en-US" sz="1800" b="0" dirty="0">
                <a:solidFill>
                  <a:srgbClr val="000000"/>
                </a:solidFill>
                <a:effectLst/>
                <a:latin typeface="Consolas" panose="020B0609020204030204" pitchFamily="49" charset="0"/>
              </a:rPr>
              <a:t>    })</a:t>
            </a:r>
          </a:p>
          <a:p>
            <a:pPr>
              <a:spcBef>
                <a:spcPts val="200"/>
              </a:spcBef>
            </a:pPr>
            <a:r>
              <a:rPr lang="en-US" sz="1800" b="0" dirty="0">
                <a:solidFill>
                  <a:srgbClr val="000000"/>
                </a:solidFill>
                <a:effectLst/>
                <a:latin typeface="Consolas" panose="020B0609020204030204" pitchFamily="49" charset="0"/>
              </a:rPr>
              <a:t>}</a:t>
            </a:r>
          </a:p>
          <a:p>
            <a:pPr>
              <a:spcBef>
                <a:spcPts val="200"/>
              </a:spcBef>
            </a:pPr>
            <a:endParaRPr lang="en-US" dirty="0"/>
          </a:p>
        </p:txBody>
      </p:sp>
      <p:sp>
        <p:nvSpPr>
          <p:cNvPr id="5" name="TextBox 4">
            <a:extLst>
              <a:ext uri="{FF2B5EF4-FFF2-40B4-BE49-F238E27FC236}">
                <a16:creationId xmlns:a16="http://schemas.microsoft.com/office/drawing/2014/main" id="{837D99D9-4612-43C5-8363-D8AEA3B66A21}"/>
              </a:ext>
            </a:extLst>
          </p:cNvPr>
          <p:cNvSpPr txBox="1"/>
          <p:nvPr/>
        </p:nvSpPr>
        <p:spPr>
          <a:xfrm>
            <a:off x="4786025" y="3748315"/>
            <a:ext cx="3814233" cy="923330"/>
          </a:xfrm>
          <a:prstGeom prst="rect">
            <a:avLst/>
          </a:prstGeom>
          <a:noFill/>
        </p:spPr>
        <p:txBody>
          <a:bodyPr wrap="square" rtlCol="0">
            <a:spAutoFit/>
          </a:bodyPr>
          <a:lstStyle/>
          <a:p>
            <a:r>
              <a:rPr lang="en-US" dirty="0"/>
              <a:t>We use ‘fetch’ and ‘promises’</a:t>
            </a:r>
          </a:p>
          <a:p>
            <a:r>
              <a:rPr lang="en-US" dirty="0"/>
              <a:t>This allows async API calls, then handle the return data and process as needed</a:t>
            </a:r>
          </a:p>
        </p:txBody>
      </p:sp>
    </p:spTree>
    <p:extLst>
      <p:ext uri="{BB962C8B-B14F-4D97-AF65-F5344CB8AC3E}">
        <p14:creationId xmlns:p14="http://schemas.microsoft.com/office/powerpoint/2010/main" val="3076110137"/>
      </p:ext>
    </p:extLst>
  </p:cSld>
  <p:clrMapOvr>
    <a:masterClrMapping/>
  </p:clrMapOvr>
</p:sld>
</file>

<file path=ppt/theme/theme1.xml><?xml version="1.0" encoding="utf-8"?>
<a:theme xmlns:a="http://schemas.openxmlformats.org/drawingml/2006/main" name="Retrospect">
  <a:themeElements>
    <a:clrScheme name="Retrospect">
      <a:dk1>
        <a:srgbClr val="000000"/>
      </a:dk1>
      <a:lt1>
        <a:sysClr val="window" lastClr="FFFFFF"/>
      </a:lt1>
      <a:dk2>
        <a:srgbClr val="637052"/>
      </a:dk2>
      <a:lt2>
        <a:srgbClr val="CCDDEA"/>
      </a:lt2>
      <a:accent1>
        <a:srgbClr val="E48312"/>
      </a:accent1>
      <a:accent2>
        <a:srgbClr val="BD582C"/>
      </a:accent2>
      <a:accent3>
        <a:srgbClr val="865640"/>
      </a:accent3>
      <a:accent4>
        <a:srgbClr val="9B8357"/>
      </a:accent4>
      <a:accent5>
        <a:srgbClr val="C2BC80"/>
      </a:accent5>
      <a:accent6>
        <a:srgbClr val="94A088"/>
      </a:accent6>
      <a:hlink>
        <a:srgbClr val="2998E3"/>
      </a:hlink>
      <a:folHlink>
        <a:srgbClr val="8C8C8C"/>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3F1AAB62-24C6-49D2-8E01-B56FAC9A3DCD}"/>
    </a:ext>
  </a:ext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Retrospect</Template>
  <TotalTime>911</TotalTime>
  <Words>1861</Words>
  <Application>Microsoft Office PowerPoint</Application>
  <PresentationFormat>On-screen Show (16:9)</PresentationFormat>
  <Paragraphs>246</Paragraphs>
  <Slides>15</Slides>
  <Notes>5</Notes>
  <HiddenSlides>1</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15</vt:i4>
      </vt:variant>
    </vt:vector>
  </HeadingPairs>
  <TitlesOfParts>
    <vt:vector size="24" baseType="lpstr">
      <vt:lpstr>Calibri</vt:lpstr>
      <vt:lpstr>Arial</vt:lpstr>
      <vt:lpstr>Arial Unicode MS</vt:lpstr>
      <vt:lpstr>Abadi</vt:lpstr>
      <vt:lpstr>Calibri Light</vt:lpstr>
      <vt:lpstr>Roboto Mono</vt:lpstr>
      <vt:lpstr>Consolas</vt:lpstr>
      <vt:lpstr>Verdana</vt:lpstr>
      <vt:lpstr>Retrospect</vt:lpstr>
      <vt:lpstr>Javascript - advanced</vt:lpstr>
      <vt:lpstr>Full Stack</vt:lpstr>
      <vt:lpstr>AJAX and XMLHttpRequest</vt:lpstr>
      <vt:lpstr>jQuery – another way to use AJAX</vt:lpstr>
      <vt:lpstr>Promises</vt:lpstr>
      <vt:lpstr>Fetch API</vt:lpstr>
      <vt:lpstr>A closer look…</vt:lpstr>
      <vt:lpstr>async/await</vt:lpstr>
      <vt:lpstr>React and REST (POST and GET example)</vt:lpstr>
      <vt:lpstr>Initialization …</vt:lpstr>
      <vt:lpstr>Rendering multiple objects</vt:lpstr>
      <vt:lpstr>Fetch, Node and Flask</vt:lpstr>
      <vt:lpstr>CORS Preflight</vt:lpstr>
      <vt:lpstr>React Developer Tools</vt:lpstr>
      <vt:lpstr>Demo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React.js</dc:title>
  <cp:lastModifiedBy>Christopher Wake</cp:lastModifiedBy>
  <cp:revision>68</cp:revision>
  <dcterms:modified xsi:type="dcterms:W3CDTF">2025-11-24T13:10:50Z</dcterms:modified>
</cp:coreProperties>
</file>