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1" r:id="rId1"/>
    <p:sldMasterId id="2147483673" r:id="rId2"/>
    <p:sldMasterId id="2147483685" r:id="rId3"/>
  </p:sldMasterIdLst>
  <p:notesMasterIdLst>
    <p:notesMasterId r:id="rId20"/>
  </p:notesMasterIdLst>
  <p:handoutMasterIdLst>
    <p:handoutMasterId r:id="rId21"/>
  </p:handoutMasterIdLst>
  <p:sldIdLst>
    <p:sldId id="261" r:id="rId4"/>
    <p:sldId id="263" r:id="rId5"/>
    <p:sldId id="276" r:id="rId6"/>
    <p:sldId id="281" r:id="rId7"/>
    <p:sldId id="298" r:id="rId8"/>
    <p:sldId id="262" r:id="rId9"/>
    <p:sldId id="259" r:id="rId10"/>
    <p:sldId id="274" r:id="rId11"/>
    <p:sldId id="264" r:id="rId12"/>
    <p:sldId id="268" r:id="rId13"/>
    <p:sldId id="313" r:id="rId14"/>
    <p:sldId id="291" r:id="rId15"/>
    <p:sldId id="304" r:id="rId16"/>
    <p:sldId id="270" r:id="rId17"/>
    <p:sldId id="271" r:id="rId18"/>
    <p:sldId id="275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  <a:srgbClr val="00CC66"/>
    <a:srgbClr val="008000"/>
    <a:srgbClr val="00447F"/>
    <a:srgbClr val="F5770F"/>
    <a:srgbClr val="7E542A"/>
    <a:srgbClr val="996633"/>
    <a:srgbClr val="385D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BC79AF9-ACC2-4598-B45C-8160F26914BE}" v="3" dt="2023-07-09T21:35:42.37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87013" autoAdjust="0"/>
  </p:normalViewPr>
  <p:slideViewPr>
    <p:cSldViewPr snapToGrid="0">
      <p:cViewPr varScale="1">
        <p:scale>
          <a:sx n="71" d="100"/>
          <a:sy n="71" d="100"/>
        </p:scale>
        <p:origin x="1073" y="4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564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microsoft.com/office/2016/11/relationships/changesInfo" Target="changesInfos/changesInfo1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l Rabb" userId="3edf06299a4717ec" providerId="LiveId" clId="{023FD06E-B2FD-439B-8C59-D2527B354BB6}"/>
    <pc:docChg chg="custSel addSld modSld">
      <pc:chgData name="Kal Rabb" userId="3edf06299a4717ec" providerId="LiveId" clId="{023FD06E-B2FD-439B-8C59-D2527B354BB6}" dt="2020-11-23T21:07:38.184" v="684"/>
      <pc:docMkLst>
        <pc:docMk/>
      </pc:docMkLst>
      <pc:sldChg chg="modSp mod">
        <pc:chgData name="Kal Rabb" userId="3edf06299a4717ec" providerId="LiveId" clId="{023FD06E-B2FD-439B-8C59-D2527B354BB6}" dt="2020-11-23T21:00:35.918" v="223" actId="20577"/>
        <pc:sldMkLst>
          <pc:docMk/>
          <pc:sldMk cId="1980112792" sldId="263"/>
        </pc:sldMkLst>
        <pc:spChg chg="mod">
          <ac:chgData name="Kal Rabb" userId="3edf06299a4717ec" providerId="LiveId" clId="{023FD06E-B2FD-439B-8C59-D2527B354BB6}" dt="2020-11-23T21:00:35.918" v="223" actId="20577"/>
          <ac:spMkLst>
            <pc:docMk/>
            <pc:sldMk cId="1980112792" sldId="263"/>
            <ac:spMk id="3" creationId="{00000000-0000-0000-0000-000000000000}"/>
          </ac:spMkLst>
        </pc:spChg>
      </pc:sldChg>
      <pc:sldChg chg="addSp modSp new mod modClrScheme modAnim chgLayout">
        <pc:chgData name="Kal Rabb" userId="3edf06299a4717ec" providerId="LiveId" clId="{023FD06E-B2FD-439B-8C59-D2527B354BB6}" dt="2020-11-23T21:07:38.184" v="684"/>
        <pc:sldMkLst>
          <pc:docMk/>
          <pc:sldMk cId="357145602" sldId="275"/>
        </pc:sldMkLst>
        <pc:spChg chg="add mod">
          <ac:chgData name="Kal Rabb" userId="3edf06299a4717ec" providerId="LiveId" clId="{023FD06E-B2FD-439B-8C59-D2527B354BB6}" dt="2020-11-23T21:01:23.057" v="232" actId="20577"/>
          <ac:spMkLst>
            <pc:docMk/>
            <pc:sldMk cId="357145602" sldId="275"/>
            <ac:spMk id="2" creationId="{D4050027-2746-401A-9F58-80106DB7CDCF}"/>
          </ac:spMkLst>
        </pc:spChg>
        <pc:spChg chg="add mod">
          <ac:chgData name="Kal Rabb" userId="3edf06299a4717ec" providerId="LiveId" clId="{023FD06E-B2FD-439B-8C59-D2527B354BB6}" dt="2020-11-23T21:07:04.832" v="664" actId="20577"/>
          <ac:spMkLst>
            <pc:docMk/>
            <pc:sldMk cId="357145602" sldId="275"/>
            <ac:spMk id="3" creationId="{3CA318FB-DF86-4E93-8A2E-31ABC4099C27}"/>
          </ac:spMkLst>
        </pc:spChg>
        <pc:spChg chg="add mod">
          <ac:chgData name="Kal Rabb" userId="3edf06299a4717ec" providerId="LiveId" clId="{023FD06E-B2FD-439B-8C59-D2527B354BB6}" dt="2020-11-23T21:07:31.178" v="683" actId="20577"/>
          <ac:spMkLst>
            <pc:docMk/>
            <pc:sldMk cId="357145602" sldId="275"/>
            <ac:spMk id="4" creationId="{E779F146-3CAE-4B89-A921-5E7F97FC3DD1}"/>
          </ac:spMkLst>
        </pc:spChg>
      </pc:sldChg>
    </pc:docChg>
  </pc:docChgLst>
  <pc:docChgLst>
    <pc:chgData name="Kal Rabb" userId="3edf06299a4717ec" providerId="LiveId" clId="{70D881C1-FD45-427F-ABB2-BF705AFE2963}"/>
    <pc:docChg chg="custSel addSld modSld sldOrd">
      <pc:chgData name="Kal Rabb" userId="3edf06299a4717ec" providerId="LiveId" clId="{70D881C1-FD45-427F-ABB2-BF705AFE2963}" dt="2021-05-26T14:10:48.092" v="571" actId="20577"/>
      <pc:docMkLst>
        <pc:docMk/>
      </pc:docMkLst>
      <pc:sldChg chg="modSp mod">
        <pc:chgData name="Kal Rabb" userId="3edf06299a4717ec" providerId="LiveId" clId="{70D881C1-FD45-427F-ABB2-BF705AFE2963}" dt="2021-05-26T13:40:50.297" v="51" actId="20577"/>
        <pc:sldMkLst>
          <pc:docMk/>
          <pc:sldMk cId="1980112792" sldId="263"/>
        </pc:sldMkLst>
        <pc:spChg chg="mod">
          <ac:chgData name="Kal Rabb" userId="3edf06299a4717ec" providerId="LiveId" clId="{70D881C1-FD45-427F-ABB2-BF705AFE2963}" dt="2021-05-26T13:40:50.297" v="51" actId="20577"/>
          <ac:spMkLst>
            <pc:docMk/>
            <pc:sldMk cId="1980112792" sldId="263"/>
            <ac:spMk id="3" creationId="{00000000-0000-0000-0000-000000000000}"/>
          </ac:spMkLst>
        </pc:spChg>
      </pc:sldChg>
      <pc:sldChg chg="modSp mod">
        <pc:chgData name="Kal Rabb" userId="3edf06299a4717ec" providerId="LiveId" clId="{70D881C1-FD45-427F-ABB2-BF705AFE2963}" dt="2021-05-26T14:10:48.092" v="571" actId="20577"/>
        <pc:sldMkLst>
          <pc:docMk/>
          <pc:sldMk cId="357145602" sldId="275"/>
        </pc:sldMkLst>
        <pc:spChg chg="mod">
          <ac:chgData name="Kal Rabb" userId="3edf06299a4717ec" providerId="LiveId" clId="{70D881C1-FD45-427F-ABB2-BF705AFE2963}" dt="2021-05-26T14:10:48.092" v="571" actId="20577"/>
          <ac:spMkLst>
            <pc:docMk/>
            <pc:sldMk cId="357145602" sldId="275"/>
            <ac:spMk id="2" creationId="{D4050027-2746-401A-9F58-80106DB7CDCF}"/>
          </ac:spMkLst>
        </pc:spChg>
      </pc:sldChg>
      <pc:sldChg chg="modSp new mod ord">
        <pc:chgData name="Kal Rabb" userId="3edf06299a4717ec" providerId="LiveId" clId="{70D881C1-FD45-427F-ABB2-BF705AFE2963}" dt="2021-05-26T14:10:16.217" v="557" actId="5793"/>
        <pc:sldMkLst>
          <pc:docMk/>
          <pc:sldMk cId="1842169317" sldId="276"/>
        </pc:sldMkLst>
        <pc:spChg chg="mod">
          <ac:chgData name="Kal Rabb" userId="3edf06299a4717ec" providerId="LiveId" clId="{70D881C1-FD45-427F-ABB2-BF705AFE2963}" dt="2021-05-26T13:42:16.541" v="257" actId="20577"/>
          <ac:spMkLst>
            <pc:docMk/>
            <pc:sldMk cId="1842169317" sldId="276"/>
            <ac:spMk id="2" creationId="{43466EAE-A1D7-427A-BD1A-9F337919E4B0}"/>
          </ac:spMkLst>
        </pc:spChg>
        <pc:spChg chg="mod">
          <ac:chgData name="Kal Rabb" userId="3edf06299a4717ec" providerId="LiveId" clId="{70D881C1-FD45-427F-ABB2-BF705AFE2963}" dt="2021-05-26T14:10:16.217" v="557" actId="5793"/>
          <ac:spMkLst>
            <pc:docMk/>
            <pc:sldMk cId="1842169317" sldId="276"/>
            <ac:spMk id="3" creationId="{DBE0666B-07F1-4346-B0EB-1AF14353C063}"/>
          </ac:spMkLst>
        </pc:spChg>
      </pc:sldChg>
    </pc:docChg>
  </pc:docChgLst>
  <pc:docChgLst>
    <pc:chgData name="Kal Rabb" userId="3edf06299a4717ec" providerId="LiveId" clId="{FBF8AFAB-F3EC-4D4E-8830-61AB1F134A7E}"/>
    <pc:docChg chg="custSel addSld modSld">
      <pc:chgData name="Kal Rabb" userId="3edf06299a4717ec" providerId="LiveId" clId="{FBF8AFAB-F3EC-4D4E-8830-61AB1F134A7E}" dt="2019-02-26T15:13:28.342" v="480" actId="5793"/>
      <pc:docMkLst>
        <pc:docMk/>
      </pc:docMkLst>
      <pc:sldChg chg="addSp modSp add">
        <pc:chgData name="Kal Rabb" userId="3edf06299a4717ec" providerId="LiveId" clId="{FBF8AFAB-F3EC-4D4E-8830-61AB1F134A7E}" dt="2019-02-26T15:13:28.342" v="480" actId="5793"/>
        <pc:sldMkLst>
          <pc:docMk/>
          <pc:sldMk cId="3651789012" sldId="274"/>
        </pc:sldMkLst>
        <pc:spChg chg="mod">
          <ac:chgData name="Kal Rabb" userId="3edf06299a4717ec" providerId="LiveId" clId="{FBF8AFAB-F3EC-4D4E-8830-61AB1F134A7E}" dt="2019-02-26T15:09:12.365" v="23" actId="20577"/>
          <ac:spMkLst>
            <pc:docMk/>
            <pc:sldMk cId="3651789012" sldId="274"/>
            <ac:spMk id="2" creationId="{919C1943-CCDB-4DC1-991E-53E3F96DA682}"/>
          </ac:spMkLst>
        </pc:spChg>
        <pc:spChg chg="mod">
          <ac:chgData name="Kal Rabb" userId="3edf06299a4717ec" providerId="LiveId" clId="{FBF8AFAB-F3EC-4D4E-8830-61AB1F134A7E}" dt="2019-02-26T15:12:20.268" v="396" actId="27636"/>
          <ac:spMkLst>
            <pc:docMk/>
            <pc:sldMk cId="3651789012" sldId="274"/>
            <ac:spMk id="3" creationId="{1A1D4A85-E705-45F6-BE51-C801797BB40F}"/>
          </ac:spMkLst>
        </pc:spChg>
        <pc:spChg chg="add mod">
          <ac:chgData name="Kal Rabb" userId="3edf06299a4717ec" providerId="LiveId" clId="{FBF8AFAB-F3EC-4D4E-8830-61AB1F134A7E}" dt="2019-02-26T15:13:28.342" v="480" actId="5793"/>
          <ac:spMkLst>
            <pc:docMk/>
            <pc:sldMk cId="3651789012" sldId="274"/>
            <ac:spMk id="4" creationId="{5C94B0C6-7433-4915-849B-7B0C00469079}"/>
          </ac:spMkLst>
        </pc:spChg>
      </pc:sldChg>
    </pc:docChg>
  </pc:docChgLst>
  <pc:docChgLst>
    <pc:chgData name="Kal Rabb" userId="3edf06299a4717ec" providerId="LiveId" clId="{6BC79AF9-ACC2-4598-B45C-8160F26914BE}"/>
    <pc:docChg chg="custSel modSld">
      <pc:chgData name="Kal Rabb" userId="3edf06299a4717ec" providerId="LiveId" clId="{6BC79AF9-ACC2-4598-B45C-8160F26914BE}" dt="2023-07-09T21:37:06.711" v="103" actId="14100"/>
      <pc:docMkLst>
        <pc:docMk/>
      </pc:docMkLst>
      <pc:sldChg chg="modSp mod">
        <pc:chgData name="Kal Rabb" userId="3edf06299a4717ec" providerId="LiveId" clId="{6BC79AF9-ACC2-4598-B45C-8160F26914BE}" dt="2023-07-07T14:58:23.997" v="82" actId="20577"/>
        <pc:sldMkLst>
          <pc:docMk/>
          <pc:sldMk cId="3886478327" sldId="262"/>
        </pc:sldMkLst>
        <pc:spChg chg="mod">
          <ac:chgData name="Kal Rabb" userId="3edf06299a4717ec" providerId="LiveId" clId="{6BC79AF9-ACC2-4598-B45C-8160F26914BE}" dt="2023-07-07T14:58:23.997" v="82" actId="20577"/>
          <ac:spMkLst>
            <pc:docMk/>
            <pc:sldMk cId="3886478327" sldId="262"/>
            <ac:spMk id="3" creationId="{00000000-0000-0000-0000-000000000000}"/>
          </ac:spMkLst>
        </pc:spChg>
      </pc:sldChg>
      <pc:sldChg chg="mod modShow">
        <pc:chgData name="Kal Rabb" userId="3edf06299a4717ec" providerId="LiveId" clId="{6BC79AF9-ACC2-4598-B45C-8160F26914BE}" dt="2023-07-07T15:01:14.795" v="83" actId="729"/>
        <pc:sldMkLst>
          <pc:docMk/>
          <pc:sldMk cId="2762072584" sldId="270"/>
        </pc:sldMkLst>
      </pc:sldChg>
      <pc:sldChg chg="mod modShow">
        <pc:chgData name="Kal Rabb" userId="3edf06299a4717ec" providerId="LiveId" clId="{6BC79AF9-ACC2-4598-B45C-8160F26914BE}" dt="2023-07-07T15:02:01.152" v="84" actId="729"/>
        <pc:sldMkLst>
          <pc:docMk/>
          <pc:sldMk cId="1238459021" sldId="271"/>
        </pc:sldMkLst>
      </pc:sldChg>
      <pc:sldChg chg="modSp mod">
        <pc:chgData name="Kal Rabb" userId="3edf06299a4717ec" providerId="LiveId" clId="{6BC79AF9-ACC2-4598-B45C-8160F26914BE}" dt="2023-07-09T21:37:06.711" v="103" actId="14100"/>
        <pc:sldMkLst>
          <pc:docMk/>
          <pc:sldMk cId="0" sldId="304"/>
        </pc:sldMkLst>
        <pc:spChg chg="mod">
          <ac:chgData name="Kal Rabb" userId="3edf06299a4717ec" providerId="LiveId" clId="{6BC79AF9-ACC2-4598-B45C-8160F26914BE}" dt="2023-07-09T21:37:06.711" v="103" actId="14100"/>
          <ac:spMkLst>
            <pc:docMk/>
            <pc:sldMk cId="0" sldId="304"/>
            <ac:spMk id="23555" creationId="{44D5B04B-1FB4-44DD-A7A7-1909EE38D579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936747EA-CF08-4F86-AAE6-E4E3F132462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Times New Roman" pitchFamily="-107" charset="0"/>
                <a:ea typeface="ＭＳ Ｐゴシック" pitchFamily="-10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1E1AD253-A247-4840-AA7A-E368F62C63EB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-107" charset="0"/>
                <a:ea typeface="ＭＳ Ｐゴシック" pitchFamily="-10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">
            <a:extLst>
              <a:ext uri="{FF2B5EF4-FFF2-40B4-BE49-F238E27FC236}">
                <a16:creationId xmlns:a16="http://schemas.microsoft.com/office/drawing/2014/main" id="{DD4A3570-0E2E-45CD-8B7F-CCA9A59FD3A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Times New Roman" pitchFamily="-107" charset="0"/>
                <a:ea typeface="ＭＳ Ｐゴシック" pitchFamily="-10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3" name="Rectangle 5">
            <a:extLst>
              <a:ext uri="{FF2B5EF4-FFF2-40B4-BE49-F238E27FC236}">
                <a16:creationId xmlns:a16="http://schemas.microsoft.com/office/drawing/2014/main" id="{C12088AD-4F66-4A44-91E9-55072E17ABA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64AB3414-F9CC-4739-B33C-3008749316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24621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F938FF31-6DEE-44BF-88F2-DC98FFEBB10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ＭＳ Ｐゴシック" pitchFamily="-10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2B73DF5F-DB51-4D39-94B2-2D51094EE3D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pitchFamily="-10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9CCCBDDE-7F2C-44E2-B4A6-D166BF6AD2A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7" name="Rectangle 5">
            <a:extLst>
              <a:ext uri="{FF2B5EF4-FFF2-40B4-BE49-F238E27FC236}">
                <a16:creationId xmlns:a16="http://schemas.microsoft.com/office/drawing/2014/main" id="{4C246665-24DB-4387-9290-3D77AFC1A35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8438" name="Rectangle 6">
            <a:extLst>
              <a:ext uri="{FF2B5EF4-FFF2-40B4-BE49-F238E27FC236}">
                <a16:creationId xmlns:a16="http://schemas.microsoft.com/office/drawing/2014/main" id="{3D635D2D-2374-4FC1-9CC9-775E77C9A6D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ＭＳ Ｐゴシック" pitchFamily="-10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9" name="Rectangle 7">
            <a:extLst>
              <a:ext uri="{FF2B5EF4-FFF2-40B4-BE49-F238E27FC236}">
                <a16:creationId xmlns:a16="http://schemas.microsoft.com/office/drawing/2014/main" id="{B83BB438-9424-4D98-BA9E-AE4567FFB67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72534F2-6FF8-42C7-B200-CB801DE8EC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34872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itchFamily="34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Early prototype of the</a:t>
            </a:r>
            <a:r>
              <a:rPr lang="en-US" baseline="0" dirty="0"/>
              <a:t> system built to illustrate that a new service could be interposed in the legacy workflow and enrich the content flowing into the Legacy System (Green box).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72534F2-6FF8-42C7-B200-CB801DE8EC7E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90591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60563" y="696913"/>
            <a:ext cx="3063875" cy="22971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system designed at PARC for Personalized Learning.  Used to discuss</a:t>
            </a:r>
            <a:r>
              <a:rPr lang="en-US" baseline="0" dirty="0"/>
              <a:t> the system with school administrators, teachers and parents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CA2FA1-A8F9-4A59-B139-3FDF77DBF9BF}" type="slidenum">
              <a:rPr lang="en-US" smtClean="0">
                <a:solidFill>
                  <a:prstClr val="black"/>
                </a:solidFill>
              </a:rPr>
              <a:pPr/>
              <a:t>14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79435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more detailed view that layers in where various functionality exists in the system.  The circled items are were the development team was initially focused.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CDE18D-90DF-0745-A827-7F8A570CB4C6}" type="slidenum">
              <a:rPr lang="en-US" smtClean="0">
                <a:solidFill>
                  <a:prstClr val="black"/>
                </a:solidFill>
              </a:rPr>
              <a:pPr/>
              <a:t>15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1767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7/9/2023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8726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7/9/2023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096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7/9/2023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5316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9D6C3-6951-6048-8493-0C506546A80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AD4DE-AFFC-4EED-9C31-47C0BE0112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23783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B2F2-CCB5-2345-B2E7-33A54C0FC5B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AD4DE-AFFC-4EED-9C31-47C0BE0112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00303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3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8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19DAF-BAD0-B245-B935-594BD08553C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AD4DE-AFFC-4EED-9C31-47C0BE0112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11501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F5F8D-3CE8-5D4B-8C59-248F50FD4C4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AD4DE-AFFC-4EED-9C31-47C0BE0112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71578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F623-426C-9E47-B9E4-2AEABD04E0D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AD4DE-AFFC-4EED-9C31-47C0BE0112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6825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143B9-9C0A-C544-980F-BDEF0A8A79F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AD4DE-AFFC-4EED-9C31-47C0BE0112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22650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729B5-9EC3-9B4F-B3B6-9C29329AECD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AD4DE-AFFC-4EED-9C31-47C0BE0112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16652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898F9-DFBA-5649-9A0A-E6AD90A0132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AD4DE-AFFC-4EED-9C31-47C0BE0112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9474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28D29-1ECB-41DF-951B-2A23F95AD026}" type="datetimeFigureOut">
              <a:rPr lang="en-US" dirty="0"/>
              <a:t>7/9/2023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3F4F-51B2-42EE-AFA2-40C4572185C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7629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57B29-01CB-9949-B72E-68EA15C665D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AD4DE-AFFC-4EED-9C31-47C0BE0112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29700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92AE1-0EC9-7140-9B9E-F85227DF20F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AD4DE-AFFC-4EED-9C31-47C0BE0112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00519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9CC65-FB78-6843-BE3D-881FBDBF830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AD4DE-AFFC-4EED-9C31-47C0BE0112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945822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9D6C3-6951-6048-8493-0C506546A80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AD4DE-AFFC-4EED-9C31-47C0BE0112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645539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B2F2-CCB5-2345-B2E7-33A54C0FC5B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AD4DE-AFFC-4EED-9C31-47C0BE0112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551677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3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8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19DAF-BAD0-B245-B935-594BD08553C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AD4DE-AFFC-4EED-9C31-47C0BE0112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093286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F5F8D-3CE8-5D4B-8C59-248F50FD4C4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AD4DE-AFFC-4EED-9C31-47C0BE0112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41133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F623-426C-9E47-B9E4-2AEABD04E0D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AD4DE-AFFC-4EED-9C31-47C0BE0112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246360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143B9-9C0A-C544-980F-BDEF0A8A79F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AD4DE-AFFC-4EED-9C31-47C0BE0112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108836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729B5-9EC3-9B4F-B3B6-9C29329AECD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AD4DE-AFFC-4EED-9C31-47C0BE0112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41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7/9/2023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232776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898F9-DFBA-5649-9A0A-E6AD90A0132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AD4DE-AFFC-4EED-9C31-47C0BE0112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419875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57B29-01CB-9949-B72E-68EA15C665D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AD4DE-AFFC-4EED-9C31-47C0BE0112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110613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92AE1-0EC9-7140-9B9E-F85227DF20F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AD4DE-AFFC-4EED-9C31-47C0BE0112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60470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9CC65-FB78-6843-BE3D-881FBDBF830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AD4DE-AFFC-4EED-9C31-47C0BE0112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9395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7/9/2023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3737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7/9/2023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7392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7/9/2023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4632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7/9/2023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341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96DFF08F-DC6B-4601-B491-B0F83F6DD2DA}" type="datetimeFigureOut">
              <a:rPr lang="en-US" dirty="0"/>
              <a:pPr/>
              <a:t>7/9/2023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2082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7/9/2023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012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7/9/2023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790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CDC202AB-275A-704E-947D-694BF617F6E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7/9/2023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215AD4DE-AFFC-4EED-9C31-47C0BE0112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5545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CDC202AB-275A-704E-947D-694BF617F6E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7/9/2023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215AD4DE-AFFC-4EED-9C31-47C0BE0112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619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 Diagrams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Visual representation of the system</a:t>
            </a:r>
          </a:p>
        </p:txBody>
      </p:sp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1308" y="277599"/>
            <a:ext cx="4725220" cy="231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67925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123825"/>
            <a:ext cx="7543800" cy="1450975"/>
          </a:xfrm>
        </p:spPr>
        <p:txBody>
          <a:bodyPr/>
          <a:lstStyle/>
          <a:p>
            <a:r>
              <a:rPr lang="en-US" dirty="0"/>
              <a:t>Onboarding System</a:t>
            </a:r>
            <a:br>
              <a:rPr lang="en-US" dirty="0"/>
            </a:b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212" y="349321"/>
            <a:ext cx="8174839" cy="6408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07803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9CA00011-FFE2-60EA-2224-A3C4310BC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/>
              <a:t>Allocation View Example</a:t>
            </a:r>
          </a:p>
        </p:txBody>
      </p:sp>
      <p:pic>
        <p:nvPicPr>
          <p:cNvPr id="22531" name="Picture 2" descr="http://www.jot.fm/issues/issue_2007_08/article1/images/figure3.gif">
            <a:extLst>
              <a:ext uri="{FF2B5EF4-FFF2-40B4-BE49-F238E27FC236}">
                <a16:creationId xmlns:a16="http://schemas.microsoft.com/office/drawing/2014/main" id="{EAA1BADD-4F09-2757-E57D-7EF39024C0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2133600"/>
            <a:ext cx="3951288" cy="326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2" name="Picture 1">
            <a:extLst>
              <a:ext uri="{FF2B5EF4-FFF2-40B4-BE49-F238E27FC236}">
                <a16:creationId xmlns:a16="http://schemas.microsoft.com/office/drawing/2014/main" id="{CF15C95A-4642-B319-BC4D-8D018D1D5C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63" y="2286000"/>
            <a:ext cx="4791075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>
            <a:extLst>
              <a:ext uri="{FF2B5EF4-FFF2-40B4-BE49-F238E27FC236}">
                <a16:creationId xmlns:a16="http://schemas.microsoft.com/office/drawing/2014/main" id="{1EB2374D-2E15-BC1C-6997-4AD6ADC6D0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Allocation View</a:t>
            </a:r>
            <a:br>
              <a:rPr lang="en-US" altLang="en-US" dirty="0"/>
            </a:br>
            <a:r>
              <a:rPr lang="en-US" altLang="en-US" sz="2400" dirty="0"/>
              <a:t>UML Deployment Diagram Example</a:t>
            </a:r>
          </a:p>
        </p:txBody>
      </p:sp>
      <p:pic>
        <p:nvPicPr>
          <p:cNvPr id="38915" name="Picture 4" descr="Specification level deployment diagram - web application deployed to Tomcat JSP server and database schemas - to database system.">
            <a:extLst>
              <a:ext uri="{FF2B5EF4-FFF2-40B4-BE49-F238E27FC236}">
                <a16:creationId xmlns:a16="http://schemas.microsoft.com/office/drawing/2014/main" id="{FAAB33A9-2D6D-6FA2-0F78-BBB0B339A9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707" y="1907079"/>
            <a:ext cx="7730508" cy="42616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CD017270-B54E-8F33-D31F-E8318CA913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/>
              <a:t>Usage of Allocation Views</a:t>
            </a:r>
          </a:p>
        </p:txBody>
      </p:sp>
      <p:sp>
        <p:nvSpPr>
          <p:cNvPr id="23555" name="Content Placeholder 2">
            <a:extLst>
              <a:ext uri="{FF2B5EF4-FFF2-40B4-BE49-F238E27FC236}">
                <a16:creationId xmlns:a16="http://schemas.microsoft.com/office/drawing/2014/main" id="{44D5B04B-1FB4-44DD-A7A7-1909EE38D5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417" y="1845733"/>
            <a:ext cx="8636854" cy="4347597"/>
          </a:xfrm>
        </p:spPr>
        <p:txBody>
          <a:bodyPr>
            <a:normAutofit fontScale="85000" lnSpcReduction="20000"/>
          </a:bodyPr>
          <a:lstStyle/>
          <a:p>
            <a:r>
              <a:rPr lang="en-US" altLang="en-US" dirty="0"/>
              <a:t>Specify </a:t>
            </a:r>
            <a:r>
              <a:rPr lang="en-US" altLang="en-US" b="1" dirty="0"/>
              <a:t>structure and behavior of runtime elements</a:t>
            </a:r>
            <a:r>
              <a:rPr lang="en-US" altLang="en-US" dirty="0"/>
              <a:t> such as processes, objects, servers, data stores</a:t>
            </a:r>
          </a:p>
          <a:p>
            <a:r>
              <a:rPr lang="en-US" altLang="en-US" dirty="0"/>
              <a:t>Reasoning and decisions about …</a:t>
            </a:r>
          </a:p>
          <a:p>
            <a:pPr lvl="1"/>
            <a:r>
              <a:rPr lang="en-US" altLang="en-US" dirty="0"/>
              <a:t>What hardware and software is needed</a:t>
            </a:r>
          </a:p>
          <a:p>
            <a:pPr lvl="1"/>
            <a:r>
              <a:rPr lang="en-US" altLang="en-US" dirty="0"/>
              <a:t>Distributed development and allocation of work to teams. </a:t>
            </a:r>
          </a:p>
          <a:p>
            <a:pPr lvl="1"/>
            <a:r>
              <a:rPr lang="en-US" altLang="en-US" dirty="0"/>
              <a:t>Builds, integration testing, version control</a:t>
            </a:r>
          </a:p>
          <a:p>
            <a:pPr lvl="1"/>
            <a:r>
              <a:rPr lang="en-US" altLang="en-US" dirty="0"/>
              <a:t>System installation </a:t>
            </a:r>
          </a:p>
          <a:p>
            <a:pPr lvl="1"/>
            <a:r>
              <a:rPr lang="en-US" altLang="en-US" dirty="0"/>
              <a:t>Deployment</a:t>
            </a:r>
          </a:p>
          <a:p>
            <a:pPr>
              <a:defRPr/>
            </a:pPr>
            <a:r>
              <a:rPr lang="en-US" dirty="0"/>
              <a:t>Elements</a:t>
            </a:r>
          </a:p>
          <a:p>
            <a:pPr lvl="1">
              <a:defRPr/>
            </a:pPr>
            <a:r>
              <a:rPr lang="en-US" b="1" dirty="0"/>
              <a:t>Software element</a:t>
            </a:r>
            <a:endParaRPr lang="en-US" dirty="0"/>
          </a:p>
          <a:p>
            <a:pPr lvl="2">
              <a:defRPr/>
            </a:pPr>
            <a:r>
              <a:rPr lang="en-US" dirty="0"/>
              <a:t>Some runtime packaging of logical modules and components (e.g., processes)</a:t>
            </a:r>
            <a:endParaRPr lang="en-US" b="1" dirty="0"/>
          </a:p>
          <a:p>
            <a:pPr lvl="1">
              <a:defRPr/>
            </a:pPr>
            <a:r>
              <a:rPr lang="en-US" b="1" dirty="0"/>
              <a:t>Environmental element</a:t>
            </a:r>
            <a:r>
              <a:rPr lang="en-US" dirty="0"/>
              <a:t> -  </a:t>
            </a:r>
            <a:r>
              <a:rPr lang="en-US" b="1" dirty="0"/>
              <a:t>execution</a:t>
            </a:r>
            <a:r>
              <a:rPr lang="en-US" dirty="0"/>
              <a:t> (hardware, runtime operation) or </a:t>
            </a:r>
            <a:r>
              <a:rPr lang="en-US" b="1" dirty="0"/>
              <a:t>development</a:t>
            </a:r>
            <a:r>
              <a:rPr lang="en-US" dirty="0"/>
              <a:t> (file structure, deployment, development organization)</a:t>
            </a:r>
          </a:p>
          <a:p>
            <a:pPr lvl="2">
              <a:defRPr/>
            </a:pPr>
            <a:r>
              <a:rPr lang="en-US" dirty="0"/>
              <a:t>Properties that are provided to the software; e.g., bandwidth</a:t>
            </a:r>
          </a:p>
          <a:p>
            <a:pPr>
              <a:defRPr/>
            </a:pPr>
            <a:r>
              <a:rPr lang="en-US" dirty="0"/>
              <a:t>Relations</a:t>
            </a:r>
          </a:p>
          <a:p>
            <a:pPr lvl="1">
              <a:defRPr/>
            </a:pPr>
            <a:r>
              <a:rPr lang="en-US" b="1" dirty="0"/>
              <a:t>Allocated to </a:t>
            </a:r>
            <a:r>
              <a:rPr lang="en-US" dirty="0"/>
              <a:t>- a </a:t>
            </a:r>
            <a:r>
              <a:rPr lang="en-US" b="1" dirty="0"/>
              <a:t>software element</a:t>
            </a:r>
            <a:r>
              <a:rPr lang="en-US" dirty="0"/>
              <a:t> is mapped (allocated to) an </a:t>
            </a:r>
            <a:r>
              <a:rPr lang="en-US" b="1" dirty="0"/>
              <a:t>environmental element</a:t>
            </a:r>
          </a:p>
          <a:p>
            <a:pPr lvl="1">
              <a:defRPr/>
            </a:pPr>
            <a:r>
              <a:rPr lang="en-US" dirty="0"/>
              <a:t>Static or dynamic (e.g., resource allocation)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79514" y="413853"/>
            <a:ext cx="8664486" cy="1063006"/>
          </a:xfrm>
        </p:spPr>
        <p:txBody>
          <a:bodyPr>
            <a:normAutofit fontScale="90000"/>
          </a:bodyPr>
          <a:lstStyle/>
          <a:p>
            <a:r>
              <a:rPr lang="en-US" dirty="0"/>
              <a:t>Personal Learning Pathways: Systems View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048" y="1661009"/>
            <a:ext cx="9086618" cy="4738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022031" y="6301476"/>
            <a:ext cx="914400" cy="365125"/>
          </a:xfrm>
          <a:prstGeom prst="rect">
            <a:avLst/>
          </a:prstGeom>
        </p:spPr>
        <p:txBody>
          <a:bodyPr/>
          <a:lstStyle/>
          <a:p>
            <a:fld id="{8DDF1167-A2C8-42DA-8481-6AD9B0870C4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20725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Box 51"/>
          <p:cNvSpPr txBox="1"/>
          <p:nvPr/>
        </p:nvSpPr>
        <p:spPr>
          <a:xfrm>
            <a:off x="1218750" y="1091726"/>
            <a:ext cx="11917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000000"/>
                </a:solidFill>
              </a:rPr>
              <a:t>Student Performance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5770" y="297252"/>
            <a:ext cx="8191259" cy="805400"/>
          </a:xfrm>
        </p:spPr>
        <p:txBody>
          <a:bodyPr>
            <a:normAutofit/>
          </a:bodyPr>
          <a:lstStyle/>
          <a:p>
            <a:r>
              <a:rPr lang="en-US" sz="3200" dirty="0"/>
              <a:t>Unit of study as a context for prototyping</a:t>
            </a:r>
          </a:p>
        </p:txBody>
      </p:sp>
      <p:sp>
        <p:nvSpPr>
          <p:cNvPr id="4" name="Flowchart: Process 3"/>
          <p:cNvSpPr/>
          <p:nvPr/>
        </p:nvSpPr>
        <p:spPr>
          <a:xfrm>
            <a:off x="3079220" y="1844117"/>
            <a:ext cx="1042146" cy="941295"/>
          </a:xfrm>
          <a:prstGeom prst="flowChartProcess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FFFFFF"/>
                </a:solidFill>
              </a:rPr>
              <a:t>Instruct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(Teacher)</a:t>
            </a:r>
          </a:p>
        </p:txBody>
      </p:sp>
      <p:sp>
        <p:nvSpPr>
          <p:cNvPr id="5" name="Flowchart: Preparation 4"/>
          <p:cNvSpPr/>
          <p:nvPr/>
        </p:nvSpPr>
        <p:spPr>
          <a:xfrm>
            <a:off x="1155845" y="1844115"/>
            <a:ext cx="1331259" cy="941295"/>
          </a:xfrm>
          <a:prstGeom prst="flowChartPreparation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6" name="Flowchart: Process 5"/>
          <p:cNvSpPr/>
          <p:nvPr/>
        </p:nvSpPr>
        <p:spPr>
          <a:xfrm>
            <a:off x="4553944" y="1634494"/>
            <a:ext cx="1071284" cy="1383369"/>
          </a:xfrm>
          <a:prstGeom prst="flowChartProcess">
            <a:avLst/>
          </a:prstGeom>
          <a:noFill/>
          <a:ln w="19050">
            <a:solidFill>
              <a:schemeClr val="accent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7" name="Flowchart: Process 6"/>
          <p:cNvSpPr/>
          <p:nvPr/>
        </p:nvSpPr>
        <p:spPr>
          <a:xfrm>
            <a:off x="6024128" y="1964150"/>
            <a:ext cx="1047485" cy="695097"/>
          </a:xfrm>
          <a:prstGeom prst="flowChartProcess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FFFFFF"/>
                </a:solidFill>
              </a:rPr>
              <a:t>Evaluate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(Teacher)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65018" y="2045985"/>
            <a:ext cx="128419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FFFF"/>
                </a:solidFill>
              </a:rPr>
              <a:t>Plan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(Teacher)</a:t>
            </a:r>
          </a:p>
        </p:txBody>
      </p:sp>
      <p:cxnSp>
        <p:nvCxnSpPr>
          <p:cNvPr id="10" name="Straight Arrow Connector 9"/>
          <p:cNvCxnSpPr>
            <a:stCxn id="5" idx="3"/>
            <a:endCxn id="4" idx="1"/>
          </p:cNvCxnSpPr>
          <p:nvPr/>
        </p:nvCxnSpPr>
        <p:spPr>
          <a:xfrm>
            <a:off x="2487104" y="2314763"/>
            <a:ext cx="592116" cy="3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4121368" y="2160866"/>
            <a:ext cx="432578" cy="1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endCxn id="7" idx="1"/>
          </p:cNvCxnSpPr>
          <p:nvPr/>
        </p:nvCxnSpPr>
        <p:spPr>
          <a:xfrm flipV="1">
            <a:off x="5625231" y="2311693"/>
            <a:ext cx="398897" cy="3072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5" name="Group 34"/>
          <p:cNvGrpSpPr/>
          <p:nvPr/>
        </p:nvGrpSpPr>
        <p:grpSpPr>
          <a:xfrm>
            <a:off x="7725188" y="1718046"/>
            <a:ext cx="1157117" cy="1193418"/>
            <a:chOff x="7590857" y="1645586"/>
            <a:chExt cx="1157117" cy="1193418"/>
          </a:xfrm>
        </p:grpSpPr>
        <p:sp>
          <p:nvSpPr>
            <p:cNvPr id="25" name="Flowchart: Data 24"/>
            <p:cNvSpPr/>
            <p:nvPr/>
          </p:nvSpPr>
          <p:spPr>
            <a:xfrm>
              <a:off x="7598250" y="1645586"/>
              <a:ext cx="1149724" cy="1193418"/>
            </a:xfrm>
            <a:prstGeom prst="flowChartInputOutpu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7590857" y="2088406"/>
              <a:ext cx="111609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>
                  <a:solidFill>
                    <a:srgbClr val="FFFFFF"/>
                  </a:solidFill>
                </a:rPr>
                <a:t>Evidence</a:t>
              </a:r>
            </a:p>
          </p:txBody>
        </p:sp>
      </p:grpSp>
      <p:cxnSp>
        <p:nvCxnSpPr>
          <p:cNvPr id="33" name="Straight Arrow Connector 32"/>
          <p:cNvCxnSpPr>
            <a:stCxn id="7" idx="3"/>
            <a:endCxn id="25" idx="2"/>
          </p:cNvCxnSpPr>
          <p:nvPr/>
        </p:nvCxnSpPr>
        <p:spPr>
          <a:xfrm>
            <a:off x="7071610" y="2311693"/>
            <a:ext cx="775940" cy="3062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2885990" y="2830782"/>
            <a:ext cx="1448875" cy="2292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4625" indent="-174625">
              <a:buFont typeface="Wingdings" panose="05000000000000000000" pitchFamily="2" charset="2"/>
              <a:buChar char="§"/>
            </a:pPr>
            <a:r>
              <a:rPr lang="en-US" sz="1100" dirty="0">
                <a:solidFill>
                  <a:srgbClr val="000000"/>
                </a:solidFill>
              </a:rPr>
              <a:t>Unpack concepts</a:t>
            </a:r>
          </a:p>
          <a:p>
            <a:pPr marL="174625" indent="-174625">
              <a:buFont typeface="Wingdings" panose="05000000000000000000" pitchFamily="2" charset="2"/>
              <a:buChar char="§"/>
            </a:pPr>
            <a:r>
              <a:rPr lang="en-US" sz="1100" dirty="0">
                <a:solidFill>
                  <a:srgbClr val="000000"/>
                </a:solidFill>
              </a:rPr>
              <a:t>Sequence</a:t>
            </a:r>
          </a:p>
          <a:p>
            <a:pPr marL="174625" indent="-174625">
              <a:buFont typeface="Wingdings" panose="05000000000000000000" pitchFamily="2" charset="2"/>
              <a:buChar char="§"/>
            </a:pPr>
            <a:r>
              <a:rPr lang="en-US" sz="1100" dirty="0">
                <a:solidFill>
                  <a:srgbClr val="000000"/>
                </a:solidFill>
              </a:rPr>
              <a:t>Scaffold</a:t>
            </a:r>
          </a:p>
          <a:p>
            <a:pPr marL="174625" indent="-174625">
              <a:buFont typeface="Wingdings" panose="05000000000000000000" pitchFamily="2" charset="2"/>
              <a:buChar char="§"/>
            </a:pPr>
            <a:r>
              <a:rPr lang="en-US" sz="1100" dirty="0">
                <a:solidFill>
                  <a:srgbClr val="000000"/>
                </a:solidFill>
              </a:rPr>
              <a:t>Model</a:t>
            </a:r>
          </a:p>
          <a:p>
            <a:pPr marL="174625" indent="-174625">
              <a:buFont typeface="Wingdings" panose="05000000000000000000" pitchFamily="2" charset="2"/>
              <a:buChar char="§"/>
            </a:pPr>
            <a:r>
              <a:rPr lang="en-US" sz="1100" dirty="0">
                <a:solidFill>
                  <a:srgbClr val="000000"/>
                </a:solidFill>
              </a:rPr>
              <a:t>Assign</a:t>
            </a:r>
          </a:p>
          <a:p>
            <a:pPr marL="174625" indent="-174625">
              <a:buFont typeface="Wingdings" panose="05000000000000000000" pitchFamily="2" charset="2"/>
              <a:buChar char="§"/>
            </a:pPr>
            <a:r>
              <a:rPr lang="en-US" sz="1100" dirty="0">
                <a:solidFill>
                  <a:srgbClr val="000000"/>
                </a:solidFill>
              </a:rPr>
              <a:t>Score</a:t>
            </a:r>
          </a:p>
          <a:p>
            <a:pPr marL="174625" indent="-174625">
              <a:buFont typeface="Wingdings" panose="05000000000000000000" pitchFamily="2" charset="2"/>
              <a:buChar char="§"/>
            </a:pPr>
            <a:r>
              <a:rPr lang="en-US" sz="1100" dirty="0">
                <a:solidFill>
                  <a:srgbClr val="000000"/>
                </a:solidFill>
              </a:rPr>
              <a:t>Monitor</a:t>
            </a:r>
          </a:p>
          <a:p>
            <a:pPr marL="174625" indent="-174625">
              <a:buFont typeface="Wingdings" panose="05000000000000000000" pitchFamily="2" charset="2"/>
              <a:buChar char="§"/>
            </a:pPr>
            <a:r>
              <a:rPr lang="en-US" sz="1100" dirty="0">
                <a:solidFill>
                  <a:srgbClr val="000000"/>
                </a:solidFill>
              </a:rPr>
              <a:t>Adjust</a:t>
            </a:r>
          </a:p>
          <a:p>
            <a:pPr marL="174625" indent="-174625">
              <a:buFont typeface="Wingdings" panose="05000000000000000000" pitchFamily="2" charset="2"/>
              <a:buChar char="§"/>
            </a:pPr>
            <a:r>
              <a:rPr lang="en-US" sz="1100" dirty="0">
                <a:solidFill>
                  <a:srgbClr val="000000"/>
                </a:solidFill>
              </a:rPr>
              <a:t>Communicate</a:t>
            </a:r>
          </a:p>
          <a:p>
            <a:pPr marL="174625" indent="-174625">
              <a:buFont typeface="Wingdings" panose="05000000000000000000" pitchFamily="2" charset="2"/>
              <a:buChar char="§"/>
            </a:pPr>
            <a:r>
              <a:rPr lang="en-US" sz="1100" dirty="0">
                <a:solidFill>
                  <a:srgbClr val="000000"/>
                </a:solidFill>
              </a:rPr>
              <a:t>Collaborate</a:t>
            </a:r>
          </a:p>
          <a:p>
            <a:pPr marL="174625" indent="-174625">
              <a:buFont typeface="Wingdings" panose="05000000000000000000" pitchFamily="2" charset="2"/>
              <a:buChar char="§"/>
            </a:pPr>
            <a:r>
              <a:rPr lang="en-US" sz="1100" dirty="0">
                <a:solidFill>
                  <a:srgbClr val="000000"/>
                </a:solidFill>
              </a:rPr>
              <a:t>Teach interventions</a:t>
            </a:r>
          </a:p>
          <a:p>
            <a:pPr marL="174625" indent="-174625">
              <a:buFont typeface="Wingdings" panose="05000000000000000000" pitchFamily="2" charset="2"/>
              <a:buChar char="§"/>
            </a:pPr>
            <a:endParaRPr lang="en-US" sz="1100" dirty="0">
              <a:solidFill>
                <a:srgbClr val="000000"/>
              </a:solidFill>
            </a:endParaRPr>
          </a:p>
        </p:txBody>
      </p:sp>
      <p:cxnSp>
        <p:nvCxnSpPr>
          <p:cNvPr id="38" name="Straight Arrow Connector 37"/>
          <p:cNvCxnSpPr/>
          <p:nvPr/>
        </p:nvCxnSpPr>
        <p:spPr>
          <a:xfrm>
            <a:off x="1832352" y="1576533"/>
            <a:ext cx="0" cy="267576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49591" y="1613281"/>
            <a:ext cx="8875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000000"/>
                </a:solidFill>
              </a:rPr>
              <a:t>Student Profile</a:t>
            </a:r>
          </a:p>
        </p:txBody>
      </p:sp>
      <p:cxnSp>
        <p:nvCxnSpPr>
          <p:cNvPr id="62" name="Straight Arrow Connector 61"/>
          <p:cNvCxnSpPr/>
          <p:nvPr/>
        </p:nvCxnSpPr>
        <p:spPr>
          <a:xfrm>
            <a:off x="838893" y="1857567"/>
            <a:ext cx="445027" cy="213161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>
            <a:off x="7534188" y="2894702"/>
            <a:ext cx="1546504" cy="1215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3038" indent="-173038">
              <a:buFont typeface="+mj-lt"/>
              <a:buAutoNum type="arabicPeriod"/>
            </a:pPr>
            <a:r>
              <a:rPr lang="en-US" sz="1100" dirty="0">
                <a:solidFill>
                  <a:srgbClr val="000000"/>
                </a:solidFill>
              </a:rPr>
              <a:t>Mastery</a:t>
            </a:r>
          </a:p>
          <a:p>
            <a:pPr marL="173038" indent="-173038">
              <a:buFont typeface="+mj-lt"/>
              <a:buAutoNum type="arabicPeriod"/>
            </a:pPr>
            <a:r>
              <a:rPr lang="en-US" sz="1100" dirty="0">
                <a:solidFill>
                  <a:srgbClr val="000000"/>
                </a:solidFill>
              </a:rPr>
              <a:t>Growth</a:t>
            </a:r>
          </a:p>
          <a:p>
            <a:pPr marL="173038" indent="-173038">
              <a:buFont typeface="+mj-lt"/>
              <a:buAutoNum type="arabicPeriod"/>
            </a:pPr>
            <a:r>
              <a:rPr lang="en-US" sz="1100" dirty="0">
                <a:solidFill>
                  <a:srgbClr val="000000"/>
                </a:solidFill>
              </a:rPr>
              <a:t>Portfolio</a:t>
            </a:r>
          </a:p>
          <a:p>
            <a:pPr marL="344488" lvl="1" indent="-171450">
              <a:buFont typeface="+mj-lt"/>
              <a:buAutoNum type="alphaLcPeriod"/>
            </a:pPr>
            <a:r>
              <a:rPr lang="en-US" sz="1000" dirty="0">
                <a:solidFill>
                  <a:srgbClr val="000000"/>
                </a:solidFill>
              </a:rPr>
              <a:t>Exemplar</a:t>
            </a:r>
          </a:p>
          <a:p>
            <a:pPr marL="344488" lvl="1" indent="-171450">
              <a:buFont typeface="+mj-lt"/>
              <a:buAutoNum type="alphaLcPeriod"/>
            </a:pPr>
            <a:r>
              <a:rPr lang="en-US" sz="1000" dirty="0">
                <a:solidFill>
                  <a:srgbClr val="000000"/>
                </a:solidFill>
              </a:rPr>
              <a:t>Parent/teacher</a:t>
            </a:r>
          </a:p>
          <a:p>
            <a:pPr marL="344488" lvl="1" indent="-171450">
              <a:buFont typeface="+mj-lt"/>
              <a:buAutoNum type="alphaLcPeriod"/>
            </a:pPr>
            <a:r>
              <a:rPr lang="en-US" sz="1000" dirty="0">
                <a:solidFill>
                  <a:srgbClr val="000000"/>
                </a:solidFill>
              </a:rPr>
              <a:t>APPR</a:t>
            </a:r>
          </a:p>
          <a:p>
            <a:pPr marL="344488" lvl="1" indent="-171450">
              <a:buFont typeface="+mj-lt"/>
              <a:buAutoNum type="alphaLcPeriod"/>
            </a:pPr>
            <a:r>
              <a:rPr lang="en-US" sz="1000" dirty="0">
                <a:solidFill>
                  <a:srgbClr val="000000"/>
                </a:solidFill>
              </a:rPr>
              <a:t>Issue tracking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4415423" y="3065914"/>
            <a:ext cx="1520201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4625" indent="-174625">
              <a:buFont typeface="Wingdings" panose="05000000000000000000" pitchFamily="2" charset="2"/>
              <a:buChar char="§"/>
            </a:pPr>
            <a:r>
              <a:rPr lang="en-US" sz="1100" dirty="0">
                <a:solidFill>
                  <a:srgbClr val="000000"/>
                </a:solidFill>
              </a:rPr>
              <a:t>Practice (assignments, check-ins, formative assess)</a:t>
            </a:r>
          </a:p>
          <a:p>
            <a:pPr marL="174625" indent="-174625">
              <a:buFont typeface="Wingdings" panose="05000000000000000000" pitchFamily="2" charset="2"/>
              <a:buChar char="§"/>
            </a:pPr>
            <a:r>
              <a:rPr lang="en-US" sz="1100" dirty="0">
                <a:solidFill>
                  <a:srgbClr val="000000"/>
                </a:solidFill>
              </a:rPr>
              <a:t>Demonstrate (summative, benchmark)</a:t>
            </a:r>
          </a:p>
          <a:p>
            <a:pPr marL="174625" indent="-174625">
              <a:buFont typeface="Wingdings" panose="05000000000000000000" pitchFamily="2" charset="2"/>
              <a:buChar char="§"/>
            </a:pPr>
            <a:r>
              <a:rPr lang="en-US" sz="1100" dirty="0">
                <a:solidFill>
                  <a:srgbClr val="000000"/>
                </a:solidFill>
              </a:rPr>
              <a:t>Collaborate (teachers, peers)</a:t>
            </a:r>
          </a:p>
          <a:p>
            <a:pPr marL="174625" indent="-174625">
              <a:buFont typeface="Wingdings" panose="05000000000000000000" pitchFamily="2" charset="2"/>
              <a:buChar char="§"/>
            </a:pPr>
            <a:endParaRPr lang="en-US" sz="1100" dirty="0">
              <a:solidFill>
                <a:srgbClr val="000000"/>
              </a:solidFill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49591" y="2637045"/>
            <a:ext cx="1032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</a:rPr>
              <a:t>Content, Curriculum map</a:t>
            </a:r>
          </a:p>
        </p:txBody>
      </p:sp>
      <p:cxnSp>
        <p:nvCxnSpPr>
          <p:cNvPr id="104" name="Straight Arrow Connector 103"/>
          <p:cNvCxnSpPr/>
          <p:nvPr/>
        </p:nvCxnSpPr>
        <p:spPr>
          <a:xfrm flipV="1">
            <a:off x="771656" y="2533076"/>
            <a:ext cx="500109" cy="252343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7" name="TextBox 106"/>
          <p:cNvSpPr txBox="1"/>
          <p:nvPr/>
        </p:nvSpPr>
        <p:spPr>
          <a:xfrm>
            <a:off x="1314362" y="2787930"/>
            <a:ext cx="15716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u="sng" dirty="0">
                <a:solidFill>
                  <a:srgbClr val="000000"/>
                </a:solidFill>
              </a:rPr>
              <a:t>Student Profile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100" dirty="0">
                <a:solidFill>
                  <a:srgbClr val="000000"/>
                </a:solidFill>
              </a:rPr>
              <a:t>Alerts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100" dirty="0">
                <a:solidFill>
                  <a:srgbClr val="000000"/>
                </a:solidFill>
              </a:rPr>
              <a:t>Goals and Interests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100" dirty="0">
                <a:solidFill>
                  <a:srgbClr val="000000"/>
                </a:solidFill>
              </a:rPr>
              <a:t>SIS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1217479" y="3582053"/>
            <a:ext cx="150478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u="sng" dirty="0">
                <a:solidFill>
                  <a:srgbClr val="000000"/>
                </a:solidFill>
              </a:rPr>
              <a:t>Student Performance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100" dirty="0">
                <a:solidFill>
                  <a:srgbClr val="000000"/>
                </a:solidFill>
              </a:rPr>
              <a:t>Pre-assessment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100" dirty="0">
                <a:solidFill>
                  <a:srgbClr val="000000"/>
                </a:solidFill>
              </a:rPr>
              <a:t>ELA summary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100" dirty="0">
                <a:solidFill>
                  <a:srgbClr val="000000"/>
                </a:solidFill>
              </a:rPr>
              <a:t>Writing samples</a:t>
            </a:r>
          </a:p>
        </p:txBody>
      </p:sp>
      <p:sp>
        <p:nvSpPr>
          <p:cNvPr id="110" name="Rectangle 109"/>
          <p:cNvSpPr/>
          <p:nvPr/>
        </p:nvSpPr>
        <p:spPr>
          <a:xfrm>
            <a:off x="555586" y="5133481"/>
            <a:ext cx="8478456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Key messages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600" dirty="0">
                <a:solidFill>
                  <a:srgbClr val="000000"/>
                </a:solidFill>
              </a:rPr>
              <a:t>Providing teachers a dynamic, holistic view of each student facilitates personalization day-to-day.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1600" dirty="0">
                <a:solidFill>
                  <a:srgbClr val="000000"/>
                </a:solidFill>
              </a:rPr>
              <a:t>Easy and timely access to the desired information is a key challenge.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1600" dirty="0">
                <a:solidFill>
                  <a:srgbClr val="000000"/>
                </a:solidFill>
              </a:rPr>
              <a:t>Understanding what teachers do with this information guides future development.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40762" y="1172829"/>
            <a:ext cx="10844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000000"/>
                </a:solidFill>
              </a:rPr>
              <a:t>Learn</a:t>
            </a:r>
          </a:p>
          <a:p>
            <a:pPr algn="ctr"/>
            <a:r>
              <a:rPr lang="en-US" sz="1200" dirty="0">
                <a:solidFill>
                  <a:srgbClr val="000000"/>
                </a:solidFill>
              </a:rPr>
              <a:t>(Students)</a:t>
            </a:r>
          </a:p>
        </p:txBody>
      </p:sp>
      <p:sp>
        <p:nvSpPr>
          <p:cNvPr id="39" name="Flowchart: Process 38"/>
          <p:cNvSpPr/>
          <p:nvPr/>
        </p:nvSpPr>
        <p:spPr>
          <a:xfrm>
            <a:off x="4639562" y="1758313"/>
            <a:ext cx="886865" cy="479155"/>
          </a:xfrm>
          <a:prstGeom prst="flowChartProcess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FFFFFF"/>
                </a:solidFill>
              </a:rPr>
              <a:t>Practice</a:t>
            </a:r>
          </a:p>
        </p:txBody>
      </p:sp>
      <p:sp>
        <p:nvSpPr>
          <p:cNvPr id="40" name="Flowchart: Process 39"/>
          <p:cNvSpPr/>
          <p:nvPr/>
        </p:nvSpPr>
        <p:spPr>
          <a:xfrm>
            <a:off x="4646156" y="2397467"/>
            <a:ext cx="886865" cy="479155"/>
          </a:xfrm>
          <a:prstGeom prst="flowChartProcess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FFFFFF"/>
                </a:solidFill>
              </a:rPr>
              <a:t>Demo</a:t>
            </a:r>
          </a:p>
        </p:txBody>
      </p:sp>
      <p:cxnSp>
        <p:nvCxnSpPr>
          <p:cNvPr id="42" name="Straight Arrow Connector 41"/>
          <p:cNvCxnSpPr/>
          <p:nvPr/>
        </p:nvCxnSpPr>
        <p:spPr>
          <a:xfrm>
            <a:off x="4102218" y="2538422"/>
            <a:ext cx="456072" cy="0"/>
          </a:xfrm>
          <a:prstGeom prst="straightConnector1">
            <a:avLst/>
          </a:prstGeom>
          <a:ln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6543391" y="2655008"/>
            <a:ext cx="4476" cy="256456"/>
          </a:xfrm>
          <a:prstGeom prst="straightConnector1">
            <a:avLst/>
          </a:prstGeom>
          <a:ln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5625230" y="2911464"/>
            <a:ext cx="922639" cy="0"/>
          </a:xfrm>
          <a:prstGeom prst="straightConnector1">
            <a:avLst/>
          </a:prstGeom>
          <a:ln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8012475" y="1448305"/>
            <a:ext cx="394980" cy="0"/>
          </a:xfrm>
          <a:prstGeom prst="straightConnector1">
            <a:avLst/>
          </a:prstGeom>
          <a:ln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>
            <a:off x="8407455" y="1448305"/>
            <a:ext cx="4476" cy="256456"/>
          </a:xfrm>
          <a:prstGeom prst="straightConnector1">
            <a:avLst/>
          </a:prstGeom>
          <a:ln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6721051" y="1172829"/>
            <a:ext cx="14770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000000"/>
                </a:solidFill>
              </a:rPr>
              <a:t>Feedback for instruction &amp; planning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2339408" y="2065343"/>
            <a:ext cx="8875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000000"/>
                </a:solidFill>
              </a:rPr>
              <a:t>Paths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218750" y="4326876"/>
            <a:ext cx="179067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u="sng" dirty="0">
                <a:solidFill>
                  <a:srgbClr val="000000"/>
                </a:solidFill>
              </a:rPr>
              <a:t>Paths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100" dirty="0">
                <a:solidFill>
                  <a:srgbClr val="000000"/>
                </a:solidFill>
              </a:rPr>
              <a:t>Mastery visualization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100" dirty="0">
                <a:solidFill>
                  <a:srgbClr val="000000"/>
                </a:solidFill>
              </a:rPr>
              <a:t>Student grouping</a:t>
            </a:r>
          </a:p>
        </p:txBody>
      </p:sp>
      <p:sp>
        <p:nvSpPr>
          <p:cNvPr id="44" name="Slide Number Placeholder 2"/>
          <p:cNvSpPr txBox="1">
            <a:spLocks/>
          </p:cNvSpPr>
          <p:nvPr/>
        </p:nvSpPr>
        <p:spPr>
          <a:xfrm>
            <a:off x="8022031" y="6301476"/>
            <a:ext cx="914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DDF1167-A2C8-42DA-8481-6AD9B0870C4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49591" y="1045449"/>
            <a:ext cx="8515676" cy="2511922"/>
            <a:chOff x="49591" y="1045449"/>
            <a:chExt cx="8515676" cy="2511922"/>
          </a:xfrm>
        </p:grpSpPr>
        <p:sp>
          <p:nvSpPr>
            <p:cNvPr id="45" name="Oval 44"/>
            <p:cNvSpPr/>
            <p:nvPr/>
          </p:nvSpPr>
          <p:spPr>
            <a:xfrm>
              <a:off x="1271764" y="1045449"/>
              <a:ext cx="1067643" cy="567832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3" name="Oval 12"/>
            <p:cNvSpPr/>
            <p:nvPr/>
          </p:nvSpPr>
          <p:spPr>
            <a:xfrm>
              <a:off x="49591" y="1495994"/>
              <a:ext cx="835872" cy="664872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46" name="Oval 45"/>
            <p:cNvSpPr/>
            <p:nvPr/>
          </p:nvSpPr>
          <p:spPr>
            <a:xfrm>
              <a:off x="2410512" y="1997890"/>
              <a:ext cx="766739" cy="470753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47" name="Oval 46"/>
            <p:cNvSpPr/>
            <p:nvPr/>
          </p:nvSpPr>
          <p:spPr>
            <a:xfrm>
              <a:off x="7402011" y="2840577"/>
              <a:ext cx="1163256" cy="716794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8" name="TextBox 47"/>
          <p:cNvSpPr txBox="1"/>
          <p:nvPr/>
        </p:nvSpPr>
        <p:spPr>
          <a:xfrm>
            <a:off x="5881810" y="3084697"/>
            <a:ext cx="152020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4625" indent="-174625">
              <a:buFont typeface="Wingdings" panose="05000000000000000000" pitchFamily="2" charset="2"/>
              <a:buChar char="§"/>
            </a:pPr>
            <a:r>
              <a:rPr lang="en-US" sz="1100" dirty="0">
                <a:solidFill>
                  <a:srgbClr val="000000"/>
                </a:solidFill>
              </a:rPr>
              <a:t>Reflect on student performance</a:t>
            </a:r>
          </a:p>
          <a:p>
            <a:pPr marL="174625" indent="-174625">
              <a:buFont typeface="Wingdings" panose="05000000000000000000" pitchFamily="2" charset="2"/>
              <a:buChar char="§"/>
            </a:pPr>
            <a:endParaRPr lang="en-US" sz="11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8459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50027-2746-401A-9F58-80106DB7C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Metrics &amp; Performance: Allocation to the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A318FB-DF86-4E93-8A2E-31ABC4099C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Database usage:</a:t>
            </a:r>
          </a:p>
          <a:p>
            <a:pPr marL="460375" indent="-171450">
              <a:buFont typeface="Wingdings" panose="05000000000000000000" pitchFamily="2" charset="2"/>
              <a:buChar char="Ø"/>
            </a:pPr>
            <a:r>
              <a:rPr lang="en-US" dirty="0"/>
              <a:t>Average query: 2Kbytes</a:t>
            </a:r>
          </a:p>
          <a:p>
            <a:pPr marL="752983" lvl="1" indent="-171450">
              <a:buFont typeface="Wingdings" panose="05000000000000000000" pitchFamily="2" charset="2"/>
              <a:buChar char="Ø"/>
            </a:pPr>
            <a:r>
              <a:rPr lang="en-US" dirty="0"/>
              <a:t>Queries/ Day: 20,000</a:t>
            </a:r>
          </a:p>
          <a:p>
            <a:pPr marL="752983" lvl="1" indent="-171450">
              <a:buFont typeface="Wingdings" panose="05000000000000000000" pitchFamily="2" charset="2"/>
              <a:buChar char="Ø"/>
            </a:pPr>
            <a:r>
              <a:rPr lang="en-US" dirty="0"/>
              <a:t>Transactional load: Queries/ Day x Query size</a:t>
            </a:r>
          </a:p>
          <a:p>
            <a:pPr marL="460375" indent="-171450">
              <a:buFont typeface="Wingdings" panose="05000000000000000000" pitchFamily="2" charset="2"/>
              <a:buChar char="Ø"/>
            </a:pPr>
            <a:r>
              <a:rPr lang="en-US" dirty="0"/>
              <a:t>Retail</a:t>
            </a:r>
          </a:p>
          <a:p>
            <a:pPr marL="752983" lvl="1" indent="-171450">
              <a:buFont typeface="Wingdings" panose="05000000000000000000" pitchFamily="2" charset="2"/>
              <a:buChar char="Ø"/>
            </a:pPr>
            <a:r>
              <a:rPr lang="en-US" dirty="0"/>
              <a:t>Size of item: 1k</a:t>
            </a:r>
          </a:p>
          <a:p>
            <a:pPr marL="752983" lvl="1" indent="-171450">
              <a:buFont typeface="Wingdings" panose="05000000000000000000" pitchFamily="2" charset="2"/>
              <a:buChar char="Ø"/>
            </a:pPr>
            <a:r>
              <a:rPr lang="en-US" dirty="0"/>
              <a:t># of items: 5000</a:t>
            </a:r>
          </a:p>
          <a:p>
            <a:pPr marL="752983" lvl="1" indent="-171450">
              <a:buFont typeface="Wingdings" panose="05000000000000000000" pitchFamily="2" charset="2"/>
              <a:buChar char="Ø"/>
            </a:pPr>
            <a:r>
              <a:rPr lang="en-US" dirty="0"/>
              <a:t>Size of DB Storage: 5000 x 1,000 = 5MB</a:t>
            </a:r>
          </a:p>
          <a:p>
            <a:pPr marL="460375" indent="-171450">
              <a:buFont typeface="Wingdings" panose="05000000000000000000" pitchFamily="2" charset="2"/>
              <a:buChar char="Ø"/>
            </a:pPr>
            <a:r>
              <a:rPr lang="en-US" dirty="0"/>
              <a:t>Performance:</a:t>
            </a:r>
          </a:p>
          <a:p>
            <a:pPr marL="752983" lvl="1" indent="-171450">
              <a:buFont typeface="Wingdings" panose="05000000000000000000" pitchFamily="2" charset="2"/>
              <a:buChar char="Ø"/>
            </a:pPr>
            <a:r>
              <a:rPr lang="en-US" dirty="0"/>
              <a:t>Image recognition system</a:t>
            </a:r>
          </a:p>
          <a:p>
            <a:pPr marL="935863" lvl="2" indent="-171450">
              <a:buFont typeface="Wingdings" panose="05000000000000000000" pitchFamily="2" charset="2"/>
              <a:buChar char="Ø"/>
            </a:pPr>
            <a:r>
              <a:rPr lang="en-US" dirty="0"/>
              <a:t>10 seconds per operation</a:t>
            </a:r>
          </a:p>
          <a:p>
            <a:pPr marL="935863" lvl="2" indent="-171450">
              <a:buFont typeface="Wingdings" panose="05000000000000000000" pitchFamily="2" charset="2"/>
              <a:buChar char="Ø"/>
            </a:pPr>
            <a:r>
              <a:rPr lang="en-US" dirty="0"/>
              <a:t>10,000 request per minute</a:t>
            </a:r>
          </a:p>
          <a:p>
            <a:pPr marL="935863" lvl="2" indent="-171450">
              <a:buFont typeface="Wingdings" panose="05000000000000000000" pitchFamily="2" charset="2"/>
              <a:buChar char="Ø"/>
            </a:pPr>
            <a:r>
              <a:rPr lang="en-US" dirty="0"/>
              <a:t>100,000 seconds CPU time required per minute**</a:t>
            </a:r>
          </a:p>
          <a:p>
            <a:pPr marL="460375" indent="-171450">
              <a:buFont typeface="Wingdings" panose="05000000000000000000" pitchFamily="2" charset="2"/>
              <a:buChar char="Ø"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79F146-3CAE-4B89-A921-5E7F97FC3DD1}"/>
              </a:ext>
            </a:extLst>
          </p:cNvPr>
          <p:cNvSpPr txBox="1"/>
          <p:nvPr/>
        </p:nvSpPr>
        <p:spPr>
          <a:xfrm>
            <a:off x="638239" y="5750287"/>
            <a:ext cx="8125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** Will that work?</a:t>
            </a:r>
          </a:p>
        </p:txBody>
      </p:sp>
    </p:spTree>
    <p:extLst>
      <p:ext uri="{BB962C8B-B14F-4D97-AF65-F5344CB8AC3E}">
        <p14:creationId xmlns:p14="http://schemas.microsoft.com/office/powerpoint/2010/main" val="357145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1"/>
            <a:r>
              <a:rPr lang="en-US" sz="2400" dirty="0"/>
              <a:t>A model is a description from which detail has been removed in a systematic manner and for a particular purpose</a:t>
            </a:r>
          </a:p>
          <a:p>
            <a:pPr lvl="1"/>
            <a:r>
              <a:rPr lang="en-US" sz="2400" dirty="0"/>
              <a:t>A simplification of reality intended to promote understanding</a:t>
            </a:r>
          </a:p>
          <a:p>
            <a:pPr lvl="1"/>
            <a:r>
              <a:rPr lang="en-US" sz="2400" dirty="0"/>
              <a:t>Models are the most important engineering tool, they allow us to understand and analyze large and complex problems</a:t>
            </a:r>
          </a:p>
          <a:p>
            <a:pPr lvl="1"/>
            <a:r>
              <a:rPr lang="en-US" sz="2400" dirty="0"/>
              <a:t>A model can be:</a:t>
            </a:r>
          </a:p>
          <a:p>
            <a:pPr lvl="2"/>
            <a:r>
              <a:rPr lang="en-US" sz="2000" dirty="0"/>
              <a:t>A picture</a:t>
            </a:r>
          </a:p>
          <a:p>
            <a:pPr lvl="2"/>
            <a:r>
              <a:rPr lang="en-US" sz="2000" dirty="0"/>
              <a:t>A visual flow (sequence, flowchart, relationship) </a:t>
            </a:r>
          </a:p>
          <a:p>
            <a:pPr lvl="2"/>
            <a:r>
              <a:rPr lang="en-US" sz="2000" dirty="0"/>
              <a:t>A formula that approximates a metric related to an attribute of the system (performance, complexity, usability, …)</a:t>
            </a:r>
          </a:p>
          <a:p>
            <a:pPr marL="384048" lvl="2" indent="0">
              <a:buNone/>
            </a:pPr>
            <a:r>
              <a:rPr lang="en-US" sz="2000" dirty="0"/>
              <a:t>A model can describe different views of the system</a:t>
            </a:r>
          </a:p>
        </p:txBody>
      </p:sp>
      <p:sp>
        <p:nvSpPr>
          <p:cNvPr id="4" name="Rectangle 3"/>
          <p:cNvSpPr/>
          <p:nvPr/>
        </p:nvSpPr>
        <p:spPr>
          <a:xfrm>
            <a:off x="3344238" y="6439847"/>
            <a:ext cx="569702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https://www.cl.cam.ac.uk/teaching/1112/SWDesign/softwaredesign01.pdf</a:t>
            </a:r>
          </a:p>
        </p:txBody>
      </p:sp>
    </p:spTree>
    <p:extLst>
      <p:ext uri="{BB962C8B-B14F-4D97-AF65-F5344CB8AC3E}">
        <p14:creationId xmlns:p14="http://schemas.microsoft.com/office/powerpoint/2010/main" val="1980112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466EAE-A1D7-427A-BD1A-9F337919E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Views and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E0666B-07F1-4346-B0EB-1AF14353C0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117475" indent="0">
              <a:buNone/>
            </a:pPr>
            <a:r>
              <a:rPr lang="en-US" dirty="0"/>
              <a:t>User Model</a:t>
            </a:r>
          </a:p>
          <a:p>
            <a:pPr marL="288925" indent="-117475">
              <a:buFont typeface="Wingdings" panose="05000000000000000000" pitchFamily="2" charset="2"/>
              <a:buChar char="Ø"/>
            </a:pPr>
            <a:r>
              <a:rPr lang="en-US" dirty="0"/>
              <a:t>How a user interacts with the software</a:t>
            </a:r>
          </a:p>
          <a:p>
            <a:pPr marL="581533" lvl="1" indent="-117475">
              <a:buFont typeface="Wingdings" panose="05000000000000000000" pitchFamily="2" charset="2"/>
              <a:buChar char="Ø"/>
            </a:pPr>
            <a:r>
              <a:rPr lang="en-US" dirty="0"/>
              <a:t>Flowcharts; process maps; …</a:t>
            </a:r>
          </a:p>
          <a:p>
            <a:pPr marL="171450" indent="-53975">
              <a:buNone/>
            </a:pPr>
            <a:r>
              <a:rPr lang="en-US" dirty="0"/>
              <a:t>Interface view</a:t>
            </a:r>
          </a:p>
          <a:p>
            <a:pPr marL="288925" indent="-117475">
              <a:buFont typeface="Wingdings" panose="05000000000000000000" pitchFamily="2" charset="2"/>
              <a:buChar char="Ø"/>
            </a:pPr>
            <a:r>
              <a:rPr lang="en-US" dirty="0"/>
              <a:t>How different APIs are used</a:t>
            </a:r>
          </a:p>
          <a:p>
            <a:pPr marL="581533" lvl="1" indent="-117475">
              <a:buFont typeface="Wingdings" panose="05000000000000000000" pitchFamily="2" charset="2"/>
              <a:buChar char="Ø"/>
            </a:pPr>
            <a:r>
              <a:rPr lang="en-US" dirty="0"/>
              <a:t>Sequence diagrams; </a:t>
            </a:r>
          </a:p>
          <a:p>
            <a:pPr marL="117475" indent="0">
              <a:buNone/>
            </a:pPr>
            <a:r>
              <a:rPr lang="en-US" dirty="0"/>
              <a:t>System View</a:t>
            </a:r>
          </a:p>
          <a:p>
            <a:pPr marL="288925" indent="-117475">
              <a:buFont typeface="Wingdings" panose="05000000000000000000" pitchFamily="2" charset="2"/>
              <a:buChar char="Ø"/>
            </a:pPr>
            <a:r>
              <a:rPr lang="en-US" dirty="0"/>
              <a:t>How components interact with each other</a:t>
            </a:r>
          </a:p>
          <a:p>
            <a:pPr marL="581533" lvl="1" indent="-117475">
              <a:buFont typeface="Wingdings" panose="05000000000000000000" pitchFamily="2" charset="2"/>
              <a:buChar char="Ø"/>
            </a:pPr>
            <a:r>
              <a:rPr lang="en-US" dirty="0"/>
              <a:t>Main components; connections; operations; …</a:t>
            </a:r>
          </a:p>
          <a:p>
            <a:pPr marL="171450" indent="-53975">
              <a:buNone/>
            </a:pPr>
            <a:r>
              <a:rPr lang="en-US" dirty="0"/>
              <a:t>Performance Model</a:t>
            </a:r>
          </a:p>
          <a:p>
            <a:pPr marL="288925" indent="-117475">
              <a:buFont typeface="Wingdings" panose="05000000000000000000" pitchFamily="2" charset="2"/>
              <a:buChar char="Ø"/>
            </a:pPr>
            <a:r>
              <a:rPr lang="en-US" dirty="0"/>
              <a:t>How you can calculate the performance of  an operation or operations within certain scenarios</a:t>
            </a:r>
          </a:p>
          <a:p>
            <a:pPr marL="581533" lvl="1" indent="-117475">
              <a:buFont typeface="Wingdings" panose="05000000000000000000" pitchFamily="2" charset="2"/>
              <a:buChar char="Ø"/>
            </a:pPr>
            <a:r>
              <a:rPr lang="en-US" dirty="0"/>
              <a:t>Spreadsheets; formulas; …</a:t>
            </a:r>
          </a:p>
        </p:txBody>
      </p:sp>
    </p:spTree>
    <p:extLst>
      <p:ext uri="{BB962C8B-B14F-4D97-AF65-F5344CB8AC3E}">
        <p14:creationId xmlns:p14="http://schemas.microsoft.com/office/powerpoint/2010/main" val="1842169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5B8E0DC-9F28-0A6B-DC17-50060A6F4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Views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971C4C2-8CB6-290C-6B71-BC2F1094CC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b="1" dirty="0"/>
              <a:t>System Diagram </a:t>
            </a:r>
            <a:r>
              <a:rPr lang="en-US" dirty="0"/>
              <a:t>– Abstract description of the system whose requirements are being modeled</a:t>
            </a:r>
          </a:p>
          <a:p>
            <a:pPr lvl="1"/>
            <a:r>
              <a:rPr lang="en-US" b="1" dirty="0"/>
              <a:t>Module View </a:t>
            </a:r>
            <a:r>
              <a:rPr lang="en-US" dirty="0"/>
              <a:t>– Define the structure of the code base</a:t>
            </a:r>
          </a:p>
          <a:p>
            <a:pPr lvl="1"/>
            <a:r>
              <a:rPr lang="en-US" b="1" dirty="0"/>
              <a:t>Component and Connector Views </a:t>
            </a:r>
            <a:r>
              <a:rPr lang="en-US" dirty="0"/>
              <a:t>– Specify the structure and behavior of runtime elements in the system</a:t>
            </a:r>
          </a:p>
          <a:p>
            <a:pPr lvl="1"/>
            <a:r>
              <a:rPr lang="en-US" b="1" dirty="0"/>
              <a:t>Allocation Views </a:t>
            </a:r>
            <a:r>
              <a:rPr lang="en-US" dirty="0"/>
              <a:t>– The mapping of software units to elements of an environment</a:t>
            </a:r>
          </a:p>
          <a:p>
            <a:pPr lvl="1"/>
            <a:r>
              <a:rPr lang="en-US" b="1" dirty="0"/>
              <a:t>Quality Views </a:t>
            </a:r>
            <a:r>
              <a:rPr lang="en-US" dirty="0"/>
              <a:t>– A view created by extracting relevant pieces of structural views and packaging them together</a:t>
            </a:r>
          </a:p>
          <a:p>
            <a:pPr lvl="1"/>
            <a:r>
              <a:rPr lang="en-US" b="1" dirty="0"/>
              <a:t>Behavior Views </a:t>
            </a:r>
            <a:r>
              <a:rPr lang="en-US" dirty="0"/>
              <a:t>– Describe interactions between components while the system is a specific state</a:t>
            </a:r>
          </a:p>
        </p:txBody>
      </p:sp>
    </p:spTree>
    <p:extLst>
      <p:ext uri="{BB962C8B-B14F-4D97-AF65-F5344CB8AC3E}">
        <p14:creationId xmlns:p14="http://schemas.microsoft.com/office/powerpoint/2010/main" val="18552926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>
            <a:extLst>
              <a:ext uri="{FF2B5EF4-FFF2-40B4-BE49-F238E27FC236}">
                <a16:creationId xmlns:a16="http://schemas.microsoft.com/office/drawing/2014/main" id="{6A64920D-644C-8668-3EBE-06E97318AF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/>
              <a:t>Which Views?  The Ones You Need!</a:t>
            </a:r>
          </a:p>
        </p:txBody>
      </p:sp>
      <p:sp>
        <p:nvSpPr>
          <p:cNvPr id="28675" name="Content Placeholder 2">
            <a:extLst>
              <a:ext uri="{FF2B5EF4-FFF2-40B4-BE49-F238E27FC236}">
                <a16:creationId xmlns:a16="http://schemas.microsoft.com/office/drawing/2014/main" id="{737B400A-D752-811E-8E01-141EABAA7E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/>
              <a:t>Different views </a:t>
            </a:r>
            <a:r>
              <a:rPr lang="en-US" altLang="en-US"/>
              <a:t>support </a:t>
            </a:r>
            <a:r>
              <a:rPr lang="en-US" altLang="en-US" b="1"/>
              <a:t>different goals and uses</a:t>
            </a:r>
          </a:p>
          <a:p>
            <a:r>
              <a:rPr lang="en-US" altLang="en-US"/>
              <a:t>The </a:t>
            </a:r>
            <a:r>
              <a:rPr lang="en-US" altLang="en-US" b="1"/>
              <a:t>views</a:t>
            </a:r>
            <a:r>
              <a:rPr lang="en-US" altLang="en-US"/>
              <a:t> you document </a:t>
            </a:r>
            <a:r>
              <a:rPr lang="en-US" altLang="en-US" b="1"/>
              <a:t>depend</a:t>
            </a:r>
            <a:r>
              <a:rPr lang="en-US" altLang="en-US"/>
              <a:t> on the </a:t>
            </a:r>
            <a:r>
              <a:rPr lang="en-US" altLang="en-US" b="1"/>
              <a:t>stakeholders</a:t>
            </a:r>
            <a:r>
              <a:rPr lang="en-US" altLang="en-US"/>
              <a:t> and </a:t>
            </a:r>
            <a:r>
              <a:rPr lang="en-US" altLang="en-US" b="1"/>
              <a:t>uses </a:t>
            </a:r>
            <a:r>
              <a:rPr lang="en-US" altLang="en-US"/>
              <a:t>of the documentation. </a:t>
            </a:r>
          </a:p>
          <a:p>
            <a:r>
              <a:rPr lang="en-US" altLang="en-US"/>
              <a:t>Each view has </a:t>
            </a:r>
            <a:r>
              <a:rPr lang="en-US" altLang="en-US" b="1"/>
              <a:t>a</a:t>
            </a:r>
            <a:r>
              <a:rPr lang="en-US" altLang="en-US"/>
              <a:t> </a:t>
            </a:r>
            <a:r>
              <a:rPr lang="en-US" altLang="en-US" b="1"/>
              <a:t>cost and a benefit</a:t>
            </a:r>
            <a:r>
              <a:rPr lang="en-US" altLang="en-US"/>
              <a:t>; the benefits of maintaining a view should outweigh its costs</a:t>
            </a:r>
          </a:p>
          <a:p>
            <a:r>
              <a:rPr lang="en-US" altLang="en-US"/>
              <a:t>At a minimum, at least on module view and one component and connector view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 Diagram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en-US" sz="2400" dirty="0"/>
              <a:t>Abstract Description of the system whose requirements are being modeled</a:t>
            </a:r>
          </a:p>
          <a:p>
            <a:pPr lvl="1"/>
            <a:endParaRPr lang="en-US" sz="2400" dirty="0"/>
          </a:p>
          <a:p>
            <a:r>
              <a:rPr lang="en-US" sz="2800" dirty="0"/>
              <a:t>Components of a System Diagram:</a:t>
            </a:r>
          </a:p>
          <a:p>
            <a:pPr lvl="1"/>
            <a:r>
              <a:rPr lang="en-US" sz="2400" dirty="0"/>
              <a:t>Boundaries of the overall system</a:t>
            </a:r>
          </a:p>
          <a:p>
            <a:pPr lvl="1"/>
            <a:r>
              <a:rPr lang="en-US" sz="2400" dirty="0"/>
              <a:t>Inputs to and outputs from the system</a:t>
            </a:r>
          </a:p>
          <a:p>
            <a:pPr lvl="1"/>
            <a:r>
              <a:rPr lang="en-US" sz="2400" dirty="0"/>
              <a:t>Subsystems of the system</a:t>
            </a:r>
          </a:p>
          <a:p>
            <a:pPr lvl="1"/>
            <a:r>
              <a:rPr lang="en-US" sz="2400" dirty="0"/>
              <a:t>Identification of the interfaces between the subsystems</a:t>
            </a:r>
          </a:p>
          <a:p>
            <a:pPr lvl="1"/>
            <a:endParaRPr lang="en-US" sz="2400" dirty="0"/>
          </a:p>
          <a:p>
            <a:pPr marL="201168" lvl="1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A System Diagram is a high-level model of the system.</a:t>
            </a:r>
          </a:p>
          <a:p>
            <a:pPr marL="201168" lvl="1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It also describes decisions make on the overall high level design</a:t>
            </a:r>
          </a:p>
        </p:txBody>
      </p:sp>
    </p:spTree>
    <p:extLst>
      <p:ext uri="{BB962C8B-B14F-4D97-AF65-F5344CB8AC3E}">
        <p14:creationId xmlns:p14="http://schemas.microsoft.com/office/powerpoint/2010/main" val="38864783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Create a System Diagram?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2400" dirty="0"/>
              <a:t>To help explain the proposed requirements to other system stakeholders. </a:t>
            </a:r>
            <a:br>
              <a:rPr lang="en-US" sz="2400" dirty="0"/>
            </a:br>
            <a:endParaRPr lang="en-US" sz="2400" dirty="0"/>
          </a:p>
          <a:p>
            <a:pPr lvl="1"/>
            <a:r>
              <a:rPr lang="en-US" sz="2400" dirty="0"/>
              <a:t>To discuss design proposals with engineers and to document the system for implementation.</a:t>
            </a:r>
            <a:br>
              <a:rPr lang="en-US" sz="2400" dirty="0"/>
            </a:br>
            <a:endParaRPr lang="en-US" sz="2400" dirty="0"/>
          </a:p>
          <a:p>
            <a:pPr lvl="1"/>
            <a:r>
              <a:rPr lang="en-US" sz="2400" dirty="0"/>
              <a:t>To show the organization and architecture of the system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978331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C1943-CCDB-4DC1-991E-53E3F96DA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of System Diagrams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1D4A85-E705-45F6-BE51-C801797BB40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System Diagrams are variable in their view of the system</a:t>
            </a:r>
          </a:p>
          <a:p>
            <a:r>
              <a:rPr lang="en-US" dirty="0"/>
              <a:t>A system diagram can show</a:t>
            </a:r>
          </a:p>
          <a:p>
            <a:r>
              <a:rPr lang="en-US" dirty="0"/>
              <a:t>- Components</a:t>
            </a:r>
          </a:p>
          <a:p>
            <a:r>
              <a:rPr lang="en-US" dirty="0"/>
              <a:t>- Interactions</a:t>
            </a:r>
          </a:p>
          <a:p>
            <a:r>
              <a:rPr lang="en-US" dirty="0"/>
              <a:t>- Boundaries</a:t>
            </a:r>
          </a:p>
          <a:p>
            <a:r>
              <a:rPr lang="en-US" dirty="0"/>
              <a:t>- …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94B0C6-7433-4915-849B-7B0C0046907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dirty="0"/>
              <a:t>Choose the type of information you want to convey AND what questions you are trying to answer</a:t>
            </a:r>
          </a:p>
          <a:p>
            <a:pPr marL="521208" lvl="1" indent="-228600">
              <a:buFont typeface="Arial" panose="020B0604020202020204" pitchFamily="34" charset="0"/>
              <a:buChar char="•"/>
            </a:pPr>
            <a:r>
              <a:rPr lang="en-US" dirty="0"/>
              <a:t>Big blocks</a:t>
            </a:r>
          </a:p>
          <a:p>
            <a:pPr marL="521208" lvl="1" indent="-228600">
              <a:buFont typeface="Arial" panose="020B0604020202020204" pitchFamily="34" charset="0"/>
              <a:buChar char="•"/>
            </a:pPr>
            <a:r>
              <a:rPr lang="en-US" dirty="0"/>
              <a:t>APIs</a:t>
            </a:r>
          </a:p>
          <a:p>
            <a:pPr marL="521208" lvl="1" indent="-228600">
              <a:buFont typeface="Arial" panose="020B0604020202020204" pitchFamily="34" charset="0"/>
              <a:buChar char="•"/>
            </a:pPr>
            <a:r>
              <a:rPr lang="en-US" dirty="0"/>
              <a:t>Physical assets</a:t>
            </a:r>
          </a:p>
          <a:p>
            <a:pPr marL="521208" lvl="1" indent="-228600">
              <a:buFont typeface="Arial" panose="020B0604020202020204" pitchFamily="34" charset="0"/>
              <a:buChar char="•"/>
            </a:pPr>
            <a:r>
              <a:rPr lang="en-US" dirty="0"/>
              <a:t>Data or communications</a:t>
            </a:r>
          </a:p>
          <a:p>
            <a:pPr marL="521208" lvl="1" indent="-228600">
              <a:buFont typeface="Arial" panose="020B0604020202020204" pitchFamily="34" charset="0"/>
              <a:buChar char="•"/>
            </a:pPr>
            <a:r>
              <a:rPr lang="en-US"/>
              <a:t>…</a:t>
            </a:r>
            <a:endParaRPr lang="en-US" dirty="0"/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dirty="0"/>
              <a:t>Then select HOW you will show it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dirty="0"/>
              <a:t>Components &amp; Interactions tend to be the most common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17890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Toaster System Diagram: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008" y="2018122"/>
            <a:ext cx="8572500" cy="409575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094197" y="6415930"/>
            <a:ext cx="841967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https://deseng.ryerson.ca/dokuwiki/_detail/design:toasterarchitecture.jpg?id=design%3Asystem_diagram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97951" y="4065997"/>
            <a:ext cx="15513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Inputs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361178" y="4187575"/>
            <a:ext cx="15513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Outputs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227834" y="4589217"/>
            <a:ext cx="15513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System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18005" y="5259211"/>
            <a:ext cx="2486346" cy="7078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Where’s the WIFI connection?</a:t>
            </a:r>
          </a:p>
        </p:txBody>
      </p:sp>
    </p:spTree>
    <p:extLst>
      <p:ext uri="{BB962C8B-B14F-4D97-AF65-F5344CB8AC3E}">
        <p14:creationId xmlns:p14="http://schemas.microsoft.com/office/powerpoint/2010/main" val="3741574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cture 1 Requirements and Architecture Life Cycle.pptx" id="{64B6B06E-DE09-4C01-8852-A2161AE26D2A}" vid="{26D9DB68-5C85-412F-844F-3FF00FBBE5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SWEN440</Template>
  <TotalTime>431</TotalTime>
  <Words>1008</Words>
  <Application>Microsoft Office PowerPoint</Application>
  <PresentationFormat>On-screen Show (4:3)</PresentationFormat>
  <Paragraphs>170</Paragraphs>
  <Slides>16</Slides>
  <Notes>3</Notes>
  <HiddenSlides>2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Wingdings</vt:lpstr>
      <vt:lpstr>Retrospect</vt:lpstr>
      <vt:lpstr>Office Theme</vt:lpstr>
      <vt:lpstr>1_Office Theme</vt:lpstr>
      <vt:lpstr>System Diagrams</vt:lpstr>
      <vt:lpstr>Model</vt:lpstr>
      <vt:lpstr>Views and Models</vt:lpstr>
      <vt:lpstr>Types of Views</vt:lpstr>
      <vt:lpstr>Which Views?  The Ones You Need!</vt:lpstr>
      <vt:lpstr>System Diagram</vt:lpstr>
      <vt:lpstr>Why Create a System Diagram?</vt:lpstr>
      <vt:lpstr>Type of System Diagrams</vt:lpstr>
      <vt:lpstr>Toaster System Diagram:</vt:lpstr>
      <vt:lpstr>Onboarding System </vt:lpstr>
      <vt:lpstr>Allocation View Example</vt:lpstr>
      <vt:lpstr>Allocation View UML Deployment Diagram Example</vt:lpstr>
      <vt:lpstr>Usage of Allocation Views</vt:lpstr>
      <vt:lpstr>Personal Learning Pathways: Systems View</vt:lpstr>
      <vt:lpstr>Unit of study as a context for prototyping</vt:lpstr>
      <vt:lpstr>Metrics &amp; Performance: Allocation to the system</vt:lpstr>
    </vt:vector>
  </TitlesOfParts>
  <Company>University of Alabama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wstumbo</dc:creator>
  <cp:lastModifiedBy>Kal Rabb</cp:lastModifiedBy>
  <cp:revision>18</cp:revision>
  <dcterms:created xsi:type="dcterms:W3CDTF">2018-09-30T22:40:16Z</dcterms:created>
  <dcterms:modified xsi:type="dcterms:W3CDTF">2023-07-09T21:37:10Z</dcterms:modified>
</cp:coreProperties>
</file>