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86" r:id="rId3"/>
    <p:sldId id="322" r:id="rId4"/>
    <p:sldId id="287" r:id="rId5"/>
    <p:sldId id="329" r:id="rId6"/>
    <p:sldId id="288" r:id="rId7"/>
    <p:sldId id="323" r:id="rId8"/>
    <p:sldId id="331" r:id="rId9"/>
    <p:sldId id="332" r:id="rId10"/>
    <p:sldId id="280" r:id="rId11"/>
    <p:sldId id="263" r:id="rId12"/>
    <p:sldId id="281" r:id="rId13"/>
    <p:sldId id="291" r:id="rId14"/>
    <p:sldId id="333" r:id="rId15"/>
    <p:sldId id="334" r:id="rId16"/>
    <p:sldId id="338" r:id="rId17"/>
    <p:sldId id="339" r:id="rId18"/>
    <p:sldId id="321" r:id="rId19"/>
    <p:sldId id="34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1144" autoAdjust="0"/>
  </p:normalViewPr>
  <p:slideViewPr>
    <p:cSldViewPr snapToGrid="0">
      <p:cViewPr varScale="1">
        <p:scale>
          <a:sx n="98" d="100"/>
          <a:sy n="98" d="100"/>
        </p:scale>
        <p:origin x="84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E9A67-A687-4552-A730-FB9C42354894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926B5-F7BC-4E05-96E5-D61E8553D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7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926B5-F7BC-4E05-96E5-D61E8553D7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06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Security</a:t>
            </a:r>
          </a:p>
          <a:p>
            <a:r>
              <a:rPr lang="en-US" dirty="0"/>
              <a:t>Cooperation</a:t>
            </a:r>
          </a:p>
          <a:p>
            <a:r>
              <a:rPr lang="en-US" dirty="0"/>
              <a:t>Coordination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926B5-F7BC-4E05-96E5-D61E8553D7C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64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Files have not structure =&gt; need to maintain</a:t>
            </a:r>
          </a:p>
          <a:p>
            <a:r>
              <a:rPr lang="en-US" dirty="0"/>
              <a:t>Read/write conflicts</a:t>
            </a:r>
          </a:p>
          <a:p>
            <a:r>
              <a:rPr lang="en-US" dirty="0"/>
              <a:t>FS is slow</a:t>
            </a:r>
          </a:p>
          <a:p>
            <a:r>
              <a:rPr lang="en-US" dirty="0"/>
              <a:t>Need to pull for updates =&gt; delay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926B5-F7BC-4E05-96E5-D61E8553D7C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230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926B5-F7BC-4E05-96E5-D61E8553D7C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25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926B5-F7BC-4E05-96E5-D61E8553D7C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73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926B5-F7BC-4E05-96E5-D61E8553D7C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80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526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37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59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96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9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8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32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64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82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46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7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3FF288F-5C5F-49C4-96BF-668274B74A8D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220A28C-5E79-4B4B-BA40-60419138F17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21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C52E9-7094-48BA-830B-36BD748FB8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Communications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ADDF5-85A6-496F-A55A-3C9470F0CF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07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76B56-B917-407F-E56B-BF7AC98D2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39587-DB88-256B-9F5F-B256B2A43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Pipes vs MQ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9631F-430B-6492-9669-2D34DC9CC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6235C0C-85F7-0D29-F067-BF8E264E9F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877204"/>
              </p:ext>
            </p:extLst>
          </p:nvPr>
        </p:nvGraphicFramePr>
        <p:xfrm>
          <a:off x="1922272" y="2072978"/>
          <a:ext cx="8128000" cy="331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7595746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636275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083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Water hose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Mailbox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625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Byte stream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Discrete message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794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FIFO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FIFO with filtering and priorities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826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 metadata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Headers (type, size, priorities)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534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Simple 1-to-1 data stream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dirty="0"/>
                        <a:t>Discrete messages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dirty="0"/>
                        <a:t>Multiple processes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dirty="0"/>
                        <a:t>Priorities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dirty="0"/>
                        <a:t>Filtering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dirty="0"/>
                        <a:t>Latency is critical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245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639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94D3B-3281-44C8-840A-F84BDFF3B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E01BE-709F-4F97-B35F-197973A1C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285353" cy="45093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Pipes are cool, but what if the processes are running on different machines?</a:t>
            </a:r>
          </a:p>
          <a:p>
            <a:pPr marL="0" indent="0">
              <a:buNone/>
            </a:pPr>
            <a:r>
              <a:rPr lang="en-US" dirty="0"/>
              <a:t>Client -&gt; [ SOCKET ] -&gt; Server</a:t>
            </a:r>
          </a:p>
          <a:p>
            <a:pPr marL="0" indent="0">
              <a:buNone/>
            </a:pPr>
            <a:r>
              <a:rPr lang="en-US" dirty="0"/>
              <a:t>Process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Server creates a socket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Clients connects to the socket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Data goes – in both directions</a:t>
            </a:r>
          </a:p>
          <a:p>
            <a:r>
              <a:rPr lang="en-US" dirty="0"/>
              <a:t>Like a pipe, but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Network instead of kernel memory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Bidirectional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2 data streams under the hood</a:t>
            </a:r>
          </a:p>
          <a:p>
            <a:r>
              <a:rPr lang="en-US" sz="2100" dirty="0"/>
              <a:t>Can connect locally (same machine)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IPC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A93344-4B81-F66C-D242-3F70F3677A6B}"/>
              </a:ext>
            </a:extLst>
          </p:cNvPr>
          <p:cNvSpPr txBox="1"/>
          <p:nvPr/>
        </p:nvSpPr>
        <p:spPr>
          <a:xfrm>
            <a:off x="7077626" y="1856612"/>
            <a:ext cx="371471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Websockets</a:t>
            </a:r>
            <a:endParaRPr lang="en-US" sz="2000" dirty="0"/>
          </a:p>
          <a:p>
            <a:pPr marL="569913" lvl="1" indent="-2254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Persistent connection – server can push without client polling</a:t>
            </a:r>
          </a:p>
          <a:p>
            <a:pPr marL="1027113" lvl="2" indent="-2254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e.g. chats</a:t>
            </a:r>
          </a:p>
          <a:p>
            <a:pPr marL="801688" lvl="2">
              <a:buClr>
                <a:schemeClr val="accent1"/>
              </a:buClr>
            </a:pPr>
            <a:endParaRPr lang="en-US" dirty="0"/>
          </a:p>
          <a:p>
            <a:pPr>
              <a:buClr>
                <a:schemeClr val="accent1"/>
              </a:buClr>
            </a:pPr>
            <a:r>
              <a:rPr lang="en-US" sz="2000" dirty="0"/>
              <a:t>TCP</a:t>
            </a:r>
          </a:p>
          <a:p>
            <a:pPr marL="569913" lvl="1" indent="-2254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Connection-reliable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Clr>
                <a:schemeClr val="accent1"/>
              </a:buClr>
            </a:pPr>
            <a:r>
              <a:rPr lang="en-US" sz="2000" dirty="0"/>
              <a:t>UDP</a:t>
            </a:r>
          </a:p>
          <a:p>
            <a:pPr marL="569913" indent="-2254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Connection-less</a:t>
            </a:r>
          </a:p>
          <a:p>
            <a:pPr marL="569913" indent="-2254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Fast</a:t>
            </a:r>
          </a:p>
          <a:p>
            <a:pPr marL="569913" indent="-2254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Unreliable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595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C087B-016C-BE62-1237-64CFCF09B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94892-7DE6-76CF-2944-2A66878C8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Sockets vs Pipes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5043D4D-63FD-9E3A-2FE0-493738F252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656766"/>
              </p:ext>
            </p:extLst>
          </p:nvPr>
        </p:nvGraphicFramePr>
        <p:xfrm>
          <a:off x="1096963" y="1846263"/>
          <a:ext cx="100584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575615614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851993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Sockets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930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Slower (network)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Faster (memory)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610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Local &amp; Remote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Local only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29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Existing protocols (HTTP, </a:t>
                      </a:r>
                      <a:r>
                        <a:rPr lang="en-US" dirty="0" err="1"/>
                        <a:t>gRPC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etc</a:t>
                      </a:r>
                      <a:r>
                        <a:rPr lang="en-US" dirty="0"/>
                        <a:t>) + custom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Custom protocols only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039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Bi-directional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One direction (2 pipes for bi-</a:t>
                      </a:r>
                      <a:r>
                        <a:rPr lang="en-US" dirty="0" err="1"/>
                        <a:t>drectional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501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 server – 1000s of clients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pipe per listener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568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912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A2362-2DF8-80B3-A33B-4D694885E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D992-06F9-0502-CFA8-CE2EF8E0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Wisely…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5777D-9161-CC40-5A85-1A3115197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2095" y="1828150"/>
            <a:ext cx="10058400" cy="4023360"/>
          </a:xfrm>
        </p:spPr>
        <p:txBody>
          <a:bodyPr/>
          <a:lstStyle/>
          <a:p>
            <a:pPr marL="0">
              <a:buNone/>
            </a:pPr>
            <a:r>
              <a:rPr lang="en-US" dirty="0"/>
              <a:t>Given your choices: FS, shared memory, MQ, pipes, and/or sockets, how do you choose?</a:t>
            </a:r>
          </a:p>
          <a:p>
            <a:pPr marL="0">
              <a:buNone/>
            </a:pPr>
            <a:r>
              <a:rPr lang="en-US" dirty="0"/>
              <a:t>Requirements!</a:t>
            </a:r>
          </a:p>
          <a:p>
            <a:pPr marL="0" indent="0">
              <a:buNone/>
            </a:pPr>
            <a:r>
              <a:rPr lang="en-US" dirty="0"/>
              <a:t>Reminder: ASR = Architecturally significant requirements</a:t>
            </a:r>
          </a:p>
          <a:p>
            <a:pPr marL="0" indent="0">
              <a:buNone/>
            </a:pPr>
            <a:r>
              <a:rPr lang="en-US" dirty="0"/>
              <a:t>Things that affect your IPC choice:</a:t>
            </a:r>
          </a:p>
          <a:p>
            <a:pPr lvl="1">
              <a:buChar char="•"/>
            </a:pPr>
            <a:r>
              <a:rPr lang="en-US" dirty="0"/>
              <a:t>Decomposition — monolith vs. microservices; same machine vs. distributed</a:t>
            </a:r>
          </a:p>
          <a:p>
            <a:pPr lvl="1">
              <a:buChar char="•"/>
            </a:pPr>
            <a:r>
              <a:rPr lang="en-US" dirty="0"/>
              <a:t>Communication — data volume, message frequency, directionality, structure</a:t>
            </a:r>
          </a:p>
          <a:p>
            <a:pPr lvl="1">
              <a:buChar char="•"/>
            </a:pPr>
            <a:r>
              <a:rPr lang="en-US" dirty="0"/>
              <a:t>Efficiency and reliability — latency, throughput, fault tolerance, security</a:t>
            </a:r>
          </a:p>
          <a:p>
            <a:pPr lvl="1">
              <a:buChar char="•"/>
            </a:pPr>
            <a:r>
              <a:rPr lang="en-US" dirty="0"/>
              <a:t>Scalability — one server to thousands of clients vs. point-to-point</a:t>
            </a:r>
          </a:p>
        </p:txBody>
      </p:sp>
    </p:spTree>
    <p:extLst>
      <p:ext uri="{BB962C8B-B14F-4D97-AF65-F5344CB8AC3E}">
        <p14:creationId xmlns:p14="http://schemas.microsoft.com/office/powerpoint/2010/main" val="177916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58811-43A2-F7E6-9B83-B1C75FF0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7A405-7BD2-EEE1-3884-D6F66B533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Wisely…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2429C-86C8-1615-FAAC-3A174E27F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0372" y="1886764"/>
            <a:ext cx="10058400" cy="4023360"/>
          </a:xfrm>
        </p:spPr>
        <p:txBody>
          <a:bodyPr/>
          <a:lstStyle/>
          <a:p>
            <a:pPr marL="0">
              <a:buNone/>
            </a:pPr>
            <a:r>
              <a:rPr lang="en-US" sz="2600" dirty="0"/>
              <a:t>Which IPC method for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Performance?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Shared memory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Avoid files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Isolation?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MQ / sockets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Avoid shared memory -&gt; one process's bug or crash corrupts the other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Durability?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Files -&gt; data is not lost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Distribution / Scalability?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 dirty="0"/>
              <a:t>Sockets</a:t>
            </a:r>
          </a:p>
        </p:txBody>
      </p:sp>
    </p:spTree>
    <p:extLst>
      <p:ext uri="{BB962C8B-B14F-4D97-AF65-F5344CB8AC3E}">
        <p14:creationId xmlns:p14="http://schemas.microsoft.com/office/powerpoint/2010/main" val="425511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AE572-CD7D-41AD-83CD-821C850F9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now – you know how an application runs – let’s put it in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A5102-8349-427B-BCF4-BE2552FF8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14035"/>
          </a:xfrm>
        </p:spPr>
        <p:txBody>
          <a:bodyPr>
            <a:noAutofit/>
          </a:bodyPr>
          <a:lstStyle/>
          <a:p>
            <a:r>
              <a:rPr lang="en-US" sz="1600" b="1" u="sng" dirty="0"/>
              <a:t>Activity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Your group will design a producer-consumer system (both applications) based on the requirements below.  Design your application on paper or whiteboard. That is, you will write up the architecture with a simple description and diagram</a:t>
            </a:r>
          </a:p>
          <a:p>
            <a:pPr marL="287338" indent="-169863"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1600" dirty="0"/>
              <a:t>Diagram: Show both applications and the method of information exchange between the two applications.  </a:t>
            </a:r>
          </a:p>
          <a:p>
            <a:pPr marL="287338" indent="-169863"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1600" dirty="0"/>
              <a:t>Description: Write up the details of the communication. i.e. Method, mechanism, syntax and frequency of communications and/ or triggers for communication. Write down any assumptions you make in interpreting the requirements.</a:t>
            </a:r>
          </a:p>
          <a:p>
            <a:pPr marL="287338" indent="-169863"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1600" dirty="0"/>
              <a:t>Give some real-world examples of this type of application/function.</a:t>
            </a:r>
          </a:p>
          <a:p>
            <a:r>
              <a:rPr lang="en-US" sz="1600" b="1" u="sng" dirty="0"/>
              <a:t>Requirements</a:t>
            </a:r>
          </a:p>
          <a:p>
            <a:pPr marL="287338" indent="-1698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Each is a separate application running on the same machine and there is no UI.</a:t>
            </a:r>
          </a:p>
          <a:p>
            <a:pPr marL="287338" indent="-1698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Producer application creates a file (any type file – content </a:t>
            </a:r>
            <a:r>
              <a:rPr lang="en-US" sz="1600" dirty="0" err="1"/>
              <a:t>tbd</a:t>
            </a:r>
            <a:r>
              <a:rPr lang="en-US" sz="1600" dirty="0"/>
              <a:t>, so be flexible!).</a:t>
            </a:r>
          </a:p>
          <a:p>
            <a:pPr marL="287338" lvl="0" indent="-1698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For the producer, indicate how you would generate an arbitrary file and hand off the file to a consumer.  Information to be provided would include name of the file, type of file and how to get the file.</a:t>
            </a:r>
          </a:p>
          <a:p>
            <a:pPr marL="287338" lvl="0" indent="-1698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Consumer reads a file.</a:t>
            </a:r>
          </a:p>
          <a:p>
            <a:pPr marL="287338" lvl="0" indent="-169863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For consumer, indicate how you would receive the file (consume it).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977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11860-7EBF-6221-A18F-85299713C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Polling Approach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985CC2-37D3-4790-B6BB-CE6D4A592617}"/>
              </a:ext>
            </a:extLst>
          </p:cNvPr>
          <p:cNvSpPr txBox="1"/>
          <p:nvPr/>
        </p:nvSpPr>
        <p:spPr>
          <a:xfrm>
            <a:off x="1097279" y="3563614"/>
            <a:ext cx="9906000" cy="2585323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dirty="0"/>
              <a:t>Simple to build, but the consumer burns CPU cycles asking “is it there yet?” over and over — the same cost called out for blocking I/O.</a:t>
            </a:r>
          </a:p>
          <a:p>
            <a:pPr algn="l"/>
            <a:r>
              <a:rPr lang="en-US" dirty="0"/>
              <a:t>Communication details: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Syntax: file named &lt;id&gt;_&lt;timestamp&gt;.</a:t>
            </a:r>
            <a:r>
              <a:rPr lang="en-US" dirty="0" err="1"/>
              <a:t>dat</a:t>
            </a:r>
            <a:r>
              <a:rPr lang="en-US" dirty="0"/>
              <a:t>; header + payload format agreed in advance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Frequency/Trigger: consumer polls every ~500ms; producer writes whenever new data is ready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Assumption: filenames are unique (e.g., timestamped), so new files never collide with unprocessed ones; the consumer scans the whole folder each poll so it doesn't fall behind if several files land between polls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Open question: how does the consumer know the file is finished?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04AD81-E7AA-2EA4-CF0D-347EE524678D}"/>
              </a:ext>
            </a:extLst>
          </p:cNvPr>
          <p:cNvGrpSpPr/>
          <p:nvPr/>
        </p:nvGrpSpPr>
        <p:grpSpPr>
          <a:xfrm>
            <a:off x="1097279" y="1917697"/>
            <a:ext cx="9997442" cy="1480820"/>
            <a:chOff x="1097279" y="1917697"/>
            <a:chExt cx="9997442" cy="1480820"/>
          </a:xfrm>
        </p:grpSpPr>
        <p:sp>
          <p:nvSpPr>
            <p:cNvPr id="14" name="Label Write"/>
            <p:cNvSpPr/>
            <p:nvPr/>
          </p:nvSpPr>
          <p:spPr>
            <a:xfrm>
              <a:off x="3152140" y="2494277"/>
              <a:ext cx="2032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sz="1500" dirty="0">
                  <a:solidFill>
                    <a:schemeClr val="tx2">
                      <a:lumMod val="75000"/>
                    </a:schemeClr>
                  </a:solidFill>
                </a:rPr>
                <a:t>W</a:t>
              </a:r>
              <a:r>
                <a:rPr lang="en-US" sz="1500" i="0" dirty="0">
                  <a:solidFill>
                    <a:schemeClr val="tx2">
                      <a:lumMod val="75000"/>
                    </a:schemeClr>
                  </a:solidFill>
                </a:rPr>
                <a:t>rites file</a:t>
              </a:r>
            </a:p>
          </p:txBody>
        </p:sp>
        <p:sp>
          <p:nvSpPr>
            <p:cNvPr id="16" name="Label Poll"/>
            <p:cNvSpPr/>
            <p:nvPr/>
          </p:nvSpPr>
          <p:spPr>
            <a:xfrm>
              <a:off x="7239001" y="2509517"/>
              <a:ext cx="1594340" cy="889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sz="1500" dirty="0">
                  <a:solidFill>
                    <a:srgbClr val="BD582C"/>
                  </a:solidFill>
                </a:rPr>
                <a:t>Repeatedly checks: “is it there yet?”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B1B4B1E-DF9F-8A6B-AC0C-0C1A3EBD62A4}"/>
                </a:ext>
              </a:extLst>
            </p:cNvPr>
            <p:cNvGrpSpPr/>
            <p:nvPr/>
          </p:nvGrpSpPr>
          <p:grpSpPr>
            <a:xfrm>
              <a:off x="1097279" y="1917697"/>
              <a:ext cx="9997442" cy="889000"/>
              <a:chOff x="1097280" y="2222500"/>
              <a:chExt cx="9997442" cy="889000"/>
            </a:xfrm>
          </p:grpSpPr>
          <p:sp>
            <p:nvSpPr>
              <p:cNvPr id="10" name="Producer Box"/>
              <p:cNvSpPr/>
              <p:nvPr/>
            </p:nvSpPr>
            <p:spPr>
              <a:xfrm>
                <a:off x="1097280" y="2222500"/>
                <a:ext cx="2286000" cy="889000"/>
              </a:xfrm>
              <a:prstGeom prst="round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FFFFF"/>
                    </a:solidFill>
                  </a:rPr>
                  <a:t>Producer</a:t>
                </a:r>
              </a:p>
            </p:txBody>
          </p:sp>
          <p:sp>
            <p:nvSpPr>
              <p:cNvPr id="11" name="Folder Box"/>
              <p:cNvSpPr/>
              <p:nvPr/>
            </p:nvSpPr>
            <p:spPr>
              <a:xfrm>
                <a:off x="4953002" y="2222500"/>
                <a:ext cx="2286000" cy="889000"/>
              </a:xfrm>
              <a:prstGeom prst="roundRect">
                <a:avLst/>
              </a:prstGeom>
              <a:solidFill>
                <a:srgbClr val="865640"/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FFFFF"/>
                    </a:solidFill>
                  </a:rPr>
                  <a:t>Shared Folder</a:t>
                </a:r>
              </a:p>
            </p:txBody>
          </p:sp>
          <p:sp>
            <p:nvSpPr>
              <p:cNvPr id="12" name="Consumer Box"/>
              <p:cNvSpPr/>
              <p:nvPr/>
            </p:nvSpPr>
            <p:spPr>
              <a:xfrm>
                <a:off x="8808722" y="2222500"/>
                <a:ext cx="2286000" cy="889000"/>
              </a:xfrm>
              <a:prstGeom prst="roundRect">
                <a:avLst/>
              </a:prstGeom>
              <a:solidFill>
                <a:srgbClr val="E48312"/>
              </a:solidFill>
              <a:ln>
                <a:noFill/>
              </a:ln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en-US" sz="1800" b="1" dirty="0">
                    <a:solidFill>
                      <a:srgbClr val="FFFFFF"/>
                    </a:solidFill>
                  </a:rPr>
                  <a:t>Consumer</a:t>
                </a:r>
              </a:p>
            </p:txBody>
          </p:sp>
          <p:sp>
            <p:nvSpPr>
              <p:cNvPr id="13" name="Arrow Write"/>
              <p:cNvSpPr/>
              <p:nvPr/>
            </p:nvSpPr>
            <p:spPr>
              <a:xfrm>
                <a:off x="3444241" y="2514600"/>
                <a:ext cx="1447800" cy="304800"/>
              </a:xfrm>
              <a:prstGeom prst="rightArrow">
                <a:avLst/>
              </a:prstGeom>
              <a:solidFill>
                <a:srgbClr val="637052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Arrow Write">
                <a:extLst>
                  <a:ext uri="{FF2B5EF4-FFF2-40B4-BE49-F238E27FC236}">
                    <a16:creationId xmlns:a16="http://schemas.microsoft.com/office/drawing/2014/main" id="{5B80B7F5-5BD0-8F3D-5743-829A8CD484EA}"/>
                  </a:ext>
                </a:extLst>
              </p:cNvPr>
              <p:cNvSpPr/>
              <p:nvPr/>
            </p:nvSpPr>
            <p:spPr>
              <a:xfrm rot="10800000">
                <a:off x="7299963" y="2494280"/>
                <a:ext cx="1447800" cy="304800"/>
              </a:xfrm>
              <a:prstGeom prst="rightArrow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1680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E6D5D-F528-20C2-F429-D405C297A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File-System Event Approach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D3155A0-5CEE-486E-2A12-D1ABD184DFE7}"/>
              </a:ext>
            </a:extLst>
          </p:cNvPr>
          <p:cNvGrpSpPr/>
          <p:nvPr/>
        </p:nvGrpSpPr>
        <p:grpSpPr>
          <a:xfrm>
            <a:off x="1097279" y="1920240"/>
            <a:ext cx="9997442" cy="1480820"/>
            <a:chOff x="1097279" y="2222500"/>
            <a:chExt cx="9997442" cy="1480820"/>
          </a:xfrm>
        </p:grpSpPr>
        <p:sp>
          <p:nvSpPr>
            <p:cNvPr id="3" name="Label Write">
              <a:extLst>
                <a:ext uri="{FF2B5EF4-FFF2-40B4-BE49-F238E27FC236}">
                  <a16:creationId xmlns:a16="http://schemas.microsoft.com/office/drawing/2014/main" id="{255405A8-CCF4-0ED7-FB57-CA77FBFE751E}"/>
                </a:ext>
              </a:extLst>
            </p:cNvPr>
            <p:cNvSpPr/>
            <p:nvPr/>
          </p:nvSpPr>
          <p:spPr>
            <a:xfrm>
              <a:off x="3152140" y="2799080"/>
              <a:ext cx="2032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sz="1500" dirty="0">
                  <a:solidFill>
                    <a:schemeClr val="tx2">
                      <a:lumMod val="75000"/>
                    </a:schemeClr>
                  </a:solidFill>
                </a:rPr>
                <a:t>W</a:t>
              </a:r>
              <a:r>
                <a:rPr lang="en-US" sz="1500" i="0" dirty="0">
                  <a:solidFill>
                    <a:schemeClr val="tx2">
                      <a:lumMod val="75000"/>
                    </a:schemeClr>
                  </a:solidFill>
                </a:rPr>
                <a:t>rites file</a:t>
              </a:r>
            </a:p>
          </p:txBody>
        </p:sp>
        <p:sp>
          <p:nvSpPr>
            <p:cNvPr id="4" name="Label Poll">
              <a:extLst>
                <a:ext uri="{FF2B5EF4-FFF2-40B4-BE49-F238E27FC236}">
                  <a16:creationId xmlns:a16="http://schemas.microsoft.com/office/drawing/2014/main" id="{0AB8133F-6C69-E748-67D4-50D8F39B49B1}"/>
                </a:ext>
              </a:extLst>
            </p:cNvPr>
            <p:cNvSpPr/>
            <p:nvPr/>
          </p:nvSpPr>
          <p:spPr>
            <a:xfrm>
              <a:off x="7239001" y="2814320"/>
              <a:ext cx="1594340" cy="889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sz="1500" dirty="0">
                  <a:solidFill>
                    <a:srgbClr val="BD582C"/>
                  </a:solidFill>
                </a:rPr>
                <a:t>OS fires an event — no polling needed</a:t>
              </a:r>
            </a:p>
          </p:txBody>
        </p:sp>
        <p:sp>
          <p:nvSpPr>
            <p:cNvPr id="6" name="Producer Box">
              <a:extLst>
                <a:ext uri="{FF2B5EF4-FFF2-40B4-BE49-F238E27FC236}">
                  <a16:creationId xmlns:a16="http://schemas.microsoft.com/office/drawing/2014/main" id="{97391E73-503C-1810-97C2-92F93610C72F}"/>
                </a:ext>
              </a:extLst>
            </p:cNvPr>
            <p:cNvSpPr/>
            <p:nvPr/>
          </p:nvSpPr>
          <p:spPr>
            <a:xfrm>
              <a:off x="1097279" y="2222500"/>
              <a:ext cx="2286000" cy="889000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sz="1800" b="1" dirty="0">
                  <a:solidFill>
                    <a:srgbClr val="FFFFFF"/>
                  </a:solidFill>
                </a:rPr>
                <a:t>Producer</a:t>
              </a:r>
            </a:p>
          </p:txBody>
        </p:sp>
        <p:sp>
          <p:nvSpPr>
            <p:cNvPr id="7" name="Folder Box">
              <a:extLst>
                <a:ext uri="{FF2B5EF4-FFF2-40B4-BE49-F238E27FC236}">
                  <a16:creationId xmlns:a16="http://schemas.microsoft.com/office/drawing/2014/main" id="{15552997-B90D-AF9E-A0C8-751921B60418}"/>
                </a:ext>
              </a:extLst>
            </p:cNvPr>
            <p:cNvSpPr/>
            <p:nvPr/>
          </p:nvSpPr>
          <p:spPr>
            <a:xfrm>
              <a:off x="4953001" y="2222500"/>
              <a:ext cx="2286000" cy="889000"/>
            </a:xfrm>
            <a:prstGeom prst="roundRect">
              <a:avLst/>
            </a:prstGeom>
            <a:solidFill>
              <a:srgbClr val="865640"/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sz="1800" b="1" dirty="0">
                  <a:solidFill>
                    <a:srgbClr val="FFFFFF"/>
                  </a:solidFill>
                </a:rPr>
                <a:t>Shared Folder</a:t>
              </a:r>
            </a:p>
          </p:txBody>
        </p:sp>
        <p:sp>
          <p:nvSpPr>
            <p:cNvPr id="8" name="Consumer Box">
              <a:extLst>
                <a:ext uri="{FF2B5EF4-FFF2-40B4-BE49-F238E27FC236}">
                  <a16:creationId xmlns:a16="http://schemas.microsoft.com/office/drawing/2014/main" id="{372326EC-D65C-EDBA-1D07-DD2466F7DE7C}"/>
                </a:ext>
              </a:extLst>
            </p:cNvPr>
            <p:cNvSpPr/>
            <p:nvPr/>
          </p:nvSpPr>
          <p:spPr>
            <a:xfrm>
              <a:off x="8808721" y="2222500"/>
              <a:ext cx="2286000" cy="889000"/>
            </a:xfrm>
            <a:prstGeom prst="roundRect">
              <a:avLst/>
            </a:prstGeom>
            <a:solidFill>
              <a:srgbClr val="E48312"/>
            </a:solidFill>
            <a:ln>
              <a:noFill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en-US" sz="1800" b="1" dirty="0">
                  <a:solidFill>
                    <a:srgbClr val="FFFFFF"/>
                  </a:solidFill>
                </a:rPr>
                <a:t>Consumer</a:t>
              </a:r>
            </a:p>
          </p:txBody>
        </p:sp>
        <p:sp>
          <p:nvSpPr>
            <p:cNvPr id="9" name="Arrow Write">
              <a:extLst>
                <a:ext uri="{FF2B5EF4-FFF2-40B4-BE49-F238E27FC236}">
                  <a16:creationId xmlns:a16="http://schemas.microsoft.com/office/drawing/2014/main" id="{541D0B3D-C8A3-4ED9-FC4A-44D73407D3E1}"/>
                </a:ext>
              </a:extLst>
            </p:cNvPr>
            <p:cNvSpPr/>
            <p:nvPr/>
          </p:nvSpPr>
          <p:spPr>
            <a:xfrm>
              <a:off x="3444240" y="2514600"/>
              <a:ext cx="1447800" cy="304800"/>
            </a:xfrm>
            <a:prstGeom prst="rightArrow">
              <a:avLst/>
            </a:prstGeom>
            <a:solidFill>
              <a:srgbClr val="63705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Arrow Write">
              <a:extLst>
                <a:ext uri="{FF2B5EF4-FFF2-40B4-BE49-F238E27FC236}">
                  <a16:creationId xmlns:a16="http://schemas.microsoft.com/office/drawing/2014/main" id="{C83C7CA2-E7CD-6810-0E60-B2331837EAA8}"/>
                </a:ext>
              </a:extLst>
            </p:cNvPr>
            <p:cNvSpPr/>
            <p:nvPr/>
          </p:nvSpPr>
          <p:spPr>
            <a:xfrm>
              <a:off x="7299962" y="2494280"/>
              <a:ext cx="1447800" cy="3048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9023AA7-DB09-697F-45A8-F26A143A4DAC}"/>
              </a:ext>
            </a:extLst>
          </p:cNvPr>
          <p:cNvSpPr txBox="1"/>
          <p:nvPr/>
        </p:nvSpPr>
        <p:spPr>
          <a:xfrm>
            <a:off x="1097279" y="3566160"/>
            <a:ext cx="9906000" cy="2308324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 dirty="0"/>
              <a:t>The OS notifies the consumer the instant a file appears — zero wasted cycles waiting. This is the non-blocking, event-driven model from the I/O lecture.</a:t>
            </a:r>
          </a:p>
          <a:p>
            <a:pPr algn="l"/>
            <a:r>
              <a:rPr lang="en-US" dirty="0"/>
              <a:t>Communication details: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Syntax: same file format as polling; delivery is via OS notification, not the file's content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Frequency/Trigger: fires immediately on the file-creation event — no fixed interval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Assumption: OS file-watch support is available; consumer is registered before producer writes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Open question: how does the consumer know the file is finished?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Caveat: events can be dropped under bursts — keep a periodic scan as a fallback</a:t>
            </a:r>
          </a:p>
        </p:txBody>
      </p:sp>
    </p:spTree>
    <p:extLst>
      <p:ext uri="{BB962C8B-B14F-4D97-AF65-F5344CB8AC3E}">
        <p14:creationId xmlns:p14="http://schemas.microsoft.com/office/powerpoint/2010/main" val="3470162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A7605-EE09-A2E7-C5C8-9BF3A8B38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Could Go Wrong?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8A751-9AEF-0E53-0924-83520AB59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1800" b="1" dirty="0"/>
              <a:t>The race condition: reading a file while it's still being written</a:t>
            </a:r>
          </a:p>
          <a:p>
            <a:pPr marL="342900" lvl="1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If the consumer sees the file the instant it's created, it may read a half-written, corrupt file.</a:t>
            </a:r>
          </a:p>
          <a:p>
            <a:pPr marL="169863" indent="-169863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Common fixes</a:t>
            </a:r>
          </a:p>
          <a:p>
            <a:pPr marL="342900" lvl="1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Atomic rename — write to a temp file, then rename it into place. Rename is atomic on most filesystems, so the consumer never sees a partial file.</a:t>
            </a:r>
          </a:p>
          <a:p>
            <a:pPr marL="342900" lvl="1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A "done" marker file or lock — the producer signals completion explicitly instead of relying on timing.</a:t>
            </a:r>
          </a:p>
          <a:p>
            <a:pPr marL="342900" lvl="1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Size-stability polling — check the file size, wait, check again; only read once the size stops changing between checks. Trade-off: added latency.</a:t>
            </a:r>
          </a:p>
          <a:p>
            <a:pPr marL="169863" indent="-169863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Other considerations</a:t>
            </a:r>
          </a:p>
          <a:p>
            <a:pPr marL="342900" lvl="1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Backlog and disk usage grow unbounded if the producer runs faster than the consumer can keep up.</a:t>
            </a:r>
          </a:p>
          <a:p>
            <a:pPr marL="342900" lvl="1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Cleanup policy — does the consumer delete the file when done, or move it to an archive folder? Deleting keeps the folder small; archiving gives you an audit trail and something to replay if processing fails.</a:t>
            </a:r>
          </a:p>
        </p:txBody>
      </p:sp>
    </p:spTree>
    <p:extLst>
      <p:ext uri="{BB962C8B-B14F-4D97-AF65-F5344CB8AC3E}">
        <p14:creationId xmlns:p14="http://schemas.microsoft.com/office/powerpoint/2010/main" val="2693728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2EFCE-8C0E-8886-3B70-2A3A2B7E9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6DFAE-03A0-6727-735E-5F3EFC434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1800" b="1" dirty="0"/>
              <a:t>Log shipping</a:t>
            </a:r>
          </a:p>
          <a:p>
            <a:pPr marL="342900" lvl="1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Your app writes logs (producer); a shipper like Filebeat or Fluentd tails and forwards them (consumer)</a:t>
            </a:r>
          </a:p>
          <a:p>
            <a:pPr marL="169863" indent="-169863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Print spoolers</a:t>
            </a:r>
          </a:p>
          <a:p>
            <a:pPr marL="342900" lvl="1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Your app produces a print job file; the OS print spooler consumes it and sends it to the printer whenever it's ready.</a:t>
            </a:r>
          </a:p>
          <a:p>
            <a:pPr marL="169863" indent="-169863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ETL (extract, transform, and load) / data pipelines</a:t>
            </a:r>
          </a:p>
          <a:p>
            <a:pPr marL="342900" lvl="1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One job drops files in a folder; another watches and processes them.</a:t>
            </a:r>
          </a:p>
        </p:txBody>
      </p:sp>
    </p:spTree>
    <p:extLst>
      <p:ext uri="{BB962C8B-B14F-4D97-AF65-F5344CB8AC3E}">
        <p14:creationId xmlns:p14="http://schemas.microsoft.com/office/powerpoint/2010/main" val="3844056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73A4D-9AD1-BD20-727B-5B61E5AA3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FEBCC-FB55-4432-2170-27615E5E8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Intra</a:t>
            </a:r>
            <a:r>
              <a:rPr lang="en-US" sz="2000" dirty="0"/>
              <a:t>-process communication (thread cooperation and synchronization)</a:t>
            </a:r>
          </a:p>
          <a:p>
            <a:pPr marL="685800" lvl="1" indent="-342900">
              <a:buFont typeface="Arial"/>
              <a:buChar char="•"/>
            </a:pPr>
            <a:r>
              <a:rPr lang="en-US" sz="1800" dirty="0"/>
              <a:t>Threads sharing the same memory space</a:t>
            </a:r>
          </a:p>
          <a:p>
            <a:pPr marL="685800" lvl="1" indent="-342900">
              <a:buFont typeface="Arial"/>
              <a:buChar char="•"/>
            </a:pPr>
            <a:r>
              <a:rPr lang="en-US" sz="1800" dirty="0"/>
              <a:t>Function calls, shared resources</a:t>
            </a:r>
          </a:p>
          <a:p>
            <a:pPr marL="685800" lvl="1" indent="-342900">
              <a:buFont typeface="Arial"/>
              <a:buChar char="•"/>
            </a:pPr>
            <a:r>
              <a:rPr lang="en-US" sz="1800" dirty="0"/>
              <a:t>Synchronization primitives (mutexes, semaphores)</a:t>
            </a:r>
          </a:p>
          <a:p>
            <a:pPr marL="0" indent="0">
              <a:buNone/>
            </a:pPr>
            <a:r>
              <a:rPr lang="en-US" sz="2000" b="1" dirty="0"/>
              <a:t>Inter</a:t>
            </a:r>
            <a:r>
              <a:rPr lang="en-US" sz="2000" dirty="0"/>
              <a:t>-process communication (IPC)</a:t>
            </a:r>
          </a:p>
          <a:p>
            <a:pPr marL="685800" lvl="1" indent="-342900">
              <a:buFont typeface="Arial"/>
              <a:buChar char="•"/>
            </a:pPr>
            <a:r>
              <a:rPr lang="en-US" sz="1800" dirty="0"/>
              <a:t>Separate processes with isolated memory</a:t>
            </a:r>
          </a:p>
          <a:p>
            <a:pPr marL="685800" lvl="1" indent="-342900">
              <a:buFont typeface="Arial"/>
              <a:buChar char="•"/>
            </a:pPr>
            <a:r>
              <a:rPr lang="en-US" sz="1800" dirty="0"/>
              <a:t>Requires explicit communication mechanisms</a:t>
            </a:r>
          </a:p>
          <a:p>
            <a:pPr marL="685800" lvl="1" indent="-342900">
              <a:buFont typeface="Arial"/>
              <a:buChar char="•"/>
            </a:pPr>
            <a:r>
              <a:rPr lang="en-US" sz="1800" dirty="0"/>
              <a:t>Can span machines on a network</a:t>
            </a:r>
          </a:p>
        </p:txBody>
      </p:sp>
    </p:spTree>
    <p:extLst>
      <p:ext uri="{BB962C8B-B14F-4D97-AF65-F5344CB8AC3E}">
        <p14:creationId xmlns:p14="http://schemas.microsoft.com/office/powerpoint/2010/main" val="197117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1A6A2-8A8F-0D26-5680-50E365581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6DDCF-9FD4-5531-E815-E808088C4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Inter-process Communication?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A85DB-0EBF-BC55-56B3-B731B9591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3657"/>
            <a:ext cx="5029200" cy="4344754"/>
          </a:xfrm>
        </p:spPr>
        <p:txBody>
          <a:bodyPr>
            <a:normAutofit lnSpcReduction="10000"/>
          </a:bodyPr>
          <a:lstStyle/>
          <a:p>
            <a:pPr marL="173038" indent="0">
              <a:buNone/>
            </a:pPr>
            <a:r>
              <a:rPr lang="en-US" dirty="0"/>
              <a:t>Security</a:t>
            </a:r>
          </a:p>
          <a:p>
            <a:pPr marL="808546" lvl="1" indent="-342900">
              <a:buFont typeface="Arial" panose="020B0604020202020204" pitchFamily="34" charset="0"/>
              <a:buChar char="•"/>
            </a:pPr>
            <a:r>
              <a:rPr lang="en-US" dirty="0"/>
              <a:t>A large application has one small part that needs elevated permissions.</a:t>
            </a:r>
          </a:p>
          <a:p>
            <a:pPr marL="808546" lvl="1" indent="-342900">
              <a:buFont typeface="Arial" panose="020B0604020202020204" pitchFamily="34" charset="0"/>
              <a:buChar char="•"/>
            </a:pPr>
            <a:r>
              <a:rPr lang="en-US" dirty="0"/>
              <a:t>Giving those permissions to the whole application would be unsecure.</a:t>
            </a:r>
          </a:p>
          <a:p>
            <a:pPr marL="808546" lvl="1" indent="-342900">
              <a:buFont typeface="Arial" panose="020B0604020202020204" pitchFamily="34" charset="0"/>
              <a:buChar char="•"/>
            </a:pPr>
            <a:r>
              <a:rPr lang="en-US" dirty="0"/>
              <a:t>Instead, split that part into its own process and grant permissions only to the one that needs them.</a:t>
            </a:r>
          </a:p>
          <a:p>
            <a:pPr marL="173038" indent="0">
              <a:buNone/>
            </a:pPr>
            <a:r>
              <a:rPr lang="en-US" dirty="0"/>
              <a:t>Cooperation</a:t>
            </a:r>
          </a:p>
          <a:p>
            <a:pPr marL="808546" lvl="1" indent="-342900">
              <a:buFont typeface="Arial" panose="020B0604020202020204" pitchFamily="34" charset="0"/>
              <a:buChar char="•"/>
            </a:pPr>
            <a:r>
              <a:rPr lang="en-US" dirty="0"/>
              <a:t>One process needs the output of another to do its job.</a:t>
            </a:r>
          </a:p>
          <a:p>
            <a:pPr marL="991426" lvl="2" indent="-342900">
              <a:buFont typeface="Arial" panose="020B0604020202020204" pitchFamily="34" charset="0"/>
              <a:buChar char="•"/>
            </a:pPr>
            <a:r>
              <a:rPr lang="en-US" dirty="0"/>
              <a:t>ls –la | grep …</a:t>
            </a:r>
          </a:p>
          <a:p>
            <a:pPr marL="173038" indent="0">
              <a:buNone/>
            </a:pPr>
            <a:r>
              <a:rPr lang="en-US" dirty="0"/>
              <a:t>Coordination</a:t>
            </a:r>
          </a:p>
          <a:p>
            <a:pPr marL="808546" lvl="1" indent="-342900">
              <a:buFont typeface="Arial" panose="020B0604020202020204" pitchFamily="34" charset="0"/>
              <a:buChar char="•"/>
            </a:pPr>
            <a:r>
              <a:rPr lang="en-US" dirty="0"/>
              <a:t>nginx coordinates multiple worker processes.</a:t>
            </a:r>
          </a:p>
          <a:p>
            <a:pPr marL="991426" lvl="2" indent="-342900">
              <a:buFont typeface="Arial" panose="020B0604020202020204" pitchFamily="34" charset="0"/>
              <a:buChar char="•"/>
            </a:pPr>
            <a:r>
              <a:rPr lang="en-US" dirty="0"/>
              <a:t>Each worker handles its own HTTP requests.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E9E460-0A0B-1345-43BB-AF5577B355CB}"/>
              </a:ext>
            </a:extLst>
          </p:cNvPr>
          <p:cNvSpPr txBox="1"/>
          <p:nvPr/>
        </p:nvSpPr>
        <p:spPr>
          <a:xfrm>
            <a:off x="6382434" y="1857457"/>
            <a:ext cx="4773246" cy="2385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/>
            <a:r>
              <a:rPr lang="en-US" dirty="0"/>
              <a:t>Sending information</a:t>
            </a:r>
          </a:p>
          <a:p>
            <a:pPr marL="808546" lvl="1" indent="-342900">
              <a:buFont typeface="Arial" panose="020B0604020202020204" pitchFamily="34" charset="0"/>
              <a:buChar char="•"/>
            </a:pPr>
            <a:r>
              <a:rPr lang="en-US" dirty="0"/>
              <a:t>A desktop notification process receives notifications from other applications.</a:t>
            </a:r>
          </a:p>
          <a:p>
            <a:pPr marL="991426" lvl="2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Discord -&gt; Windows notifier: “new message!”</a:t>
            </a:r>
          </a:p>
          <a:p>
            <a:pPr marL="173038">
              <a:spcBef>
                <a:spcPts val="200"/>
              </a:spcBef>
            </a:pPr>
            <a:r>
              <a:rPr lang="en-US" dirty="0"/>
              <a:t>Shared access to resources</a:t>
            </a:r>
          </a:p>
          <a:p>
            <a:pPr marL="808546" lvl="1" indent="-342900">
              <a:buFont typeface="Arial" panose="020B0604020202020204" pitchFamily="34" charset="0"/>
              <a:buChar char="•"/>
            </a:pPr>
            <a:r>
              <a:rPr lang="en-US" dirty="0"/>
              <a:t>Several applications may need to access the same file at the same time.</a:t>
            </a:r>
          </a:p>
        </p:txBody>
      </p:sp>
    </p:spTree>
    <p:extLst>
      <p:ext uri="{BB962C8B-B14F-4D97-AF65-F5344CB8AC3E}">
        <p14:creationId xmlns:p14="http://schemas.microsoft.com/office/powerpoint/2010/main" val="327210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35" end="4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35" end="4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35" end="4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C84E5-82C5-44C2-92BE-A81465E34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B9511-1EFC-4169-A6E3-6387892E2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8762"/>
          </a:xfrm>
        </p:spPr>
        <p:txBody>
          <a:bodyPr>
            <a:normAutofit/>
          </a:bodyPr>
          <a:lstStyle/>
          <a:p>
            <a:r>
              <a:rPr lang="en-US" dirty="0"/>
              <a:t>Intra-process communication techniques do not work across processes. Why?</a:t>
            </a:r>
          </a:p>
          <a:p>
            <a:pPr marL="287338" indent="-173038">
              <a:buFont typeface="Arial" panose="020B0604020202020204" pitchFamily="34" charset="0"/>
              <a:buChar char="•"/>
            </a:pPr>
            <a:r>
              <a:rPr lang="en-US" dirty="0"/>
              <a:t>Each process is in its own address space</a:t>
            </a:r>
          </a:p>
          <a:p>
            <a:pPr marL="579946" lvl="1" indent="-173038">
              <a:buFont typeface="Arial" panose="020B0604020202020204" pitchFamily="34" charset="0"/>
              <a:buChar char="•"/>
            </a:pPr>
            <a:r>
              <a:rPr lang="en-US" dirty="0"/>
              <a:t>Stack, heap, resources, … nothing is shared</a:t>
            </a:r>
          </a:p>
          <a:p>
            <a:pPr marL="579946" lvl="1" indent="-173038">
              <a:buFont typeface="Arial" panose="020B0604020202020204" pitchFamily="34" charset="0"/>
              <a:buChar char="•"/>
            </a:pPr>
            <a:r>
              <a:rPr lang="en-US" dirty="0"/>
              <a:t>Virtual addresses -&gt; different physical addresses</a:t>
            </a:r>
          </a:p>
          <a:p>
            <a:pPr marL="762826" lvl="2" indent="-173038">
              <a:buFont typeface="Arial" panose="020B0604020202020204" pitchFamily="34" charset="0"/>
              <a:buChar char="•"/>
            </a:pPr>
            <a:r>
              <a:rPr lang="en-US" sz="1800" dirty="0"/>
              <a:t>Impossible to jump between instructions</a:t>
            </a:r>
          </a:p>
          <a:p>
            <a:pPr marL="579946" lvl="1" indent="-173038">
              <a:buFont typeface="Arial" panose="020B0604020202020204" pitchFamily="34" charset="0"/>
              <a:buChar char="•"/>
            </a:pPr>
            <a:r>
              <a:rPr lang="en-US" dirty="0"/>
              <a:t>Processes are unreachable to each other</a:t>
            </a:r>
          </a:p>
          <a:p>
            <a:pPr marL="287338" indent="-173038">
              <a:buFont typeface="Arial" panose="020B0604020202020204" pitchFamily="34" charset="0"/>
              <a:buChar char="•"/>
            </a:pPr>
            <a:r>
              <a:rPr lang="en-US" dirty="0"/>
              <a:t>Protection, but not without challenges …</a:t>
            </a:r>
          </a:p>
          <a:p>
            <a:pPr marL="579946" lvl="1" indent="-173038">
              <a:buFont typeface="Arial" panose="020B0604020202020204" pitchFamily="34" charset="0"/>
              <a:buChar char="•"/>
            </a:pPr>
            <a:r>
              <a:rPr lang="en-US" dirty="0"/>
              <a:t>Process isolation is a feature — it prevents one process from corrupting another's memory</a:t>
            </a:r>
          </a:p>
          <a:p>
            <a:pPr marL="579946" lvl="1" indent="-173038">
              <a:buFont typeface="Arial" panose="020B0604020202020204" pitchFamily="34" charset="0"/>
              <a:buChar char="•"/>
            </a:pPr>
            <a:r>
              <a:rPr lang="en-US" dirty="0"/>
              <a:t>But it also means processes can't directly share data or call each other's functions</a:t>
            </a:r>
          </a:p>
          <a:p>
            <a:pPr marL="579946" lvl="1" indent="-173038">
              <a:buFont typeface="Arial" panose="020B0604020202020204" pitchFamily="34" charset="0"/>
              <a:buChar char="•"/>
            </a:pPr>
            <a:r>
              <a:rPr lang="en-US" dirty="0"/>
              <a:t>So, we need explicit mechanisms to communicate safely across that boundary</a:t>
            </a:r>
          </a:p>
          <a:p>
            <a:pPr marL="287338" indent="-173038">
              <a:buFont typeface="Arial" panose="020B0604020202020204" pitchFamily="34" charset="0"/>
              <a:buChar char="•"/>
            </a:pPr>
            <a:r>
              <a:rPr lang="en-US" dirty="0"/>
              <a:t>We need IPC</a:t>
            </a:r>
          </a:p>
        </p:txBody>
      </p:sp>
    </p:spTree>
    <p:extLst>
      <p:ext uri="{BB962C8B-B14F-4D97-AF65-F5344CB8AC3E}">
        <p14:creationId xmlns:p14="http://schemas.microsoft.com/office/powerpoint/2010/main" val="45811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C33E4-50BE-43E8-9382-6C06A98BE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IPC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AA104-2559-43EB-A6C5-833E55D6BA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Transport mechanisms (OS-provided)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File system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Sockets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Pipes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Shared memory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Message queues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C4BD69-887A-4D66-8E0A-B96B55053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27431" y="1845735"/>
            <a:ext cx="5628249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The transport is given. The protocol is not.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The OS delivers bytes; it does not define their meaning.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That meaning is your contract.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Unstructured and untyped: field order, encoding, and framing live only in documentation.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No compile-time check — the ends are built separately.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Best case: validate the format at runtime.</a:t>
            </a:r>
          </a:p>
          <a:p>
            <a:pPr marL="0" indent="0">
              <a:buNone/>
            </a:pPr>
            <a:r>
              <a:rPr lang="en-US" sz="1800" b="1" dirty="0"/>
              <a:t>Examples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Unix pipes — one tool's stdout parsed as another's stdin</a:t>
            </a:r>
          </a:p>
          <a:p>
            <a:pPr marL="341313" indent="-168275">
              <a:buFont typeface="Arial" panose="020B0604020202020204" pitchFamily="34" charset="0"/>
              <a:buChar char="•"/>
            </a:pPr>
            <a:r>
              <a:rPr lang="en-US" sz="1800" dirty="0"/>
              <a:t>CSV and log file drops between systems</a:t>
            </a:r>
          </a:p>
        </p:txBody>
      </p:sp>
    </p:spTree>
    <p:extLst>
      <p:ext uri="{BB962C8B-B14F-4D97-AF65-F5344CB8AC3E}">
        <p14:creationId xmlns:p14="http://schemas.microsoft.com/office/powerpoint/2010/main" val="3909625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0D97D7C-1EC6-40A7-9955-46A8727F2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System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9C033C-3849-4D92-A16F-0F3D82D9A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031566" cy="4023360"/>
          </a:xfrm>
        </p:spPr>
        <p:txBody>
          <a:bodyPr/>
          <a:lstStyle/>
          <a:p>
            <a:r>
              <a:rPr lang="en-US" dirty="0"/>
              <a:t>Example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One process writes to a file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Second process reads from the file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new printing job?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/>
              <a:t>Create it as a file </a:t>
            </a:r>
            <a:r>
              <a:rPr lang="en-US" sz="1800" dirty="0">
                <a:latin typeface="Consolas" panose="020B0609020204030204" pitchFamily="49" charset="0"/>
              </a:rPr>
              <a:t>/var/spool/print/12345.job</a:t>
            </a:r>
          </a:p>
          <a:p>
            <a:pPr marL="201168" lvl="1" indent="0">
              <a:buNone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FEABE2-F62D-B9F1-921C-336623E00B58}"/>
              </a:ext>
            </a:extLst>
          </p:cNvPr>
          <p:cNvSpPr txBox="1"/>
          <p:nvPr/>
        </p:nvSpPr>
        <p:spPr>
          <a:xfrm>
            <a:off x="5364480" y="1737360"/>
            <a:ext cx="617102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Seems simple enough, but consider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Files have no inherent structure — both processes must define, create, and maintain a shared format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Both processes must agree on a format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Parsing complexity — reader must correctly interpret what the writer produced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Format errors are silent at the OS level — no compile-time or type checking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Breaking changes and backwards compatibility concerns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How do you avoid read/write conflicts?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When does the reader start reading?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How do you sync writing?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It's slow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Disk I/O much slower than memory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Naïve polling implementations</a:t>
            </a:r>
          </a:p>
        </p:txBody>
      </p:sp>
    </p:spTree>
    <p:extLst>
      <p:ext uri="{BB962C8B-B14F-4D97-AF65-F5344CB8AC3E}">
        <p14:creationId xmlns:p14="http://schemas.microsoft.com/office/powerpoint/2010/main" val="62155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51B5F-4A92-452D-BBC8-2A30AE3E9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81263-B89A-4D35-9A01-9C39CBCBC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8" y="1845734"/>
            <a:ext cx="5344553" cy="45002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dirty="0"/>
              <a:t>A global shared memory location is established</a:t>
            </a:r>
          </a:p>
          <a:p>
            <a:pPr marL="515938" indent="-2873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/>
              <a:t>Created in the Kernel space</a:t>
            </a:r>
          </a:p>
          <a:p>
            <a:pPr marL="515938" indent="-2873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/>
              <a:t>Same physical memory mapped to virtual memory for each participating process</a:t>
            </a:r>
          </a:p>
          <a:p>
            <a:r>
              <a:rPr lang="en-US" sz="2200" dirty="0"/>
              <a:t>How is it done?</a:t>
            </a:r>
          </a:p>
          <a:p>
            <a:pPr marL="515938" indent="-2873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/>
              <a:t>Process 1 creates shared memory</a:t>
            </a:r>
          </a:p>
          <a:p>
            <a:pPr marL="808546" lvl="1" indent="-2873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Python: </a:t>
            </a:r>
            <a:r>
              <a:rPr lang="en-US" sz="1700" dirty="0" err="1"/>
              <a:t>SharedMemory</a:t>
            </a:r>
            <a:r>
              <a:rPr lang="en-US" sz="1700" dirty="0"/>
              <a:t>(name=…, create=True, size=N)</a:t>
            </a:r>
          </a:p>
          <a:p>
            <a:pPr marL="515938" indent="-2873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/>
              <a:t>Other processes attach to the shared memory</a:t>
            </a:r>
          </a:p>
          <a:p>
            <a:pPr marL="808546" lvl="1" indent="-2873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Python: </a:t>
            </a:r>
            <a:r>
              <a:rPr lang="en-US" sz="1700" dirty="0" err="1"/>
              <a:t>SharedMemory</a:t>
            </a:r>
            <a:r>
              <a:rPr lang="en-US" sz="1700" dirty="0"/>
              <a:t>(name=...)</a:t>
            </a:r>
          </a:p>
          <a:p>
            <a:pPr marL="515938" indent="-2873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Really an OS call underneath — Python wraps shm_open+mmap (POSIX) or CreateFileMapping (Windows)</a:t>
            </a:r>
          </a:p>
          <a:p>
            <a:r>
              <a:rPr lang="en-US" sz="2200" dirty="0"/>
              <a:t>Each process can read / write to that location and communicate</a:t>
            </a:r>
          </a:p>
          <a:p>
            <a:r>
              <a:rPr lang="en-US" sz="2200" dirty="0"/>
              <a:t>Similar to global variables</a:t>
            </a:r>
          </a:p>
          <a:p>
            <a:pPr marL="515938" indent="-287338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900" dirty="0"/>
              <a:t>But outside the process memory space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1B0A1-08C6-93F0-C362-6F34728C5AB0}"/>
              </a:ext>
            </a:extLst>
          </p:cNvPr>
          <p:cNvSpPr txBox="1"/>
          <p:nvPr/>
        </p:nvSpPr>
        <p:spPr>
          <a:xfrm>
            <a:off x="7003367" y="1727982"/>
            <a:ext cx="4268372" cy="414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Performance</a:t>
            </a:r>
          </a:p>
          <a:p>
            <a:pPr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Extremely fast</a:t>
            </a:r>
          </a:p>
          <a:p>
            <a:pPr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No copying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2000" dirty="0"/>
              <a:t>Risks</a:t>
            </a:r>
          </a:p>
          <a:p>
            <a:pPr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Race conditions</a:t>
            </a:r>
          </a:p>
          <a:p>
            <a:pPr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Data corruption</a:t>
            </a:r>
          </a:p>
          <a:p>
            <a:pPr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No structure - have to define a communication protocol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lang="en-US" sz="2000" dirty="0"/>
              <a:t>Applications</a:t>
            </a:r>
          </a:p>
          <a:p>
            <a:pPr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Real-time video/audio streaming</a:t>
            </a:r>
          </a:p>
          <a:p>
            <a:pPr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Shared caches</a:t>
            </a:r>
          </a:p>
          <a:p>
            <a:pPr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High-frequency trading platforms</a:t>
            </a:r>
          </a:p>
          <a:p>
            <a:pPr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Game engines</a:t>
            </a:r>
          </a:p>
        </p:txBody>
      </p:sp>
    </p:spTree>
    <p:extLst>
      <p:ext uri="{BB962C8B-B14F-4D97-AF65-F5344CB8AC3E}">
        <p14:creationId xmlns:p14="http://schemas.microsoft.com/office/powerpoint/2010/main" val="2475309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6170-5C66-4ECD-B15A-C14922F9C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Queues (MQ)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7EDA9-D963-41D6-9E40-0B7728CA5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45734"/>
            <a:ext cx="4617720" cy="32749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OS-level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Built-in to the OS — processes call kernel API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Created and managed in kernel space</a:t>
            </a:r>
          </a:p>
          <a:p>
            <a:pPr marL="0" indent="0">
              <a:buNone/>
            </a:pPr>
            <a:r>
              <a:rPr lang="en-US" dirty="0"/>
              <a:t>How it works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Fundamentally built on shared memory, managed by the kernel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Many processes can write; many can read; filter by message type/headers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Like a shared mailbox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AEEB2D-4348-CCFE-1A85-E808D84A71BE}"/>
              </a:ext>
            </a:extLst>
          </p:cNvPr>
          <p:cNvSpPr txBox="1"/>
          <p:nvPr/>
        </p:nvSpPr>
        <p:spPr>
          <a:xfrm>
            <a:off x="6126480" y="1845734"/>
            <a:ext cx="6096000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Trade-offs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Pros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Safe - no race conditions or </a:t>
            </a:r>
            <a:r>
              <a:rPr lang="en-US" sz="1800" dirty="0"/>
              <a:t>data corruption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Structured - each message is a discrete, typed, fixed-size unit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Decoupled - sender and receiver don’t have to run simultaneously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Ordered - it’s a queue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Cons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Size limit - large payload doesn’t fit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Not persistent at the OS level — commercial services add durable, disk-backed persistence as a feature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Latency - kernel is involved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shared memory = ~100 nanoseconds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message queue = ~10 microseconds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100 times slower (1 µs = 1,000 ns)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013EF1-E64C-DB88-F3C3-E85204529405}"/>
              </a:ext>
            </a:extLst>
          </p:cNvPr>
          <p:cNvSpPr txBox="1"/>
          <p:nvPr/>
        </p:nvSpPr>
        <p:spPr>
          <a:xfrm>
            <a:off x="1097280" y="5440857"/>
            <a:ext cx="46704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Commercial implementations are available: RabbitMQ, Kafka, Amazon SQS</a:t>
            </a:r>
          </a:p>
          <a:p>
            <a:r>
              <a:rPr lang="en-US" dirty="0"/>
              <a:t>All with different trade-offs</a:t>
            </a:r>
          </a:p>
        </p:txBody>
      </p:sp>
    </p:spTree>
    <p:extLst>
      <p:ext uri="{BB962C8B-B14F-4D97-AF65-F5344CB8AC3E}">
        <p14:creationId xmlns:p14="http://schemas.microsoft.com/office/powerpoint/2010/main" val="1946706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026D0-8D55-49D6-8B0C-7E6FA6C9D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F84E0-4655-4A68-9667-4EEB24F10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760720" cy="4352510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Like MQs, but not really</a:t>
            </a:r>
          </a:p>
          <a:p>
            <a:r>
              <a:rPr lang="en-US" sz="2200" dirty="0"/>
              <a:t>Byte stream</a:t>
            </a:r>
          </a:p>
          <a:p>
            <a:pPr lvl="1"/>
            <a:r>
              <a:rPr lang="en-US" sz="1900" dirty="0"/>
              <a:t>Not a message — no boundaries, no types (unlike MQs)</a:t>
            </a:r>
          </a:p>
          <a:p>
            <a:pPr lvl="1"/>
            <a:r>
              <a:rPr lang="en-US" sz="1900" dirty="0"/>
              <a:t>Reader blocks if writer stops — both ends must be running simultaneously</a:t>
            </a:r>
          </a:p>
          <a:p>
            <a:pPr lvl="1"/>
            <a:r>
              <a:rPr lang="en-US" sz="1900" dirty="0"/>
              <a:t>No structure — application must impose its own framing/protocol</a:t>
            </a:r>
          </a:p>
          <a:p>
            <a:pPr lvl="1"/>
            <a:r>
              <a:rPr lang="en-US" sz="1900" dirty="0"/>
              <a:t>Multiple writers, 1 reader</a:t>
            </a:r>
          </a:p>
          <a:p>
            <a:pPr lvl="1"/>
            <a:r>
              <a:rPr lang="en-US" sz="1900" dirty="0"/>
              <a:t>MQ similarities:</a:t>
            </a:r>
          </a:p>
          <a:p>
            <a:pPr lvl="2"/>
            <a:r>
              <a:rPr lang="en-US" sz="1800" dirty="0"/>
              <a:t>Once read → disappear (consume-once)</a:t>
            </a:r>
          </a:p>
          <a:p>
            <a:pPr lvl="2"/>
            <a:r>
              <a:rPr lang="en-US" sz="1800" dirty="0"/>
              <a:t>In-memory → fast</a:t>
            </a:r>
          </a:p>
          <a:p>
            <a:pPr lvl="3"/>
            <a:r>
              <a:rPr lang="en-US" sz="1800" dirty="0"/>
              <a:t>Comparable raw speed — but framing costs extra syscalls per message</a:t>
            </a:r>
          </a:p>
          <a:p>
            <a:pPr lvl="2"/>
            <a:r>
              <a:rPr lang="en-US" sz="1800" dirty="0"/>
              <a:t>Kernel-managed → reliable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9A5664-02FE-095B-1FE4-4A6196B7946A}"/>
              </a:ext>
            </a:extLst>
          </p:cNvPr>
          <p:cNvSpPr/>
          <p:nvPr/>
        </p:nvSpPr>
        <p:spPr>
          <a:xfrm>
            <a:off x="7208455" y="4528625"/>
            <a:ext cx="2286000" cy="5920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$ </a:t>
            </a:r>
            <a:r>
              <a:rPr lang="en-US" altLang="en-US" sz="1400" dirty="0" err="1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mkfifo</a:t>
            </a:r>
            <a:r>
              <a:rPr lang="en-US" altLang="en-US" sz="1400" dirty="0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mypipe</a:t>
            </a:r>
            <a:endParaRPr lang="en-US" altLang="en-US" sz="1400" dirty="0">
              <a:solidFill>
                <a:schemeClr val="bg1"/>
              </a:solidFill>
              <a:latin typeface="Cascadia Mono SemiBold" panose="020B0609020000020004" pitchFamily="49" charset="0"/>
              <a:cs typeface="Cascadia Mono SemiBold" panose="020B0609020000020004" pitchFamily="49" charset="0"/>
            </a:endParaRPr>
          </a:p>
          <a:p>
            <a:pPr lvl="0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$ echo "Hi" &gt; </a:t>
            </a:r>
            <a:r>
              <a:rPr lang="en-US" altLang="en-US" sz="1400" dirty="0" err="1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mypipe</a:t>
            </a:r>
            <a:endParaRPr lang="en-US" altLang="en-US" sz="1400" dirty="0">
              <a:latin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81A3E6-ECD1-0A96-1BE6-5A555B4EE0A2}"/>
              </a:ext>
            </a:extLst>
          </p:cNvPr>
          <p:cNvSpPr/>
          <p:nvPr/>
        </p:nvSpPr>
        <p:spPr>
          <a:xfrm>
            <a:off x="9992686" y="4528625"/>
            <a:ext cx="1963615" cy="59201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$ tail –f </a:t>
            </a:r>
            <a:r>
              <a:rPr lang="en-US" altLang="en-US" sz="1400" dirty="0" err="1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mypipe</a:t>
            </a:r>
            <a:endParaRPr lang="en-US" altLang="en-US" sz="1400" dirty="0">
              <a:solidFill>
                <a:schemeClr val="bg1"/>
              </a:solidFill>
              <a:latin typeface="Cascadia Mono SemiBold" panose="020B0609020000020004" pitchFamily="49" charset="0"/>
              <a:cs typeface="Cascadia Mono SemiBold" panose="020B0609020000020004" pitchFamily="49" charset="0"/>
            </a:endParaRPr>
          </a:p>
          <a:p>
            <a:pPr lvl="0" defTabSz="9144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Hi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400" dirty="0">
              <a:latin typeface="Cascadia Mono SemiBold" panose="020B0609020000020004" pitchFamily="49" charset="0"/>
              <a:cs typeface="Cascadia Mono SemiBold" panose="020B0609020000020004" pitchFamily="49" charset="0"/>
            </a:endParaRPr>
          </a:p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B5AE49-612F-79B3-ACA6-A41CCE64D653}"/>
              </a:ext>
            </a:extLst>
          </p:cNvPr>
          <p:cNvSpPr/>
          <p:nvPr/>
        </p:nvSpPr>
        <p:spPr>
          <a:xfrm>
            <a:off x="7208454" y="4176933"/>
            <a:ext cx="2285999" cy="351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Terminal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A57E1E-6698-B121-A17D-7EAC510DA017}"/>
              </a:ext>
            </a:extLst>
          </p:cNvPr>
          <p:cNvSpPr/>
          <p:nvPr/>
        </p:nvSpPr>
        <p:spPr>
          <a:xfrm>
            <a:off x="9992686" y="4176933"/>
            <a:ext cx="1963615" cy="351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Terminal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867B8C-2787-2CDD-2F37-07287C7B392B}"/>
              </a:ext>
            </a:extLst>
          </p:cNvPr>
          <p:cNvSpPr txBox="1"/>
          <p:nvPr/>
        </p:nvSpPr>
        <p:spPr>
          <a:xfrm>
            <a:off x="7141245" y="3798781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Named Pipe: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ACB89B-14B6-8F06-D970-68B82C3DD9BD}"/>
              </a:ext>
            </a:extLst>
          </p:cNvPr>
          <p:cNvSpPr txBox="1"/>
          <p:nvPr/>
        </p:nvSpPr>
        <p:spPr>
          <a:xfrm>
            <a:off x="7081132" y="1868730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Unamed</a:t>
            </a:r>
            <a:r>
              <a:rPr lang="en-US" dirty="0"/>
              <a:t> Pipe: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9A4A55B-08C3-2D9B-8B26-D6AF914D7101}"/>
              </a:ext>
            </a:extLst>
          </p:cNvPr>
          <p:cNvSpPr/>
          <p:nvPr/>
        </p:nvSpPr>
        <p:spPr>
          <a:xfrm>
            <a:off x="7201359" y="2589753"/>
            <a:ext cx="2286000" cy="79584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$ ls | grep .html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index.html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chemeClr val="bg1"/>
                </a:solidFill>
                <a:latin typeface="Cascadia Mono SemiBold" panose="020B0609020000020004" pitchFamily="49" charset="0"/>
                <a:cs typeface="Cascadia Mono SemiBold" panose="020B0609020000020004" pitchFamily="49" charset="0"/>
              </a:rPr>
              <a:t>schedule.html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CA6F46-9AC3-DEEB-577C-878BD60D87E2}"/>
              </a:ext>
            </a:extLst>
          </p:cNvPr>
          <p:cNvSpPr/>
          <p:nvPr/>
        </p:nvSpPr>
        <p:spPr>
          <a:xfrm>
            <a:off x="7201358" y="2238062"/>
            <a:ext cx="2285999" cy="351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Terminal</a:t>
            </a:r>
          </a:p>
        </p:txBody>
      </p:sp>
    </p:spTree>
    <p:extLst>
      <p:ext uri="{BB962C8B-B14F-4D97-AF65-F5344CB8AC3E}">
        <p14:creationId xmlns:p14="http://schemas.microsoft.com/office/powerpoint/2010/main" val="278803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  <wetp:taskpane dockstate="right" visibility="0" width="350" row="5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739048A8-01DE-44C6-A6E4-69D10F179FC1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b5c37eb3-954d-4c4c-8c7a-7ff37cf3d28e&quot;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59F5D29D-5847-480D-9B95-D97326CD6904}">
  <we:reference id="WA200010725" version="1.0.0.1" store="Omex" storeType="OMEX"/>
  <we:alternateReferences>
    <we:reference id="WA200010725" version="1.0.0.1" store="WA200010725" storeType="OMEX"/>
  </we:alternateReferences>
  <we:properties>
    <we:property name="claude.fileId" value="&quot;19988861-7d74-4943-98e7-2b4b5c552071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5603</TotalTime>
  <Words>1984</Words>
  <Application>Microsoft Office PowerPoint</Application>
  <PresentationFormat>Widescreen</PresentationFormat>
  <Paragraphs>287</Paragraphs>
  <Slides>19</Slides>
  <Notes>6</Notes>
  <HiddenSlides>4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Cascadia Mono SemiBold</vt:lpstr>
      <vt:lpstr>Consolas</vt:lpstr>
      <vt:lpstr>Wingdings</vt:lpstr>
      <vt:lpstr>Retrospect</vt:lpstr>
      <vt:lpstr>Communications</vt:lpstr>
      <vt:lpstr>Types of Communication</vt:lpstr>
      <vt:lpstr>Why Inter-process Communication?</vt:lpstr>
      <vt:lpstr>Multiple Processes</vt:lpstr>
      <vt:lpstr>IPC examples</vt:lpstr>
      <vt:lpstr>File System</vt:lpstr>
      <vt:lpstr>Shared memory</vt:lpstr>
      <vt:lpstr>Message Queues (MQ)</vt:lpstr>
      <vt:lpstr>Pipes</vt:lpstr>
      <vt:lpstr>Pipes vs MQ</vt:lpstr>
      <vt:lpstr>Sockets</vt:lpstr>
      <vt:lpstr>Sockets vs Pipes</vt:lpstr>
      <vt:lpstr>Choose Wisely…</vt:lpstr>
      <vt:lpstr>Choose Wisely…</vt:lpstr>
      <vt:lpstr>And now – you know how an application runs – let’s put it in practice</vt:lpstr>
      <vt:lpstr>Polling Approach</vt:lpstr>
      <vt:lpstr>File-System Event Approach</vt:lpstr>
      <vt:lpstr>What Could Go Wrong?</vt:lpstr>
      <vt:lpstr>Real-World Examples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Communications</dc:title>
  <dc:creator>Kal Rabb</dc:creator>
  <cp:lastModifiedBy>Robert St Jacques</cp:lastModifiedBy>
  <cp:revision>85</cp:revision>
  <dcterms:created xsi:type="dcterms:W3CDTF">2020-05-21T12:39:57Z</dcterms:created>
  <dcterms:modified xsi:type="dcterms:W3CDTF">2026-09-01T19:14:40Z</dcterms:modified>
</cp:coreProperties>
</file>