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8" r:id="rId9"/>
    <p:sldId id="264" r:id="rId10"/>
    <p:sldId id="267" r:id="rId11"/>
    <p:sldId id="270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3654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1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5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9470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30829"/>
            <a:ext cx="7200900" cy="4136571"/>
          </a:xfrm>
        </p:spPr>
        <p:txBody>
          <a:bodyPr/>
          <a:lstStyle>
            <a:lvl2pPr>
              <a:defRPr i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7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8221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0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2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564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792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1BEC44B3-6484-4133-B063-747CD206723F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3FBD4A55-5F64-41D0-8095-39F5D7266B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768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Queuing Theory: Exponential Distribution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CDF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Cumulative Probability Distribution function: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1 −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/>
                          <m:t>λ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     (x&gt;=0)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E.g</a:t>
                </a:r>
                <a:r>
                  <a:rPr lang="en-US" dirty="0"/>
                  <a:t>. Coffee Shop λ = 1/5 c/m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What </a:t>
                </a:r>
                <a:r>
                  <a:rPr lang="en-US" dirty="0"/>
                  <a:t>is the probability that a customer will spend </a:t>
                </a:r>
                <a:r>
                  <a:rPr lang="en-US" dirty="0" smtClean="0"/>
                  <a:t>AT MOST </a:t>
                </a:r>
                <a:r>
                  <a:rPr lang="en-US" dirty="0"/>
                  <a:t>10 minutes?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smtClean="0"/>
                          <m:t>1 −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−10/5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/>
                  <a:t>             (for x&gt;0</a:t>
                </a:r>
                <a:r>
                  <a:rPr lang="en-US" dirty="0" smtClean="0"/>
                  <a:t>)</a:t>
                </a:r>
              </a:p>
              <a:p>
                <a:endParaRPr lang="en-US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 smtClean="0">
                    <a:latin typeface="Cambria Math" panose="02040503050406030204" pitchFamily="18" charset="0"/>
                  </a:rPr>
                  <a:t>What is the probability that a customer waits AT LEAST 3 minutes?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1-(1-</m:t>
                        </m:r>
                        <m:r>
                          <m:rPr>
                            <m:nor/>
                          </m:rPr>
                          <a:rPr lang="en-US" sz="1800"/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1.82212</m:t>
                        </m:r>
                      </m:den>
                    </m:f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54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/>
                  <a:t>   </a:t>
                </a:r>
                <a:r>
                  <a:rPr lang="en-US" dirty="0" smtClean="0"/>
                  <a:t>  </a:t>
                </a:r>
                <a:r>
                  <a:rPr lang="en-US" dirty="0"/>
                  <a:t>(for x&gt;0</a:t>
                </a:r>
                <a:r>
                  <a:rPr lang="en-US" dirty="0" smtClean="0"/>
                  <a:t>)</a:t>
                </a:r>
                <a:br>
                  <a:rPr lang="en-US" dirty="0" smtClean="0"/>
                </a:b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08" t="-4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6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Units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Beware of units! Always make sure you convert your units into what the question is asking for.</a:t>
                </a:r>
              </a:p>
              <a:p>
                <a:r>
                  <a:rPr lang="en-US" dirty="0" smtClean="0"/>
                  <a:t>Use fraction chaining to cancel the units out:</a:t>
                </a:r>
                <a:br>
                  <a:rPr lang="en-US" dirty="0" smtClean="0"/>
                </a:br>
                <a:endParaRPr lang="en-US" dirty="0" smtClean="0"/>
              </a:p>
              <a:p>
                <a:pPr marL="530352" lvl="1" indent="0">
                  <a:buNone/>
                </a:pPr>
                <a:r>
                  <a:rPr lang="en-US" dirty="0" smtClean="0"/>
                  <a:t>e.g. 5mph </a:t>
                </a: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ft</a:t>
                </a:r>
                <a:r>
                  <a:rPr lang="en-US" dirty="0" smtClean="0">
                    <a:sym typeface="Wingdings" panose="05000000000000000000" pitchFamily="2" charset="2"/>
                  </a:rPr>
                  <a:t>/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hr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𝑚𝑖𝑙𝑒𝑠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h𝑜𝑢𝑟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5280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𝑚𝑖𝑙𝑒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5280∗5 </m:t>
                        </m:r>
                        <m:r>
                          <a:rPr lang="en-US" b="0" i="1" strike="sngStrike" smtClean="0">
                            <a:latin typeface="Cambria Math" panose="02040503050406030204" pitchFamily="18" charset="0"/>
                          </a:rPr>
                          <m:t>𝑚𝑖𝑙𝑒𝑠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𝑓𝑒𝑒𝑡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h𝑜𝑢𝑟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trike="sngStrike" smtClean="0">
                            <a:latin typeface="Cambria Math" panose="02040503050406030204" pitchFamily="18" charset="0"/>
                          </a:rPr>
                          <m:t>𝑚𝑖𝑙𝑒𝑠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26400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𝑓𝑒𝑒𝑡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h𝑜𝑢𝑟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e.g. </a:t>
                </a:r>
                <a:r>
                  <a:rPr lang="en-US" dirty="0"/>
                  <a:t>a coffee shop that, on average, takes 5 minutes to process a customer</a:t>
                </a:r>
              </a:p>
              <a:p>
                <a:r>
                  <a:rPr lang="en-US" dirty="0" smtClean="0"/>
                  <a:t>Minutes/Customer?</a:t>
                </a:r>
              </a:p>
              <a:p>
                <a:r>
                  <a:rPr lang="en-US" dirty="0" smtClean="0"/>
                  <a:t>5</a:t>
                </a:r>
              </a:p>
              <a:p>
                <a:r>
                  <a:rPr lang="en-US" dirty="0" smtClean="0"/>
                  <a:t>Customers/Minute?</a:t>
                </a:r>
              </a:p>
              <a:p>
                <a:r>
                  <a:rPr lang="en-US" dirty="0" smtClean="0"/>
                  <a:t>1/5</a:t>
                </a:r>
              </a:p>
              <a:p>
                <a:r>
                  <a:rPr lang="en-US" dirty="0" smtClean="0"/>
                  <a:t>Customers/Hour?</a:t>
                </a:r>
              </a:p>
              <a:p>
                <a:r>
                  <a:rPr lang="en-US" dirty="0" smtClean="0"/>
                  <a:t>60/5 = 12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69" t="-1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548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Memorylessness</a:t>
            </a:r>
            <a:r>
              <a:rPr lang="en-US" dirty="0" smtClean="0"/>
              <a:t> in Math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Back to Markovian processes</a:t>
                </a:r>
              </a:p>
              <a:p>
                <a:r>
                  <a:rPr lang="en-US" dirty="0" err="1" smtClean="0"/>
                  <a:t>Memorylessness</a:t>
                </a:r>
                <a:r>
                  <a:rPr lang="en-US" dirty="0" smtClean="0"/>
                  <a:t> </a:t>
                </a:r>
                <a:r>
                  <a:rPr lang="en-US" dirty="0" smtClean="0"/>
                  <a:t>formula</a:t>
                </a:r>
                <a:r>
                  <a:rPr lang="en-US" dirty="0" smtClean="0"/>
                  <a:t>:</a:t>
                </a:r>
                <a:br>
                  <a:rPr lang="en-US" dirty="0" smtClean="0"/>
                </a:br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E.g</a:t>
                </a:r>
                <a:r>
                  <a:rPr lang="en-US" dirty="0"/>
                  <a:t>. Coffee Shop λ = 1/5 </a:t>
                </a:r>
                <a:r>
                  <a:rPr lang="en-US" dirty="0" smtClean="0"/>
                  <a:t>c/m</a:t>
                </a: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What is the probability that a customer waits AT LEAST 3 minutes</a:t>
                </a:r>
                <a:r>
                  <a:rPr lang="en-US" dirty="0" smtClean="0">
                    <a:latin typeface="Cambria Math" panose="02040503050406030204" pitchFamily="18" charset="0"/>
                  </a:rPr>
                  <a:t>? </a:t>
                </a:r>
                <a:r>
                  <a:rPr lang="en-US" sz="1800" dirty="0" smtClean="0">
                    <a:latin typeface="Cambria Math" panose="02040503050406030204" pitchFamily="18" charset="0"/>
                  </a:rPr>
                  <a:t>(from prior slide)</a:t>
                </a:r>
                <a:endParaRPr lang="en-US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/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−3/5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=54.8%</m:t>
                    </m:r>
                  </m:oMath>
                </a14:m>
                <a:r>
                  <a:rPr lang="en-US" dirty="0"/>
                  <a:t>             (for x&gt;0)</a:t>
                </a:r>
              </a:p>
              <a:p>
                <a:pPr lvl="1"/>
                <a:r>
                  <a:rPr lang="en-US" dirty="0" smtClean="0"/>
                  <a:t>What </a:t>
                </a:r>
                <a:r>
                  <a:rPr lang="en-US" dirty="0"/>
                  <a:t>is the probability that a customer will spend more than </a:t>
                </a:r>
                <a:r>
                  <a:rPr lang="en-US" dirty="0" smtClean="0"/>
                  <a:t>10 </a:t>
                </a:r>
                <a:r>
                  <a:rPr lang="en-US" dirty="0"/>
                  <a:t>minutes </a:t>
                </a:r>
                <a:r>
                  <a:rPr lang="en-US" dirty="0" smtClean="0"/>
                  <a:t>given </a:t>
                </a:r>
                <a:r>
                  <a:rPr lang="en-US" dirty="0"/>
                  <a:t>that </a:t>
                </a:r>
                <a:r>
                  <a:rPr lang="en-US" dirty="0" smtClean="0"/>
                  <a:t>she has already waited 7 minutes?</a:t>
                </a:r>
              </a:p>
              <a:p>
                <a:pPr lvl="1"/>
                <a:r>
                  <a:rPr lang="en-US" dirty="0" smtClean="0"/>
                  <a:t>P(X&gt;10 | X &gt; </a:t>
                </a:r>
                <a:r>
                  <a:rPr lang="en-US" dirty="0" smtClean="0"/>
                  <a:t>7) = P(X&gt;7+3 | X&gt;7) </a:t>
                </a:r>
                <a:r>
                  <a:rPr lang="en-US" dirty="0" smtClean="0"/>
                  <a:t>= P(X&gt;3) = 54.8%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sz="1800" dirty="0" smtClean="0"/>
                  <a:t>(</a:t>
                </a:r>
                <a:r>
                  <a:rPr lang="en-US" sz="1800" dirty="0" smtClean="0"/>
                  <a:t>from above)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1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48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work on some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err="1" smtClean="0"/>
              <a:t>myCourses</a:t>
            </a:r>
            <a:r>
              <a:rPr lang="en-US" dirty="0" smtClean="0"/>
              <a:t> and check out Queuing Theory Distributions</a:t>
            </a:r>
          </a:p>
          <a:p>
            <a:endParaRPr lang="en-US" dirty="0" smtClean="0"/>
          </a:p>
          <a:p>
            <a:r>
              <a:rPr lang="en-US" dirty="0" smtClean="0"/>
              <a:t>Feel free to work with your neighbors on this, but!</a:t>
            </a:r>
          </a:p>
          <a:p>
            <a:pPr lvl="1"/>
            <a:r>
              <a:rPr lang="en-US" dirty="0" smtClean="0"/>
              <a:t>Each “quiz” question will have different inputs, so…</a:t>
            </a:r>
          </a:p>
          <a:p>
            <a:pPr lvl="1"/>
            <a:r>
              <a:rPr lang="en-US" dirty="0" smtClean="0"/>
              <a:t>You will need to fill out your own answers.</a:t>
            </a:r>
          </a:p>
          <a:p>
            <a:endParaRPr lang="en-US" dirty="0"/>
          </a:p>
          <a:p>
            <a:r>
              <a:rPr lang="en-US" dirty="0" smtClean="0"/>
              <a:t>These kinds of questions will be on the first exam.</a:t>
            </a:r>
          </a:p>
          <a:p>
            <a:endParaRPr lang="en-US" dirty="0"/>
          </a:p>
          <a:p>
            <a:r>
              <a:rPr lang="en-US" dirty="0" smtClean="0"/>
              <a:t>You will get plenty of time to work on these questions in class as we go through Queuing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can we describe traffic? Cars, pedestrian, internet, etc.</a:t>
            </a:r>
          </a:p>
          <a:p>
            <a:r>
              <a:rPr lang="en-US" dirty="0" smtClean="0"/>
              <a:t>Also: how can we describe how traffic is </a:t>
            </a:r>
            <a:r>
              <a:rPr lang="en-US" i="1" dirty="0" smtClean="0"/>
              <a:t>processed?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What are some metrics?</a:t>
            </a:r>
          </a:p>
          <a:p>
            <a:pPr lvl="1"/>
            <a:r>
              <a:rPr lang="en-US" dirty="0" smtClean="0"/>
              <a:t>Rate at which people arrive somewhere,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e.g</a:t>
            </a:r>
            <a:r>
              <a:rPr lang="en-US" dirty="0" smtClean="0"/>
              <a:t>. </a:t>
            </a:r>
            <a:r>
              <a:rPr lang="en-US" dirty="0" smtClean="0"/>
              <a:t>“customer arrival rate per hour”</a:t>
            </a:r>
            <a:endParaRPr lang="en-US" dirty="0" smtClean="0"/>
          </a:p>
          <a:p>
            <a:pPr lvl="1"/>
            <a:r>
              <a:rPr lang="en-US" dirty="0" smtClean="0"/>
              <a:t>Average “downtime”</a:t>
            </a:r>
          </a:p>
          <a:p>
            <a:pPr lvl="1"/>
            <a:r>
              <a:rPr lang="en-US" dirty="0" smtClean="0"/>
              <a:t>Time between people arriving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Queuing Theory, we use </a:t>
            </a:r>
            <a:r>
              <a:rPr lang="en-US" i="1" dirty="0" smtClean="0"/>
              <a:t>stochastic systems </a:t>
            </a:r>
            <a:r>
              <a:rPr lang="en-US" dirty="0" smtClean="0"/>
              <a:t>to model events</a:t>
            </a:r>
          </a:p>
          <a:p>
            <a:pPr lvl="1"/>
            <a:r>
              <a:rPr lang="en-US" dirty="0" smtClean="0"/>
              <a:t>Probability of an event occurring (counts)</a:t>
            </a:r>
          </a:p>
          <a:p>
            <a:pPr lvl="1"/>
            <a:r>
              <a:rPr lang="en-US" dirty="0" smtClean="0"/>
              <a:t>Always over a period of time (continuous)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“Randomness can be described as unpredictable in the short term, but predictable in the long term“</a:t>
            </a:r>
            <a:br>
              <a:rPr lang="en-US" dirty="0" smtClean="0"/>
            </a:br>
            <a:r>
              <a:rPr lang="en-US" dirty="0" smtClean="0"/>
              <a:t>						</a:t>
            </a:r>
            <a:r>
              <a:rPr lang="en-US" sz="1500" dirty="0" smtClean="0"/>
              <a:t>-Prof. </a:t>
            </a:r>
            <a:r>
              <a:rPr lang="en-US" sz="1500" dirty="0" err="1" smtClean="0"/>
              <a:t>Pruim</a:t>
            </a:r>
            <a:r>
              <a:rPr lang="en-US" sz="1500" dirty="0"/>
              <a:t>, </a:t>
            </a:r>
            <a:br>
              <a:rPr lang="en-US" sz="1500" dirty="0"/>
            </a:br>
            <a:r>
              <a:rPr lang="en-US" sz="1500" dirty="0" smtClean="0"/>
              <a:t>						(</a:t>
            </a:r>
            <a:r>
              <a:rPr lang="en-US" sz="1500" dirty="0"/>
              <a:t>pronounced “prime</a:t>
            </a:r>
            <a:r>
              <a:rPr lang="en-US" sz="1500" dirty="0" smtClean="0"/>
              <a:t>”) </a:t>
            </a:r>
            <a:br>
              <a:rPr lang="en-US" sz="1500" dirty="0" smtClean="0"/>
            </a:br>
            <a:r>
              <a:rPr lang="en-US" sz="1500" dirty="0" smtClean="0"/>
              <a:t>						</a:t>
            </a:r>
            <a:r>
              <a:rPr lang="en-US" sz="1500" dirty="0" err="1" smtClean="0"/>
              <a:t>Meneely’s</a:t>
            </a:r>
            <a:r>
              <a:rPr lang="en-US" sz="1500" dirty="0" smtClean="0"/>
              <a:t> favorite Math Professor</a:t>
            </a:r>
          </a:p>
          <a:p>
            <a:r>
              <a:rPr lang="en-US" dirty="0" smtClean="0"/>
              <a:t>Random Variables are a mathematical construct used to abstract away a complex system that behaves stochastically</a:t>
            </a:r>
          </a:p>
          <a:p>
            <a:pPr lvl="1"/>
            <a:r>
              <a:rPr lang="en-US" dirty="0" smtClean="0"/>
              <a:t>Represent the complex physics of rolling a die with 1 variable</a:t>
            </a:r>
          </a:p>
          <a:p>
            <a:pPr lvl="1"/>
            <a:r>
              <a:rPr lang="en-US" dirty="0" smtClean="0"/>
              <a:t>Flipping a coin</a:t>
            </a:r>
          </a:p>
          <a:p>
            <a:r>
              <a:rPr lang="en-US" dirty="0" smtClean="0"/>
              <a:t>Random variables can be </a:t>
            </a:r>
            <a:r>
              <a:rPr lang="en-US" i="1" dirty="0" smtClean="0"/>
              <a:t>discrete</a:t>
            </a:r>
            <a:r>
              <a:rPr lang="en-US" dirty="0" smtClean="0"/>
              <a:t> or </a:t>
            </a:r>
            <a:r>
              <a:rPr lang="en-US" i="1" dirty="0" smtClean="0"/>
              <a:t>continuous</a:t>
            </a:r>
          </a:p>
          <a:p>
            <a:pPr lvl="1"/>
            <a:r>
              <a:rPr lang="en-US" i="1" dirty="0" smtClean="0"/>
              <a:t>e.g. flipping a coin</a:t>
            </a:r>
            <a:endParaRPr lang="en-US" dirty="0" smtClean="0"/>
          </a:p>
          <a:p>
            <a:r>
              <a:rPr lang="en-US" dirty="0"/>
              <a:t>Random variables are described by </a:t>
            </a:r>
            <a:r>
              <a:rPr lang="en-US" i="1" dirty="0" smtClean="0"/>
              <a:t>distributions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5159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Distributions You Might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30829"/>
            <a:ext cx="7200900" cy="48676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Most distributions have at least one </a:t>
            </a:r>
            <a:r>
              <a:rPr lang="en-US" i="1" dirty="0" smtClean="0"/>
              <a:t>parameter </a:t>
            </a:r>
            <a:r>
              <a:rPr lang="en-US" dirty="0" smtClean="0"/>
              <a:t>define the whole distribution</a:t>
            </a:r>
            <a:endParaRPr lang="en-US" i="1" dirty="0" smtClean="0"/>
          </a:p>
          <a:p>
            <a:r>
              <a:rPr lang="en-US" dirty="0" smtClean="0"/>
              <a:t>Every distribution has an </a:t>
            </a:r>
            <a:r>
              <a:rPr lang="en-US" i="1" dirty="0" smtClean="0"/>
              <a:t>input</a:t>
            </a:r>
            <a:endParaRPr lang="en-US" dirty="0" smtClean="0"/>
          </a:p>
          <a:p>
            <a:r>
              <a:rPr lang="en-US" dirty="0" smtClean="0"/>
              <a:t>Uniform distribution</a:t>
            </a:r>
          </a:p>
          <a:p>
            <a:pPr lvl="1"/>
            <a:r>
              <a:rPr lang="en-US" dirty="0" smtClean="0"/>
              <a:t>Parameter: n (number of sides on the die)</a:t>
            </a:r>
          </a:p>
          <a:p>
            <a:pPr lvl="1"/>
            <a:r>
              <a:rPr lang="en-US" dirty="0" smtClean="0"/>
              <a:t>Can be discrete or continuous</a:t>
            </a:r>
          </a:p>
          <a:p>
            <a:pPr lvl="1"/>
            <a:r>
              <a:rPr lang="en-US" dirty="0" smtClean="0"/>
              <a:t>Fair die, e.g. f</a:t>
            </a:r>
            <a:r>
              <a:rPr lang="en-US" baseline="-25000" dirty="0" smtClean="0"/>
              <a:t>6</a:t>
            </a:r>
            <a:r>
              <a:rPr lang="en-US" dirty="0" smtClean="0"/>
              <a:t>(x=1</a:t>
            </a:r>
            <a:r>
              <a:rPr lang="en-US" dirty="0"/>
              <a:t>) is </a:t>
            </a:r>
            <a:r>
              <a:rPr lang="en-US" dirty="0" smtClean="0"/>
              <a:t>1/6</a:t>
            </a:r>
          </a:p>
          <a:p>
            <a:r>
              <a:rPr lang="en-US" dirty="0" smtClean="0"/>
              <a:t>Binomial distribution</a:t>
            </a:r>
          </a:p>
          <a:p>
            <a:pPr lvl="1"/>
            <a:r>
              <a:rPr lang="en-US" dirty="0" smtClean="0"/>
              <a:t>Discrete</a:t>
            </a:r>
          </a:p>
          <a:p>
            <a:pPr lvl="1"/>
            <a:r>
              <a:rPr lang="en-US" dirty="0" smtClean="0"/>
              <a:t>Parameter: </a:t>
            </a:r>
            <a:r>
              <a:rPr lang="en-US" dirty="0" smtClean="0"/>
              <a:t>p (probability of an event)</a:t>
            </a:r>
            <a:endParaRPr lang="en-US" dirty="0" smtClean="0"/>
          </a:p>
          <a:p>
            <a:pPr lvl="1"/>
            <a:r>
              <a:rPr lang="en-US" dirty="0" smtClean="0"/>
              <a:t>Input: number of events</a:t>
            </a:r>
          </a:p>
          <a:p>
            <a:r>
              <a:rPr lang="en-US" dirty="0" smtClean="0"/>
              <a:t>Normal distribution</a:t>
            </a:r>
          </a:p>
          <a:p>
            <a:pPr lvl="1"/>
            <a:r>
              <a:rPr lang="en-US" dirty="0" smtClean="0"/>
              <a:t>Parameters: mean, variance</a:t>
            </a:r>
          </a:p>
          <a:p>
            <a:pPr lvl="1"/>
            <a:r>
              <a:rPr lang="en-US" dirty="0" smtClean="0"/>
              <a:t>Input: a continuous variable</a:t>
            </a:r>
          </a:p>
          <a:p>
            <a:r>
              <a:rPr lang="en-US" dirty="0" smtClean="0"/>
              <a:t>Or, you can define them piecewise, e.g. unfair die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3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endCxn id="11" idx="6"/>
          </p:cNvCxnSpPr>
          <p:nvPr/>
        </p:nvCxnSpPr>
        <p:spPr>
          <a:xfrm flipV="1">
            <a:off x="4851572" y="1518349"/>
            <a:ext cx="4292428" cy="1905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type of random variable that models </a:t>
            </a:r>
            <a:r>
              <a:rPr lang="en-US" i="1" dirty="0" smtClean="0"/>
              <a:t>arrival events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i="1" dirty="0" smtClean="0"/>
              <a:t>event </a:t>
            </a:r>
            <a:r>
              <a:rPr lang="en-US" dirty="0" smtClean="0"/>
              <a:t>is independently and identically distributed</a:t>
            </a:r>
          </a:p>
          <a:p>
            <a:endParaRPr lang="en-US" dirty="0"/>
          </a:p>
          <a:p>
            <a:r>
              <a:rPr lang="en-US" dirty="0"/>
              <a:t>In Queuing Theory, we define it along the real number line to model the series of incoming </a:t>
            </a:r>
            <a:r>
              <a:rPr lang="en-US" dirty="0" smtClean="0"/>
              <a:t>events over </a:t>
            </a:r>
            <a:r>
              <a:rPr lang="en-US" i="1" dirty="0" smtClean="0"/>
              <a:t>time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Poisson processes can be described by the Poisson distribution</a:t>
            </a:r>
          </a:p>
          <a:p>
            <a:pPr lvl="1"/>
            <a:r>
              <a:rPr lang="en-US" dirty="0" smtClean="0"/>
              <a:t>But! We won’t be using that distribution very much, because we need another property…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87330" y="1364590"/>
            <a:ext cx="328484" cy="307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20970" y="1364590"/>
            <a:ext cx="328484" cy="307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526715" y="1364173"/>
            <a:ext cx="328484" cy="307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37616" y="1383644"/>
            <a:ext cx="328484" cy="307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815516" y="1364590"/>
            <a:ext cx="328484" cy="307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6933" y="1364590"/>
            <a:ext cx="328484" cy="3075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Markovian Property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545601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 type of stochastic system that is </a:t>
                </a:r>
                <a:r>
                  <a:rPr lang="en-US" dirty="0" smtClean="0"/>
                  <a:t>memoryless</a:t>
                </a:r>
                <a:endParaRPr lang="en-US" dirty="0" smtClean="0"/>
              </a:p>
              <a:p>
                <a:r>
                  <a:rPr lang="en-US" dirty="0" smtClean="0"/>
                  <a:t>i.e. The probability of an event is ONLY based on the current state, and not the prior state</a:t>
                </a:r>
              </a:p>
              <a:p>
                <a:pPr lvl="1"/>
                <a:r>
                  <a:rPr lang="en-US" dirty="0"/>
                  <a:t>Markov chains exhibit this</a:t>
                </a:r>
              </a:p>
              <a:p>
                <a:pPr lvl="1"/>
                <a:r>
                  <a:rPr lang="en-US" dirty="0"/>
                  <a:t>Traffic of various kinds also exhibits this </a:t>
                </a:r>
                <a:r>
                  <a:rPr lang="en-US" dirty="0" smtClean="0"/>
                  <a:t>too</a:t>
                </a:r>
              </a:p>
              <a:p>
                <a:r>
                  <a:rPr lang="en-US" dirty="0" smtClean="0"/>
                  <a:t>Stated mathematically: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“The probability of X at time s after t given that X is past t is the same as the probability of X after t”</a:t>
                </a:r>
              </a:p>
              <a:p>
                <a:r>
                  <a:rPr lang="en-US" dirty="0" smtClean="0"/>
                  <a:t>This is often a good assumption to fit performance data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5456010" cy="4351338"/>
              </a:xfrm>
              <a:blipFill rotWithShape="0">
                <a:blip r:embed="rId2"/>
                <a:stretch>
                  <a:fillRect l="-894" t="-1821" r="-1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6474939" y="1599556"/>
            <a:ext cx="1103870" cy="1037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116594" y="3258066"/>
            <a:ext cx="1103870" cy="1037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850659" y="2866769"/>
            <a:ext cx="1103870" cy="1037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</a:t>
            </a:r>
            <a:endParaRPr lang="en-US" dirty="0"/>
          </a:p>
        </p:txBody>
      </p:sp>
      <p:cxnSp>
        <p:nvCxnSpPr>
          <p:cNvPr id="8" name="Curved Connector 7"/>
          <p:cNvCxnSpPr>
            <a:endCxn id="6" idx="0"/>
          </p:cNvCxnSpPr>
          <p:nvPr/>
        </p:nvCxnSpPr>
        <p:spPr>
          <a:xfrm>
            <a:off x="7595286" y="2133601"/>
            <a:ext cx="807308" cy="733168"/>
          </a:xfrm>
          <a:prstGeom prst="curvedConnector2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urved Connector 8"/>
          <p:cNvCxnSpPr>
            <a:stCxn id="4" idx="2"/>
          </p:cNvCxnSpPr>
          <p:nvPr/>
        </p:nvCxnSpPr>
        <p:spPr>
          <a:xfrm rot="10800000" flipV="1">
            <a:off x="6360903" y="2118538"/>
            <a:ext cx="114036" cy="1270037"/>
          </a:xfrm>
          <a:prstGeom prst="curvedConnector2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6" idx="2"/>
            <a:endCxn id="4" idx="5"/>
          </p:cNvCxnSpPr>
          <p:nvPr/>
        </p:nvCxnSpPr>
        <p:spPr>
          <a:xfrm rot="10800000">
            <a:off x="7417151" y="2485516"/>
            <a:ext cx="433508" cy="900237"/>
          </a:xfrm>
          <a:prstGeom prst="curvedConnector2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5" idx="0"/>
            <a:endCxn id="4" idx="4"/>
          </p:cNvCxnSpPr>
          <p:nvPr/>
        </p:nvCxnSpPr>
        <p:spPr>
          <a:xfrm rot="5400000" flipH="1" flipV="1">
            <a:off x="6537429" y="2768622"/>
            <a:ext cx="620544" cy="358345"/>
          </a:xfrm>
          <a:prstGeom prst="curved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6" idx="4"/>
            <a:endCxn id="5" idx="4"/>
          </p:cNvCxnSpPr>
          <p:nvPr/>
        </p:nvCxnSpPr>
        <p:spPr>
          <a:xfrm rot="5400000">
            <a:off x="7339914" y="3233351"/>
            <a:ext cx="391297" cy="1734065"/>
          </a:xfrm>
          <a:prstGeom prst="curvedConnector3">
            <a:avLst>
              <a:gd name="adj1" fmla="val 158421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5" idx="5"/>
            <a:endCxn id="6" idx="3"/>
          </p:cNvCxnSpPr>
          <p:nvPr/>
        </p:nvCxnSpPr>
        <p:spPr>
          <a:xfrm rot="5400000" flipH="1" flipV="1">
            <a:off x="7339912" y="3471621"/>
            <a:ext cx="391297" cy="953511"/>
          </a:xfrm>
          <a:prstGeom prst="curvedConnector3">
            <a:avLst>
              <a:gd name="adj1" fmla="val -34110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116594" y="4561833"/>
            <a:ext cx="2590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Markov chain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969088" y="1981326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60%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837949" y="2393796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40%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191515" y="4144025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30%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460382" y="2789529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70%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668584" y="2954362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227746" y="39267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memoryless distribution, i.e. Markovian.</a:t>
            </a:r>
          </a:p>
          <a:p>
            <a:r>
              <a:rPr lang="en-US" dirty="0" smtClean="0"/>
              <a:t>Continuous distribution </a:t>
            </a:r>
            <a:r>
              <a:rPr lang="en-US" dirty="0" smtClean="0">
                <a:sym typeface="Wingdings" panose="05000000000000000000" pitchFamily="2" charset="2"/>
              </a:rPr>
              <a:t> time is a continuous variable</a:t>
            </a:r>
            <a:endParaRPr lang="en-US" dirty="0" smtClean="0"/>
          </a:p>
          <a:p>
            <a:r>
              <a:rPr lang="en-US" dirty="0" smtClean="0"/>
              <a:t>Describes the time between events in a Poisson process, </a:t>
            </a:r>
            <a:r>
              <a:rPr lang="en-US" i="1" dirty="0" smtClean="0"/>
              <a:t>i.e. inter-arrival times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One parameter: </a:t>
            </a:r>
            <a:r>
              <a:rPr lang="el-GR" dirty="0" smtClean="0"/>
              <a:t>λ</a:t>
            </a:r>
            <a:r>
              <a:rPr lang="en-US" dirty="0" smtClean="0"/>
              <a:t> or </a:t>
            </a:r>
            <a:r>
              <a:rPr lang="en-US" i="1" dirty="0" smtClean="0"/>
              <a:t>rate</a:t>
            </a:r>
          </a:p>
          <a:p>
            <a:pPr lvl="1"/>
            <a:r>
              <a:rPr lang="en-US" dirty="0" smtClean="0"/>
              <a:t>e.g. “we get a 2 customers per hour” is </a:t>
            </a:r>
            <a:r>
              <a:rPr lang="el-GR" dirty="0" smtClean="0"/>
              <a:t>λ</a:t>
            </a:r>
            <a:r>
              <a:rPr lang="en-US" dirty="0" smtClean="0"/>
              <a:t>=2</a:t>
            </a:r>
          </a:p>
          <a:p>
            <a:r>
              <a:rPr lang="en-US" dirty="0" smtClean="0"/>
              <a:t>Mean: 1/</a:t>
            </a:r>
            <a:r>
              <a:rPr lang="el-GR" dirty="0"/>
              <a:t> </a:t>
            </a:r>
            <a:r>
              <a:rPr lang="el-GR" dirty="0" smtClean="0"/>
              <a:t>λ</a:t>
            </a:r>
            <a:endParaRPr lang="en-US" dirty="0"/>
          </a:p>
          <a:p>
            <a:pPr lvl="1"/>
            <a:r>
              <a:rPr lang="en-US" dirty="0" smtClean="0"/>
              <a:t>e.g. “the average time between customers is ½ </a:t>
            </a:r>
            <a:r>
              <a:rPr lang="en-US" dirty="0" err="1" smtClean="0"/>
              <a:t>hr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938599" y="3210458"/>
            <a:ext cx="7039382" cy="924933"/>
            <a:chOff x="1927139" y="3947163"/>
            <a:chExt cx="4456670" cy="585580"/>
          </a:xfrm>
        </p:grpSpPr>
        <p:cxnSp>
          <p:nvCxnSpPr>
            <p:cNvPr id="4" name="Straight Connector 3"/>
            <p:cNvCxnSpPr>
              <a:endCxn id="9" idx="6"/>
            </p:cNvCxnSpPr>
            <p:nvPr/>
          </p:nvCxnSpPr>
          <p:spPr>
            <a:xfrm flipV="1">
              <a:off x="2091381" y="4359930"/>
              <a:ext cx="4292428" cy="1905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927139" y="4206171"/>
              <a:ext cx="328484" cy="307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360779" y="4206171"/>
              <a:ext cx="328484" cy="307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766524" y="4205754"/>
              <a:ext cx="328484" cy="307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277425" y="4225225"/>
              <a:ext cx="328484" cy="307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55325" y="4206171"/>
              <a:ext cx="328484" cy="307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76742" y="4206171"/>
              <a:ext cx="328484" cy="3075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eft Brace 15"/>
            <p:cNvSpPr/>
            <p:nvPr/>
          </p:nvSpPr>
          <p:spPr>
            <a:xfrm rot="5400000">
              <a:off x="3199037" y="3789109"/>
              <a:ext cx="176684" cy="492791"/>
            </a:xfrm>
            <a:prstGeom prst="leftBrace">
              <a:avLst>
                <a:gd name="adj1" fmla="val 71960"/>
                <a:gd name="adj2" fmla="val 5066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2448011" y="3595770"/>
              <a:ext cx="176684" cy="889943"/>
            </a:xfrm>
            <a:prstGeom prst="leftBrace">
              <a:avLst>
                <a:gd name="adj1" fmla="val 71960"/>
                <a:gd name="adj2" fmla="val 5066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Left Brace 17"/>
            <p:cNvSpPr/>
            <p:nvPr/>
          </p:nvSpPr>
          <p:spPr>
            <a:xfrm rot="5400000">
              <a:off x="3696718" y="3843878"/>
              <a:ext cx="176684" cy="383255"/>
            </a:xfrm>
            <a:prstGeom prst="leftBrace">
              <a:avLst>
                <a:gd name="adj1" fmla="val 71960"/>
                <a:gd name="adj2" fmla="val 5066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Brace 18"/>
            <p:cNvSpPr/>
            <p:nvPr/>
          </p:nvSpPr>
          <p:spPr>
            <a:xfrm rot="5400000">
              <a:off x="4597874" y="3444297"/>
              <a:ext cx="176684" cy="1182417"/>
            </a:xfrm>
            <a:prstGeom prst="leftBrace">
              <a:avLst>
                <a:gd name="adj1" fmla="val 71960"/>
                <a:gd name="adj2" fmla="val 5066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Left Brace 19"/>
            <p:cNvSpPr/>
            <p:nvPr/>
          </p:nvSpPr>
          <p:spPr>
            <a:xfrm rot="5400000">
              <a:off x="5753499" y="3822021"/>
              <a:ext cx="176684" cy="426967"/>
            </a:xfrm>
            <a:prstGeom prst="leftBrace">
              <a:avLst>
                <a:gd name="adj1" fmla="val 71960"/>
                <a:gd name="adj2" fmla="val 5066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929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Coffee Shop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we have a coffee shop that, on average, takes 5 minutes to process a customer</a:t>
            </a:r>
          </a:p>
          <a:p>
            <a:endParaRPr lang="en-US" dirty="0" smtClean="0"/>
          </a:p>
          <a:p>
            <a:r>
              <a:rPr lang="en-US" dirty="0" smtClean="0"/>
              <a:t>Mean: 1</a:t>
            </a:r>
            <a:r>
              <a:rPr lang="en-US" dirty="0"/>
              <a:t>/</a:t>
            </a:r>
            <a:r>
              <a:rPr lang="el-GR" dirty="0"/>
              <a:t> </a:t>
            </a:r>
            <a:r>
              <a:rPr lang="el-GR" dirty="0" smtClean="0"/>
              <a:t>λ</a:t>
            </a:r>
            <a:r>
              <a:rPr lang="en-US" dirty="0" smtClean="0"/>
              <a:t> = 5 </a:t>
            </a:r>
          </a:p>
          <a:p>
            <a:pPr lvl="1"/>
            <a:r>
              <a:rPr lang="en-US" dirty="0"/>
              <a:t>(</a:t>
            </a:r>
            <a:r>
              <a:rPr lang="en-US" dirty="0" smtClean="0"/>
              <a:t>minutes per customer)</a:t>
            </a:r>
          </a:p>
          <a:p>
            <a:endParaRPr lang="en-US" dirty="0"/>
          </a:p>
          <a:p>
            <a:r>
              <a:rPr lang="en-US" dirty="0" smtClean="0"/>
              <a:t>Thus: </a:t>
            </a:r>
            <a:r>
              <a:rPr lang="el-GR" dirty="0" smtClean="0"/>
              <a:t>λ</a:t>
            </a:r>
            <a:r>
              <a:rPr lang="en-US" dirty="0" smtClean="0"/>
              <a:t> = 1/5 customers per minute (c/m)</a:t>
            </a:r>
          </a:p>
          <a:p>
            <a:pPr lvl="1"/>
            <a:r>
              <a:rPr lang="en-US" dirty="0" smtClean="0"/>
              <a:t>This is the </a:t>
            </a:r>
            <a:r>
              <a:rPr lang="en-US" i="1" dirty="0" smtClean="0"/>
              <a:t>rate</a:t>
            </a:r>
            <a:r>
              <a:rPr lang="en-US" dirty="0" smtClean="0"/>
              <a:t>, because it’s a </a:t>
            </a:r>
            <a:r>
              <a:rPr lang="en-US" i="1" dirty="0" smtClean="0"/>
              <a:t>speed.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(keep this example in mind)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PDF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Probability distribution function of time x </a:t>
                </a:r>
                <a:br>
                  <a:rPr lang="en-US" dirty="0" smtClean="0"/>
                </a:br>
                <a:r>
                  <a:rPr lang="en-US" dirty="0" smtClean="0"/>
                  <a:t>for mean </a:t>
                </a:r>
                <a:r>
                  <a:rPr lang="el-GR" dirty="0" smtClean="0"/>
                  <a:t>λ</a:t>
                </a:r>
                <a:r>
                  <a:rPr lang="en-US" dirty="0" smtClean="0"/>
                  <a:t>: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/>
                          <m:t>λ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/>
                          <m:t>λ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            (</a:t>
                </a:r>
                <a:r>
                  <a:rPr lang="en-US" dirty="0"/>
                  <a:t>for </a:t>
                </a:r>
                <a:r>
                  <a:rPr lang="en-US" dirty="0" smtClean="0"/>
                  <a:t>x&gt;0</a:t>
                </a:r>
                <a:r>
                  <a:rPr lang="en-US" dirty="0"/>
                  <a:t>)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			  	 		</a:t>
                </a:r>
              </a:p>
              <a:p>
                <a:r>
                  <a:rPr lang="en-US" dirty="0" smtClean="0"/>
                  <a:t>E.g. Coffee Shop </a:t>
                </a:r>
                <a:r>
                  <a:rPr lang="en-US" dirty="0"/>
                  <a:t>λ = </a:t>
                </a:r>
                <a:r>
                  <a:rPr lang="en-US" dirty="0" smtClean="0"/>
                  <a:t>1/5 c/m</a:t>
                </a:r>
              </a:p>
              <a:p>
                <a:pPr lvl="1"/>
                <a:r>
                  <a:rPr lang="en-US" dirty="0" smtClean="0"/>
                  <a:t>What is the probability that a customer will spend EXACTLY 10 minutes?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smtClean="0"/>
                          <m:t>(1/5)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10/5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=2.7%</m:t>
                    </m:r>
                  </m:oMath>
                </a14:m>
                <a:r>
                  <a:rPr lang="en-US" dirty="0"/>
                  <a:t>             (for x&gt;0)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…not all that useful by itself. We usually want ranges. Time to integrate!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2062" r="-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0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353</TotalTime>
  <Words>547</Words>
  <Application>Microsoft Office PowerPoint</Application>
  <PresentationFormat>On-screen Show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Cambria Math</vt:lpstr>
      <vt:lpstr>Franklin Gothic Book</vt:lpstr>
      <vt:lpstr>Wingdings</vt:lpstr>
      <vt:lpstr>Crop</vt:lpstr>
      <vt:lpstr>Queuing Theory: Exponential Distribution</vt:lpstr>
      <vt:lpstr>Describing traffic</vt:lpstr>
      <vt:lpstr>Random Variables</vt:lpstr>
      <vt:lpstr>Distributions You Might Know</vt:lpstr>
      <vt:lpstr>Poisson Process</vt:lpstr>
      <vt:lpstr>Markovian Property</vt:lpstr>
      <vt:lpstr>Exponential Distribution</vt:lpstr>
      <vt:lpstr>Coffee Shop Example</vt:lpstr>
      <vt:lpstr>Exponential PDF</vt:lpstr>
      <vt:lpstr>Exponential CDF</vt:lpstr>
      <vt:lpstr>A Note About Units</vt:lpstr>
      <vt:lpstr>Memorylessness in Math</vt:lpstr>
      <vt:lpstr>Let’s work on some problems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Andy Meneely</cp:lastModifiedBy>
  <cp:revision>93</cp:revision>
  <dcterms:created xsi:type="dcterms:W3CDTF">2017-09-13T00:13:01Z</dcterms:created>
  <dcterms:modified xsi:type="dcterms:W3CDTF">2019-02-04T19:14:34Z</dcterms:modified>
</cp:coreProperties>
</file>