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61" r:id="rId6"/>
    <p:sldId id="257" r:id="rId7"/>
    <p:sldId id="260" r:id="rId8"/>
    <p:sldId id="271" r:id="rId9"/>
    <p:sldId id="263" r:id="rId10"/>
    <p:sldId id="264" r:id="rId11"/>
    <p:sldId id="265" r:id="rId12"/>
    <p:sldId id="272" r:id="rId13"/>
    <p:sldId id="266" r:id="rId14"/>
    <p:sldId id="270" r:id="rId15"/>
    <p:sldId id="268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4BB85-935E-4F4C-ABF0-8C9B770EF4F3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E2D77-7E12-4729-9311-AAF9F1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2D77-7E12-4729-9311-AAF9F166B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5003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014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014"/>
            <a:ext cx="7200900" cy="4167386"/>
          </a:xfrm>
        </p:spPr>
        <p:txBody>
          <a:bodyPr/>
          <a:lstStyle>
            <a:lvl2pPr>
              <a:defRPr i="0"/>
            </a:lvl2pPr>
            <a:lvl4pPr>
              <a:defRPr i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1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90632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8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2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8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4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289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0D7B85C8-7B94-4454-87CE-F2A347E198F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1163697-31B4-42C8-A320-70DE83AB80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31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gcoe-git.rit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Performance Engineering: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Meneely</a:t>
            </a:r>
          </a:p>
          <a:p>
            <a:r>
              <a:rPr lang="en-US" dirty="0" smtClean="0"/>
              <a:t>Fall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014"/>
            <a:ext cx="7200900" cy="49446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(This is a significant part of your grade!)</a:t>
            </a:r>
          </a:p>
          <a:p>
            <a:r>
              <a:rPr lang="en-US" dirty="0" smtClean="0"/>
              <a:t>Each week, you will be given a new topic to research</a:t>
            </a:r>
          </a:p>
          <a:p>
            <a:pPr lvl="1"/>
            <a:r>
              <a:rPr lang="en-US" i="1" dirty="0" smtClean="0"/>
              <a:t>You </a:t>
            </a:r>
            <a:r>
              <a:rPr lang="en-US" dirty="0"/>
              <a:t>r</a:t>
            </a:r>
            <a:r>
              <a:rPr lang="en-US" dirty="0" smtClean="0"/>
              <a:t>efine </a:t>
            </a:r>
            <a:r>
              <a:rPr lang="en-US" dirty="0" smtClean="0"/>
              <a:t>the research questions!</a:t>
            </a:r>
          </a:p>
          <a:p>
            <a:pPr lvl="1"/>
            <a:r>
              <a:rPr lang="en-US" i="1" dirty="0" smtClean="0"/>
              <a:t>You</a:t>
            </a:r>
            <a:r>
              <a:rPr lang="en-US" dirty="0" smtClean="0"/>
              <a:t> decide on the technology </a:t>
            </a:r>
            <a:br>
              <a:rPr lang="en-US" dirty="0" smtClean="0"/>
            </a:br>
            <a:r>
              <a:rPr lang="en-US" dirty="0" smtClean="0"/>
              <a:t>(e.g. programming language, database, etc.)</a:t>
            </a:r>
          </a:p>
          <a:p>
            <a:pPr lvl="1"/>
            <a:r>
              <a:rPr lang="en-US" i="1" dirty="0" smtClean="0"/>
              <a:t>You </a:t>
            </a:r>
            <a:r>
              <a:rPr lang="en-US" dirty="0" smtClean="0"/>
              <a:t>do/find </a:t>
            </a:r>
            <a:r>
              <a:rPr lang="en-US" dirty="0" smtClean="0"/>
              <a:t>the implementation(s)</a:t>
            </a:r>
          </a:p>
          <a:p>
            <a:pPr lvl="1"/>
            <a:r>
              <a:rPr lang="en-US" i="1" dirty="0" smtClean="0"/>
              <a:t>You </a:t>
            </a:r>
            <a:r>
              <a:rPr lang="en-US" dirty="0" smtClean="0"/>
              <a:t>find and learn the measurement tools needed</a:t>
            </a:r>
          </a:p>
          <a:p>
            <a:pPr lvl="1"/>
            <a:r>
              <a:rPr lang="en-US" i="1" dirty="0" smtClean="0"/>
              <a:t>You </a:t>
            </a:r>
            <a:r>
              <a:rPr lang="en-US" dirty="0" smtClean="0"/>
              <a:t>do the analysis to answer the question</a:t>
            </a:r>
          </a:p>
          <a:p>
            <a:r>
              <a:rPr lang="en-US" dirty="0" smtClean="0"/>
              <a:t>Lab reports are due by Monday</a:t>
            </a:r>
          </a:p>
          <a:p>
            <a:pPr lvl="1"/>
            <a:r>
              <a:rPr lang="en-US" dirty="0" smtClean="0"/>
              <a:t>You will meet with your group of 3-4 people. Present your work in ~8-10 minutes</a:t>
            </a:r>
          </a:p>
          <a:p>
            <a:pPr lvl="1"/>
            <a:r>
              <a:rPr lang="en-US" dirty="0" smtClean="0"/>
              <a:t>Group provides feedback. Feedback is graded.</a:t>
            </a:r>
          </a:p>
          <a:p>
            <a:pPr lvl="1"/>
            <a:r>
              <a:rPr lang="en-US" dirty="0" smtClean="0"/>
              <a:t>Your lab report is due Monday night, </a:t>
            </a:r>
            <a:r>
              <a:rPr lang="en-US" dirty="0" smtClean="0"/>
              <a:t>we </a:t>
            </a:r>
            <a:r>
              <a:rPr lang="en-US" dirty="0" smtClean="0"/>
              <a:t>will grade them Tuesday mornings.</a:t>
            </a:r>
          </a:p>
          <a:p>
            <a:pPr lvl="1"/>
            <a:r>
              <a:rPr lang="en-US" dirty="0" smtClean="0"/>
              <a:t>I may call on you to present </a:t>
            </a:r>
            <a:r>
              <a:rPr lang="en-US" dirty="0" smtClean="0"/>
              <a:t>one of your past lab reports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c.shld.net/rpx/i/s/pi/mp/22573/prod_5761212427?src=https%3A%2F%2Fd3d71ba2asa5oz.cloudfront.net%2F60000813%2Fimages%2Fmuppets%2520because%2520science%25202.jpg&amp;d=a2fb5cf9799ce34569fd441a49cd1c6829bb3812&amp;?hei=64&amp;wid=64&amp;qlt=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Labs: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2560"/>
            <a:ext cx="7642860" cy="5090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give you broad questions, you refine it to research questions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research question should be </a:t>
            </a:r>
            <a:r>
              <a:rPr lang="en-US" i="1" dirty="0" smtClean="0"/>
              <a:t>specific</a:t>
            </a:r>
            <a:r>
              <a:rPr lang="en-US" dirty="0" smtClean="0"/>
              <a:t>, </a:t>
            </a:r>
            <a:r>
              <a:rPr lang="en-US" i="1" dirty="0" smtClean="0"/>
              <a:t>measurable,</a:t>
            </a:r>
            <a:r>
              <a:rPr lang="en-US" dirty="0" smtClean="0"/>
              <a:t> and an </a:t>
            </a:r>
            <a:r>
              <a:rPr lang="en-US" i="1" dirty="0" smtClean="0"/>
              <a:t>answerable question</a:t>
            </a:r>
          </a:p>
          <a:p>
            <a:pPr lvl="1"/>
            <a:r>
              <a:rPr lang="en-US" dirty="0" smtClean="0"/>
              <a:t>If the “it depends” answer is far too complex, it’s a bad question!</a:t>
            </a:r>
          </a:p>
          <a:p>
            <a:pPr lvl="1"/>
            <a:r>
              <a:rPr lang="en-US" dirty="0" smtClean="0"/>
              <a:t>Yes/no questions are good, but the main thing is answerable</a:t>
            </a:r>
          </a:p>
          <a:p>
            <a:endParaRPr lang="en-US" dirty="0"/>
          </a:p>
          <a:p>
            <a:r>
              <a:rPr lang="en-US" dirty="0" smtClean="0"/>
              <a:t>Bad questions:</a:t>
            </a:r>
          </a:p>
          <a:p>
            <a:pPr lvl="1"/>
            <a:r>
              <a:rPr lang="en-US" dirty="0" smtClean="0"/>
              <a:t>“Is iOS faster than Android?” </a:t>
            </a:r>
            <a:r>
              <a:rPr lang="en-US" i="1" dirty="0" smtClean="0"/>
              <a:t>Too broad.</a:t>
            </a:r>
          </a:p>
          <a:p>
            <a:pPr lvl="1"/>
            <a:r>
              <a:rPr lang="en-US" dirty="0" smtClean="0"/>
              <a:t>“Is X noticeably longer than Y?” </a:t>
            </a:r>
            <a:r>
              <a:rPr lang="en-US" i="1" dirty="0" smtClean="0"/>
              <a:t>Not very measurable</a:t>
            </a:r>
          </a:p>
          <a:p>
            <a:pPr lvl="1"/>
            <a:r>
              <a:rPr lang="en-US" dirty="0" smtClean="0"/>
              <a:t>“What makes X so slow?” </a:t>
            </a:r>
            <a:r>
              <a:rPr lang="en-US" i="1" dirty="0" smtClean="0"/>
              <a:t>Not very answerable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Good questions:</a:t>
            </a:r>
          </a:p>
          <a:p>
            <a:pPr lvl="1"/>
            <a:r>
              <a:rPr lang="en-US" dirty="0" smtClean="0"/>
              <a:t>“Does switching from Bubble Sort to Quicksort improve performance by more than 10% for arrays under 100 elements?”</a:t>
            </a:r>
          </a:p>
          <a:p>
            <a:pPr lvl="1"/>
            <a:r>
              <a:rPr lang="en-US" dirty="0" smtClean="0"/>
              <a:t>“At what size table does PostgreSQL change its query plan for executing sub-queries with indexes?”</a:t>
            </a:r>
          </a:p>
          <a:p>
            <a:pPr lvl="1"/>
            <a:endParaRPr lang="en-US" dirty="0"/>
          </a:p>
          <a:p>
            <a:r>
              <a:rPr lang="en-US" dirty="0" smtClean="0"/>
              <a:t>Be curious! Use your own curiosity as a guiding light. The best scientists are curious by nature.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Labs: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performance of the system is directly related to </a:t>
            </a:r>
            <a:r>
              <a:rPr lang="en-US" i="1" dirty="0"/>
              <a:t>how it is used</a:t>
            </a:r>
            <a:endParaRPr lang="en-US" dirty="0"/>
          </a:p>
          <a:p>
            <a:pPr lvl="1"/>
            <a:r>
              <a:rPr lang="en-US" dirty="0" smtClean="0"/>
              <a:t>Most labs will have an element of data generation to it</a:t>
            </a:r>
          </a:p>
          <a:p>
            <a:pPr lvl="1"/>
            <a:r>
              <a:rPr lang="en-US" dirty="0" smtClean="0"/>
              <a:t>Sometimes we download data too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world is not random!</a:t>
            </a:r>
          </a:p>
          <a:p>
            <a:pPr lvl="1"/>
            <a:r>
              <a:rPr lang="en-US" dirty="0" smtClean="0"/>
              <a:t>Computer scientists abstract out everything to random </a:t>
            </a:r>
            <a:r>
              <a:rPr lang="en-US" dirty="0" err="1" smtClean="0"/>
              <a:t>vars</a:t>
            </a:r>
            <a:endParaRPr lang="en-US" dirty="0" smtClean="0"/>
          </a:p>
          <a:p>
            <a:pPr lvl="1"/>
            <a:r>
              <a:rPr lang="en-US" dirty="0" smtClean="0"/>
              <a:t>Software engineers must think about how the system sits in context</a:t>
            </a:r>
          </a:p>
          <a:p>
            <a:pPr lvl="1"/>
            <a:endParaRPr lang="en-US" dirty="0"/>
          </a:p>
          <a:p>
            <a:r>
              <a:rPr lang="en-US" dirty="0" smtClean="0"/>
              <a:t>…but random numbers are helpful for modeling real life when used properly</a:t>
            </a:r>
          </a:p>
        </p:txBody>
      </p:sp>
    </p:spTree>
    <p:extLst>
      <p:ext uri="{BB962C8B-B14F-4D97-AF65-F5344CB8AC3E}">
        <p14:creationId xmlns:p14="http://schemas.microsoft.com/office/powerpoint/2010/main" val="30686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lab report will ramp up the scale of the system under test</a:t>
            </a:r>
          </a:p>
          <a:p>
            <a:pPr lvl="1"/>
            <a:r>
              <a:rPr lang="en-US" dirty="0" smtClean="0"/>
              <a:t>Bigger inputs</a:t>
            </a:r>
          </a:p>
          <a:p>
            <a:pPr lvl="1"/>
            <a:r>
              <a:rPr lang="en-US" dirty="0" smtClean="0"/>
              <a:t>Bigger tables</a:t>
            </a:r>
          </a:p>
          <a:p>
            <a:pPr lvl="1"/>
            <a:r>
              <a:rPr lang="en-US" dirty="0" smtClean="0"/>
              <a:t>More traffic</a:t>
            </a:r>
          </a:p>
          <a:p>
            <a:r>
              <a:rPr lang="en-US" dirty="0" smtClean="0"/>
              <a:t>Always start very small, then ramp up.</a:t>
            </a:r>
          </a:p>
          <a:p>
            <a:pPr lvl="1"/>
            <a:r>
              <a:rPr lang="en-US" dirty="0" smtClean="0"/>
              <a:t>You might be surprised at what happens in the small scale</a:t>
            </a:r>
          </a:p>
          <a:p>
            <a:pPr lvl="1"/>
            <a:r>
              <a:rPr lang="en-US" dirty="0" smtClean="0"/>
              <a:t>Ramp up to whatever your computer can comfortably handle. Push your limits!</a:t>
            </a:r>
          </a:p>
          <a:p>
            <a:r>
              <a:rPr lang="en-US" dirty="0" smtClean="0"/>
              <a:t>Charts are a great way to show scalability.</a:t>
            </a:r>
          </a:p>
        </p:txBody>
      </p:sp>
    </p:spTree>
    <p:extLst>
      <p:ext uri="{BB962C8B-B14F-4D97-AF65-F5344CB8AC3E}">
        <p14:creationId xmlns:p14="http://schemas.microsoft.com/office/powerpoint/2010/main" val="32833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Labs: Repeatability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 lab must employ repeated sampling of measurements</a:t>
            </a:r>
          </a:p>
          <a:p>
            <a:pPr lvl="1"/>
            <a:r>
              <a:rPr lang="en-US" dirty="0" smtClean="0"/>
              <a:t>If you are not providing similar results every time, then examine your environment. </a:t>
            </a:r>
            <a:endParaRPr lang="en-US" dirty="0"/>
          </a:p>
          <a:p>
            <a:pPr lvl="2"/>
            <a:r>
              <a:rPr lang="en-US" dirty="0" smtClean="0"/>
              <a:t>Turn off cloud sync stuff</a:t>
            </a:r>
          </a:p>
          <a:p>
            <a:pPr lvl="2"/>
            <a:r>
              <a:rPr lang="en-US" dirty="0" smtClean="0"/>
              <a:t>Close the browser</a:t>
            </a:r>
          </a:p>
          <a:p>
            <a:pPr lvl="2"/>
            <a:r>
              <a:rPr lang="en-US" dirty="0" smtClean="0"/>
              <a:t>Close email programs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Provide the mean and standard deviation of any set of sampled measurements</a:t>
            </a:r>
          </a:p>
          <a:p>
            <a:pPr lvl="1"/>
            <a:r>
              <a:rPr lang="en-US" dirty="0" smtClean="0"/>
              <a:t>How much to sample? Whatever is feasible for you. N=1000 is a good starting point.</a:t>
            </a:r>
          </a:p>
          <a:p>
            <a:r>
              <a:rPr lang="en-US" dirty="0" smtClean="0"/>
              <a:t>Combined with scalability, this can be a lot of measurements:</a:t>
            </a:r>
          </a:p>
          <a:p>
            <a:pPr lvl="1"/>
            <a:r>
              <a:rPr lang="en-US" dirty="0" smtClean="0"/>
              <a:t>e.g. Sorting algorithm X, array size of A, n=1000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GoogleDocs</a:t>
            </a:r>
            <a:r>
              <a:rPr lang="en-US" dirty="0" smtClean="0"/>
              <a:t> for documentation</a:t>
            </a:r>
          </a:p>
          <a:p>
            <a:pPr lvl="1"/>
            <a:r>
              <a:rPr lang="en-US" dirty="0" smtClean="0"/>
              <a:t>Include </a:t>
            </a:r>
            <a:r>
              <a:rPr lang="en-US" dirty="0" smtClean="0"/>
              <a:t>any figures in the document too. </a:t>
            </a:r>
          </a:p>
          <a:p>
            <a:pPr lvl="1"/>
            <a:r>
              <a:rPr lang="en-US" dirty="0" smtClean="0"/>
              <a:t>You can even put raw data in there if you want (but be considerate about peoples’ hard drives)</a:t>
            </a:r>
          </a:p>
          <a:p>
            <a:pPr lvl="1"/>
            <a:r>
              <a:rPr lang="en-US" dirty="0" smtClean="0"/>
              <a:t>One lab document per lab report</a:t>
            </a:r>
          </a:p>
          <a:p>
            <a:r>
              <a:rPr lang="en-US" dirty="0" err="1" smtClean="0"/>
              <a:t>GitLab</a:t>
            </a:r>
            <a:r>
              <a:rPr lang="en-US" dirty="0" smtClean="0"/>
              <a:t> for code</a:t>
            </a:r>
          </a:p>
          <a:p>
            <a:pPr lvl="1"/>
            <a:r>
              <a:rPr lang="en-US" dirty="0" smtClean="0"/>
              <a:t>Create </a:t>
            </a:r>
            <a:r>
              <a:rPr lang="en-US" i="1" dirty="0" smtClean="0"/>
              <a:t>one </a:t>
            </a:r>
            <a:r>
              <a:rPr lang="en-US" dirty="0" smtClean="0"/>
              <a:t>repository for yourself </a:t>
            </a:r>
            <a:r>
              <a:rPr lang="en-US" dirty="0"/>
              <a:t>on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kgcoe-git.rit.edu</a:t>
            </a:r>
            <a:r>
              <a:rPr lang="en-US" i="1" dirty="0" smtClean="0"/>
              <a:t>. </a:t>
            </a:r>
            <a:r>
              <a:rPr lang="en-US" dirty="0" smtClean="0"/>
              <a:t>Use this for the whole semester.</a:t>
            </a:r>
          </a:p>
          <a:p>
            <a:pPr lvl="1"/>
            <a:r>
              <a:rPr lang="en-US" dirty="0" smtClean="0"/>
              <a:t>Add me (</a:t>
            </a:r>
            <a:r>
              <a:rPr lang="en-US" dirty="0" err="1" smtClean="0"/>
              <a:t>axmvse</a:t>
            </a:r>
            <a:r>
              <a:rPr lang="en-US" dirty="0" smtClean="0"/>
              <a:t>)  and the TA (bsm9339) as </a:t>
            </a:r>
            <a:r>
              <a:rPr lang="en-US" dirty="0" smtClean="0"/>
              <a:t>a “Reporter” on the repository</a:t>
            </a:r>
          </a:p>
          <a:p>
            <a:pPr lvl="1"/>
            <a:r>
              <a:rPr lang="en-US" dirty="0" smtClean="0"/>
              <a:t>Don’t share with teammates, but feel free to bring up your code in the lab meeting</a:t>
            </a:r>
          </a:p>
          <a:p>
            <a:pPr lvl="1"/>
            <a:r>
              <a:rPr lang="en-US" dirty="0" smtClean="0"/>
              <a:t>Put each lab’s code in a separate folder in the root of the repo</a:t>
            </a:r>
          </a:p>
        </p:txBody>
      </p:sp>
    </p:spTree>
    <p:extLst>
      <p:ext uri="{BB962C8B-B14F-4D97-AF65-F5344CB8AC3E}">
        <p14:creationId xmlns:p14="http://schemas.microsoft.com/office/powerpoint/2010/main" val="29127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Meyers</a:t>
            </a:r>
          </a:p>
          <a:p>
            <a:r>
              <a:rPr lang="en-US" dirty="0" smtClean="0"/>
              <a:t>Has taken this course before</a:t>
            </a:r>
          </a:p>
          <a:p>
            <a:r>
              <a:rPr lang="en-US" dirty="0" smtClean="0"/>
              <a:t>SE Major</a:t>
            </a:r>
          </a:p>
          <a:p>
            <a:r>
              <a:rPr lang="en-US" dirty="0" smtClean="0"/>
              <a:t>Is a PhD student now</a:t>
            </a:r>
          </a:p>
          <a:p>
            <a:endParaRPr lang="en-US" dirty="0"/>
          </a:p>
          <a:p>
            <a:r>
              <a:rPr lang="en-US" dirty="0" smtClean="0"/>
              <a:t>Office hours: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Tuesday, Thursdays</a:t>
            </a:r>
            <a:br>
              <a:rPr lang="en-US" dirty="0" smtClean="0"/>
            </a:br>
            <a:r>
              <a:rPr lang="en-US" dirty="0" smtClean="0"/>
              <a:t>11am-12pm</a:t>
            </a:r>
            <a:br>
              <a:rPr lang="en-US" dirty="0" smtClean="0"/>
            </a:br>
            <a:r>
              <a:rPr lang="en-US" dirty="0" smtClean="0"/>
              <a:t>SSE or Team Rooms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857" y="0"/>
            <a:ext cx="385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lab: Sorting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Technology: any programming language you desire. </a:t>
            </a:r>
          </a:p>
          <a:p>
            <a:r>
              <a:rPr lang="en-US" dirty="0" smtClean="0"/>
              <a:t>You </a:t>
            </a:r>
            <a:r>
              <a:rPr lang="en-US" i="1" dirty="0" smtClean="0"/>
              <a:t>may</a:t>
            </a:r>
            <a:r>
              <a:rPr lang="en-US" dirty="0" smtClean="0"/>
              <a:t> implement your own. You </a:t>
            </a:r>
            <a:r>
              <a:rPr lang="en-US" i="1" dirty="0" smtClean="0"/>
              <a:t>may </a:t>
            </a:r>
            <a:r>
              <a:rPr lang="en-US" dirty="0" smtClean="0"/>
              <a:t>use built-in libraries as long as you provide proof that they are the algorithm you expect to be testing</a:t>
            </a:r>
          </a:p>
          <a:p>
            <a:r>
              <a:rPr lang="en-US" dirty="0" smtClean="0"/>
              <a:t>… to the website!!</a:t>
            </a:r>
          </a:p>
          <a:p>
            <a:endParaRPr lang="en-US" dirty="0"/>
          </a:p>
          <a:p>
            <a:r>
              <a:rPr lang="en-US" dirty="0"/>
              <a:t>http://www.se.rit.edu/~swen-549/performance/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2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performance?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Performance</a:t>
            </a:r>
            <a:r>
              <a:rPr lang="en-US" dirty="0" smtClean="0"/>
              <a:t> </a:t>
            </a:r>
            <a:r>
              <a:rPr lang="en-US" dirty="0"/>
              <a:t>is the ability to perform defined sets of activities </a:t>
            </a:r>
            <a:r>
              <a:rPr lang="en-US" dirty="0" smtClean="0"/>
              <a:t>within measurable boundaries, such as:</a:t>
            </a:r>
          </a:p>
          <a:p>
            <a:pPr lvl="1"/>
            <a:r>
              <a:rPr lang="en-US" dirty="0" smtClean="0"/>
              <a:t>Response time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Power usage</a:t>
            </a:r>
          </a:p>
          <a:p>
            <a:pPr lvl="1"/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Memory usage</a:t>
            </a:r>
          </a:p>
          <a:p>
            <a:pPr lvl="1"/>
            <a:r>
              <a:rPr lang="en-US" dirty="0" smtClean="0"/>
              <a:t>(…many more…)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is not optional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Performance is the first thing customers notice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make the difference between you and a competitor</a:t>
            </a:r>
          </a:p>
          <a:p>
            <a:pPr lvl="1"/>
            <a:r>
              <a:rPr lang="en-US" dirty="0" smtClean="0"/>
              <a:t>How often do you informally evaluate the performance of your web browser?</a:t>
            </a:r>
          </a:p>
          <a:p>
            <a:pPr lvl="1"/>
            <a:r>
              <a:rPr lang="en-US" dirty="0" smtClean="0"/>
              <a:t>How many times have you changed to something else because it’s faster?</a:t>
            </a:r>
          </a:p>
          <a:p>
            <a:endParaRPr lang="en-US" dirty="0"/>
          </a:p>
          <a:p>
            <a:r>
              <a:rPr lang="en-US" dirty="0" smtClean="0"/>
              <a:t>Can be critical to the domain</a:t>
            </a:r>
          </a:p>
          <a:p>
            <a:pPr lvl="1"/>
            <a:r>
              <a:rPr lang="en-US" dirty="0" smtClean="0"/>
              <a:t>Flying airplanes</a:t>
            </a:r>
          </a:p>
          <a:p>
            <a:pPr lvl="1"/>
            <a:r>
              <a:rPr lang="en-US" dirty="0" smtClean="0"/>
              <a:t>Healthcare monitoring</a:t>
            </a:r>
          </a:p>
          <a:p>
            <a:pPr lvl="1"/>
            <a:r>
              <a:rPr lang="en-US" dirty="0" smtClean="0"/>
              <a:t>Self-driving cars</a:t>
            </a:r>
          </a:p>
          <a:p>
            <a:pPr lvl="1"/>
            <a:r>
              <a:rPr lang="en-US" dirty="0" smtClean="0"/>
              <a:t>…etc.</a:t>
            </a:r>
          </a:p>
          <a:p>
            <a:pPr lvl="1"/>
            <a:endParaRPr lang="en-US" dirty="0" smtClean="0"/>
          </a:p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9465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is a non-functional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854926"/>
            <a:ext cx="7200900" cy="40124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Functional requirements define what your system </a:t>
            </a:r>
            <a:r>
              <a:rPr lang="en-US" i="1" dirty="0" smtClean="0"/>
              <a:t>does</a:t>
            </a:r>
            <a:endParaRPr lang="en-US" dirty="0" smtClean="0"/>
          </a:p>
          <a:p>
            <a:r>
              <a:rPr lang="en-US" dirty="0" smtClean="0"/>
              <a:t>Non-functional requirements define what your system </a:t>
            </a:r>
            <a:r>
              <a:rPr lang="en-US" i="1" dirty="0" smtClean="0"/>
              <a:t>is</a:t>
            </a:r>
            <a:endParaRPr lang="en-US" dirty="0"/>
          </a:p>
          <a:p>
            <a:pPr lvl="1"/>
            <a:r>
              <a:rPr lang="en-US" dirty="0"/>
              <a:t>A non-functional requirement is one that cuts across all of your </a:t>
            </a:r>
            <a:r>
              <a:rPr lang="en-US" dirty="0" smtClean="0"/>
              <a:t>features</a:t>
            </a:r>
          </a:p>
          <a:p>
            <a:pPr lvl="1"/>
            <a:endParaRPr lang="en-US" dirty="0"/>
          </a:p>
          <a:p>
            <a:r>
              <a:rPr lang="en-US" dirty="0" smtClean="0"/>
              <a:t>Non-functional </a:t>
            </a:r>
            <a:r>
              <a:rPr lang="en-US" dirty="0" err="1" smtClean="0"/>
              <a:t>reqs</a:t>
            </a:r>
            <a:r>
              <a:rPr lang="en-US" dirty="0" smtClean="0"/>
              <a:t> are </a:t>
            </a:r>
            <a:r>
              <a:rPr lang="en-US" i="1" dirty="0" smtClean="0"/>
              <a:t>emergent</a:t>
            </a:r>
            <a:r>
              <a:rPr lang="en-US" dirty="0" smtClean="0"/>
              <a:t> properties of systems</a:t>
            </a:r>
          </a:p>
          <a:p>
            <a:pPr lvl="1"/>
            <a:r>
              <a:rPr lang="en-US" dirty="0" smtClean="0"/>
              <a:t>The pieces must work together to make the whole </a:t>
            </a:r>
          </a:p>
          <a:p>
            <a:pPr lvl="1"/>
            <a:r>
              <a:rPr lang="en-US" dirty="0"/>
              <a:t>No single feature makes your system performant</a:t>
            </a:r>
          </a:p>
          <a:p>
            <a:pPr lvl="1"/>
            <a:r>
              <a:rPr lang="en-US" dirty="0"/>
              <a:t>…but a single feature </a:t>
            </a:r>
            <a:r>
              <a:rPr lang="en-US" i="1" dirty="0"/>
              <a:t>could</a:t>
            </a:r>
            <a:r>
              <a:rPr lang="en-US" dirty="0"/>
              <a:t> make your system non-performant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Other non-functional requirements: accessibility, compliance, readability, security, testability, safety, extensibility, usability,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is measurable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014"/>
            <a:ext cx="7200900" cy="1208649"/>
          </a:xfrm>
        </p:spPr>
        <p:txBody>
          <a:bodyPr>
            <a:normAutofit/>
          </a:bodyPr>
          <a:lstStyle/>
          <a:p>
            <a:r>
              <a:rPr lang="en-US" dirty="0" smtClean="0"/>
              <a:t>(Unlike most non-functional requirements)</a:t>
            </a:r>
          </a:p>
          <a:p>
            <a:r>
              <a:rPr lang="en-US" dirty="0" smtClean="0"/>
              <a:t>We can leverage some simple math to improve the performance of our systems</a:t>
            </a:r>
          </a:p>
        </p:txBody>
      </p:sp>
      <p:pic>
        <p:nvPicPr>
          <p:cNvPr id="4" name="Picture 2" descr="http://c.shld.net/rpx/i/s/pi/mp/22573/prod_5761212427?src=https%3A%2F%2Fd3d71ba2asa5oz.cloudfront.net%2F60000813%2Fimages%2Fmuppets%2520because%2520science%25202.jpg&amp;d=a2fb5cf9799ce34569fd441a49cd1c6829bb3812&amp;?hei=64&amp;wid=64&amp;qlt=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3108960"/>
            <a:ext cx="374904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28700" y="2908663"/>
            <a:ext cx="4361906" cy="373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is repeatable</a:t>
            </a:r>
          </a:p>
          <a:p>
            <a:r>
              <a:rPr lang="en-US" dirty="0" smtClean="0"/>
              <a:t>Systems are predictable</a:t>
            </a:r>
          </a:p>
          <a:p>
            <a:r>
              <a:rPr lang="en-US" dirty="0" smtClean="0"/>
              <a:t>Thus, we can use the scientific method on our own systems in ways that we never have before</a:t>
            </a:r>
          </a:p>
        </p:txBody>
      </p:sp>
    </p:spTree>
    <p:extLst>
      <p:ext uri="{BB962C8B-B14F-4D97-AF65-F5344CB8AC3E}">
        <p14:creationId xmlns:p14="http://schemas.microsoft.com/office/powerpoint/2010/main" val="31719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i="1" dirty="0" smtClean="0"/>
              <a:t>Software </a:t>
            </a:r>
            <a:r>
              <a:rPr lang="en-US" i="1" dirty="0"/>
              <a:t>Performance Engineering (SPE)</a:t>
            </a:r>
            <a:r>
              <a:rPr lang="en-US" dirty="0"/>
              <a:t> is a </a:t>
            </a:r>
            <a:r>
              <a:rPr lang="en-US" dirty="0" smtClean="0"/>
              <a:t>systematic approach </a:t>
            </a:r>
            <a:r>
              <a:rPr lang="en-US" dirty="0"/>
              <a:t>to the </a:t>
            </a:r>
            <a:r>
              <a:rPr lang="en-US" dirty="0" smtClean="0"/>
              <a:t>development </a:t>
            </a:r>
            <a:r>
              <a:rPr lang="en-US" dirty="0"/>
              <a:t>of software systems to meet performance requirements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Adding consideration of performance requirements into every stage of the SDLC</a:t>
            </a:r>
          </a:p>
          <a:p>
            <a:pPr lvl="1"/>
            <a:r>
              <a:rPr lang="en-US" dirty="0" smtClean="0"/>
              <a:t>Requirements </a:t>
            </a:r>
            <a:r>
              <a:rPr lang="en-US" dirty="0" smtClean="0">
                <a:sym typeface="Wingdings" panose="05000000000000000000" pitchFamily="2" charset="2"/>
              </a:rPr>
              <a:t> Performance Requirements</a:t>
            </a:r>
          </a:p>
          <a:p>
            <a:pPr lvl="1"/>
            <a:r>
              <a:rPr lang="en-US" dirty="0"/>
              <a:t>Analysis </a:t>
            </a:r>
            <a:r>
              <a:rPr lang="en-US" dirty="0">
                <a:sym typeface="Wingdings" panose="05000000000000000000" pitchFamily="2" charset="2"/>
              </a:rPr>
              <a:t> Queuing theory, Algorithm choices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Design  Architecture choices, Tech choices,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Implementation  optimization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Testing  Stress testing, debugging, profiling</a:t>
            </a:r>
            <a:endParaRPr lang="en-US" dirty="0" smtClean="0"/>
          </a:p>
          <a:p>
            <a:r>
              <a:rPr lang="en-US" dirty="0" smtClean="0"/>
              <a:t>All developers should have an awareness of performance at all times, and…</a:t>
            </a:r>
          </a:p>
          <a:p>
            <a:r>
              <a:rPr lang="en-US" dirty="0" smtClean="0"/>
              <a:t>The industry also employs performance experts as their full time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Job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013"/>
            <a:ext cx="7200900" cy="464853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i="1" dirty="0"/>
              <a:t>Use home-grown and commercial tools to measure, analyze, and characterize performance, robustness, and scalability of the </a:t>
            </a:r>
            <a:r>
              <a:rPr lang="en-US" altLang="en-US" i="1" dirty="0" err="1"/>
              <a:t>EdgeSuite</a:t>
            </a:r>
            <a:r>
              <a:rPr lang="en-US" altLang="en-US" i="1" dirty="0"/>
              <a:t> Platform</a:t>
            </a:r>
          </a:p>
          <a:p>
            <a:r>
              <a:rPr lang="en-US" altLang="en-US" i="1" dirty="0"/>
              <a:t>Serve as a technical point of escalation to operations and customer </a:t>
            </a:r>
            <a:r>
              <a:rPr lang="en-US" altLang="en-US" i="1" dirty="0" smtClean="0"/>
              <a:t>care</a:t>
            </a:r>
          </a:p>
          <a:p>
            <a:r>
              <a:rPr lang="en-US" altLang="en-US" i="1" dirty="0"/>
              <a:t>Debug complex service issues: service incidents, complex customer setups, field trials, performance issues, and availability issues. </a:t>
            </a:r>
            <a:endParaRPr lang="en-US" altLang="en-US" i="1" dirty="0" smtClean="0"/>
          </a:p>
          <a:p>
            <a:r>
              <a:rPr lang="en-US" altLang="en-US" i="1" dirty="0" smtClean="0"/>
              <a:t>Members of this team will work </a:t>
            </a:r>
            <a:r>
              <a:rPr lang="en-US" altLang="en-US" i="1" dirty="0"/>
              <a:t>with developers to tune system performance, provide technical guidance to architects building customer applications, and help our customers continue to achieve unprecedented levels of performance and scalability.</a:t>
            </a:r>
          </a:p>
          <a:p>
            <a:r>
              <a:rPr lang="en-US" altLang="en-US" i="1" dirty="0" smtClean="0"/>
              <a:t>Familiarity </a:t>
            </a:r>
            <a:r>
              <a:rPr lang="en-US" altLang="en-US" i="1" dirty="0"/>
              <a:t>with data </a:t>
            </a:r>
            <a:r>
              <a:rPr lang="en-US" altLang="en-US" i="1" dirty="0" smtClean="0"/>
              <a:t>analysis. Experience </a:t>
            </a:r>
            <a:r>
              <a:rPr lang="en-US" altLang="en-US" i="1" dirty="0"/>
              <a:t>in network operation and </a:t>
            </a:r>
            <a:r>
              <a:rPr lang="en-US" altLang="en-US" i="1" dirty="0" smtClean="0"/>
              <a:t>monitoring. Depth </a:t>
            </a:r>
            <a:r>
              <a:rPr lang="en-US" altLang="en-US" i="1" dirty="0"/>
              <a:t>networking principles and implementation, including TCP/IP, UDP, DNS, HTTP, and SSL protocols a </a:t>
            </a:r>
            <a:r>
              <a:rPr lang="en-US" altLang="en-US" i="1" dirty="0" smtClean="0"/>
              <a:t>plus. Thorough </a:t>
            </a:r>
            <a:r>
              <a:rPr lang="en-US" altLang="en-US" i="1" dirty="0"/>
              <a:t>understanding of distributed </a:t>
            </a:r>
            <a:r>
              <a:rPr lang="en-US" altLang="en-US" i="1" dirty="0" smtClean="0"/>
              <a:t>systems</a:t>
            </a:r>
          </a:p>
          <a:p>
            <a:r>
              <a:rPr lang="en-US" altLang="en-US" i="1" dirty="0" smtClean="0"/>
              <a:t>Experience </a:t>
            </a:r>
            <a:r>
              <a:rPr lang="en-US" altLang="en-US" i="1" dirty="0"/>
              <a:t>with principles of software development and design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748" y="6463381"/>
            <a:ext cx="81294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Borrowed from: http://web.cs.wpi.edu/~jb/perf/Lectures/Performance_Engineering.ppt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10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SPEs Get Tough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should we optimize for performance?</a:t>
            </a:r>
          </a:p>
          <a:p>
            <a:pPr marL="530352" lvl="1" indent="0">
              <a:buNone/>
            </a:pPr>
            <a:r>
              <a:rPr lang="en-US" dirty="0"/>
              <a:t>“Premature optimization is the root of all evil” –Donald </a:t>
            </a:r>
            <a:r>
              <a:rPr lang="en-US" dirty="0" smtClean="0"/>
              <a:t>Knuth</a:t>
            </a:r>
          </a:p>
          <a:p>
            <a:r>
              <a:rPr lang="en-US" dirty="0" smtClean="0"/>
              <a:t>Is it worthwhile to make this system take advantage of multi-core processing?</a:t>
            </a:r>
          </a:p>
          <a:p>
            <a:pPr lvl="1"/>
            <a:r>
              <a:rPr lang="en-US" dirty="0" smtClean="0"/>
              <a:t>Development time vs. performance improvement</a:t>
            </a:r>
          </a:p>
          <a:p>
            <a:pPr lvl="1"/>
            <a:r>
              <a:rPr lang="en-US" dirty="0" smtClean="0"/>
              <a:t>Architectural choices</a:t>
            </a:r>
          </a:p>
          <a:p>
            <a:r>
              <a:rPr lang="en-US" dirty="0" smtClean="0"/>
              <a:t>The individual pieces aren’t slow, but the overall system is. Where is the problem?</a:t>
            </a:r>
          </a:p>
          <a:p>
            <a:r>
              <a:rPr lang="en-US" dirty="0" smtClean="0"/>
              <a:t>Will the system cope with maximum loads, when we need it the most?</a:t>
            </a:r>
          </a:p>
          <a:p>
            <a:r>
              <a:rPr lang="en-US" dirty="0" smtClean="0"/>
              <a:t>How will this port to mobile devices in terms of battery life?</a:t>
            </a:r>
          </a:p>
          <a:p>
            <a:r>
              <a:rPr lang="en-US" dirty="0" smtClean="0"/>
              <a:t>What will the performance impact be of increasing user base?</a:t>
            </a:r>
          </a:p>
        </p:txBody>
      </p:sp>
    </p:spTree>
    <p:extLst>
      <p:ext uri="{BB962C8B-B14F-4D97-AF65-F5344CB8AC3E}">
        <p14:creationId xmlns:p14="http://schemas.microsoft.com/office/powerpoint/2010/main" val="34659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013"/>
            <a:ext cx="7200900" cy="459628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analysis</a:t>
            </a:r>
          </a:p>
          <a:p>
            <a:pPr lvl="1"/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Probability distributions</a:t>
            </a:r>
            <a:endParaRPr lang="en-US" dirty="0"/>
          </a:p>
          <a:p>
            <a:pPr lvl="1"/>
            <a:r>
              <a:rPr lang="en-US" dirty="0" smtClean="0"/>
              <a:t>Basic queuing theory</a:t>
            </a:r>
          </a:p>
          <a:p>
            <a:r>
              <a:rPr lang="en-US" dirty="0" smtClean="0"/>
              <a:t>Performance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Technology-specific areas</a:t>
            </a:r>
          </a:p>
          <a:p>
            <a:pPr lvl="1"/>
            <a:r>
              <a:rPr lang="en-US" dirty="0" smtClean="0"/>
              <a:t>Compiler optimizations</a:t>
            </a:r>
          </a:p>
          <a:p>
            <a:pPr lvl="1"/>
            <a:r>
              <a:rPr lang="en-US" dirty="0" smtClean="0"/>
              <a:t>Relational database optimization: query execution, indexing</a:t>
            </a:r>
          </a:p>
          <a:p>
            <a:pPr lvl="1"/>
            <a:r>
              <a:rPr lang="en-US" dirty="0" smtClean="0"/>
              <a:t>Web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190</TotalTime>
  <Words>1202</Words>
  <Application>Microsoft Office PowerPoint</Application>
  <PresentationFormat>On-screen Show (4:3)</PresentationFormat>
  <Paragraphs>166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Wingdings</vt:lpstr>
      <vt:lpstr>Crop</vt:lpstr>
      <vt:lpstr>Software Performance Engineering: Intro</vt:lpstr>
      <vt:lpstr>What is performance? </vt:lpstr>
      <vt:lpstr>Performance is not optional</vt:lpstr>
      <vt:lpstr>Performance is a non-functional requirement</vt:lpstr>
      <vt:lpstr>Performance is measurable</vt:lpstr>
      <vt:lpstr>What is SPE?</vt:lpstr>
      <vt:lpstr>Example Job Ads</vt:lpstr>
      <vt:lpstr>SPEs Get Tough Questions</vt:lpstr>
      <vt:lpstr>Class Topics</vt:lpstr>
      <vt:lpstr>Lab Reports</vt:lpstr>
      <vt:lpstr>Labs: Research Questions</vt:lpstr>
      <vt:lpstr>Labs: Workloads</vt:lpstr>
      <vt:lpstr>Labs: Scalability</vt:lpstr>
      <vt:lpstr>Labs: Repeatability</vt:lpstr>
      <vt:lpstr>Submitting Labs</vt:lpstr>
      <vt:lpstr>TA</vt:lpstr>
      <vt:lpstr>First lab: Sorting arrays</vt:lpstr>
    </vt:vector>
  </TitlesOfParts>
  <Company>Rochester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Performance Engineering: Intro</dc:title>
  <dc:creator>Andy Meneely</dc:creator>
  <cp:lastModifiedBy>Andy Meneely</cp:lastModifiedBy>
  <cp:revision>45</cp:revision>
  <dcterms:created xsi:type="dcterms:W3CDTF">2017-08-28T11:43:38Z</dcterms:created>
  <dcterms:modified xsi:type="dcterms:W3CDTF">2019-01-14T19:46:23Z</dcterms:modified>
</cp:coreProperties>
</file>