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</p:sldMasterIdLst>
  <p:notesMasterIdLst>
    <p:notesMasterId r:id="rId18"/>
  </p:notesMasterIdLst>
  <p:sldIdLst>
    <p:sldId id="256" r:id="rId2"/>
    <p:sldId id="258" r:id="rId3"/>
    <p:sldId id="259" r:id="rId4"/>
    <p:sldId id="260" r:id="rId5"/>
    <p:sldId id="26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5" d="100"/>
          <a:sy n="125" d="100"/>
        </p:scale>
        <p:origin x="11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54BB85-935E-4F4C-ABF0-8C9B770EF4F3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9E2D77-7E12-4729-9311-AAF9F166B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71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E2D77-7E12-4729-9311-AAF9F166B8A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034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48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34CA4FE-143B-44E4-B2F6-6E6EA1551352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50031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64DE-7FF9-42E8-B68B-F4005FAECB48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247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95660-C8B0-4010-9E13-742B3E87EE1A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0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01421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700014"/>
            <a:ext cx="7200900" cy="4167386"/>
          </a:xfrm>
        </p:spPr>
        <p:txBody>
          <a:bodyPr/>
          <a:lstStyle>
            <a:lvl2pPr>
              <a:defRPr i="0"/>
            </a:lvl2pPr>
            <a:lvl4pPr>
              <a:defRPr i="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2343A-BC51-48F4-8E0B-492426E5871D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017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62C3382-FB5D-4AA6-A195-59F684D92B4A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8906322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AA500-7AC4-4BF6-BFC8-865C1C716466}" type="datetime1">
              <a:rPr lang="en-US" smtClean="0"/>
              <a:t>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755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BAD7-809E-4010-97E2-6606C1553495}" type="datetime1">
              <a:rPr lang="en-US" smtClean="0"/>
              <a:t>1/23/2019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82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F5D35-F620-4607-A842-F3AFFDC56442}" type="datetime1">
              <a:rPr lang="en-US" smtClean="0"/>
              <a:t>1/23/2019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427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6C04F-0FE9-48D5-BA5C-E3D215FD942D}" type="datetime1">
              <a:rPr lang="en-US" smtClean="0"/>
              <a:t>1/23/2019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587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256890E-325F-48A6-952A-857EE95AB512}" type="datetime1">
              <a:rPr lang="en-US" smtClean="0"/>
              <a:t>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2842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DB045D-D438-474A-ADF4-FE5BF66333C3}" type="datetime1">
              <a:rPr lang="en-US" smtClean="0"/>
              <a:t>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2893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91A2D432-4A15-4D19-A778-D62620AA7021}" type="datetime1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5311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36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5184">
          <p15:clr>
            <a:srgbClr val="F26B43"/>
          </p15:clr>
        </p15:guide>
        <p15:guide id="10" pos="702">
          <p15:clr>
            <a:srgbClr val="F26B43"/>
          </p15:clr>
        </p15:guide>
        <p15:guide id="11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blp.org/pers/hd/s/Smith:Ben_H=" TargetMode="External"/><Relationship Id="rId2" Type="http://schemas.openxmlformats.org/officeDocument/2006/relationships/hyperlink" Target="https://dblp.org/pers/hd/m/Meneely:Andrew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blp.org/db/journals/tosem/tosem21.html#MeneelySW12" TargetMode="External"/><Relationship Id="rId4" Type="http://schemas.openxmlformats.org/officeDocument/2006/relationships/hyperlink" Target="https://dblp.org/pers/hd/w/Williams:Laurie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br>
              <a:rPr lang="en-US" dirty="0" smtClean="0"/>
            </a:br>
            <a:r>
              <a:rPr lang="en-US" dirty="0" smtClean="0"/>
              <a:t>Metrics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Software Performance Engineering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63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Consistency</a:t>
            </a:r>
          </a:p>
          <a:p>
            <a:pPr lvl="1"/>
            <a:r>
              <a:rPr lang="en-US" dirty="0" smtClean="0"/>
              <a:t>Is the metric the same across all systems?</a:t>
            </a:r>
          </a:p>
          <a:p>
            <a:pPr lvl="1"/>
            <a:r>
              <a:rPr lang="en-US" dirty="0" smtClean="0"/>
              <a:t>MIPS is not consistent across architectures: CISC and RISC </a:t>
            </a:r>
          </a:p>
          <a:p>
            <a:pPr lvl="1"/>
            <a:r>
              <a:rPr lang="en-US" dirty="0" smtClean="0"/>
              <a:t>SLOC is not consistent across languages, </a:t>
            </a:r>
          </a:p>
          <a:p>
            <a:pPr marL="987552" lvl="2" indent="0">
              <a:buNone/>
            </a:pPr>
            <a:r>
              <a:rPr lang="en-US" dirty="0" smtClean="0"/>
              <a:t>e.g. Ruby SLOC versus C SLOC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17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Representation Condition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Your </a:t>
            </a:r>
            <a:r>
              <a:rPr lang="en-US" i="1" dirty="0" smtClean="0"/>
              <a:t>empirical </a:t>
            </a:r>
            <a:r>
              <a:rPr lang="en-US" dirty="0" smtClean="0"/>
              <a:t>measurements should represent your </a:t>
            </a:r>
            <a:r>
              <a:rPr lang="en-US" i="1" dirty="0" smtClean="0"/>
              <a:t>theoretical </a:t>
            </a:r>
            <a:r>
              <a:rPr lang="en-US" dirty="0" smtClean="0"/>
              <a:t>model</a:t>
            </a:r>
          </a:p>
          <a:p>
            <a:pPr lvl="1"/>
            <a:r>
              <a:rPr lang="en-US" dirty="0" smtClean="0"/>
              <a:t>“Under </a:t>
            </a:r>
            <a:r>
              <a:rPr lang="en-US" dirty="0"/>
              <a:t>the Representation Condition, any property of the number system must appropriately map to a property of the attribute being measured (and vice versa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Linearity </a:t>
            </a:r>
            <a:r>
              <a:rPr lang="en-US" dirty="0" smtClean="0"/>
              <a:t>is an example of </a:t>
            </a:r>
            <a:r>
              <a:rPr lang="en-US" dirty="0" smtClean="0"/>
              <a:t>applying the representation condition to scale</a:t>
            </a:r>
            <a:endParaRPr lang="en-US" dirty="0" smtClean="0"/>
          </a:p>
          <a:p>
            <a:pPr lvl="1"/>
            <a:r>
              <a:rPr lang="en-US" dirty="0" smtClean="0"/>
              <a:t>i.e. Mathematical transformations on the empirical data should align with </a:t>
            </a:r>
          </a:p>
          <a:p>
            <a:pPr lvl="1"/>
            <a:r>
              <a:rPr lang="en-US" dirty="0" smtClean="0"/>
              <a:t>e.g. SLOC fails RC for functional size because poorly-written code can be large in SLOC but functionally small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Metric Lessons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metric does not tell the whole story</a:t>
            </a:r>
          </a:p>
          <a:p>
            <a:pPr lvl="1"/>
            <a:r>
              <a:rPr lang="en-US" dirty="0" smtClean="0"/>
              <a:t>You will always need multiple</a:t>
            </a:r>
          </a:p>
          <a:p>
            <a:pPr lvl="1"/>
            <a:r>
              <a:rPr lang="en-US" dirty="0" smtClean="0"/>
              <a:t>Performance is a multi-dimensional concept</a:t>
            </a:r>
          </a:p>
          <a:p>
            <a:r>
              <a:rPr lang="en-US" dirty="0" smtClean="0"/>
              <a:t>A performance requirements must define context</a:t>
            </a:r>
          </a:p>
          <a:p>
            <a:pPr lvl="1"/>
            <a:r>
              <a:rPr lang="en-US" dirty="0"/>
              <a:t>What metrics</a:t>
            </a:r>
            <a:r>
              <a:rPr lang="en-US" dirty="0" smtClean="0"/>
              <a:t>?</a:t>
            </a:r>
            <a:endParaRPr lang="en-US" dirty="0"/>
          </a:p>
          <a:p>
            <a:pPr lvl="1"/>
            <a:r>
              <a:rPr lang="en-US" dirty="0" smtClean="0"/>
              <a:t>Under what load conditions?</a:t>
            </a:r>
          </a:p>
          <a:p>
            <a:pPr lvl="1"/>
            <a:r>
              <a:rPr lang="en-US" dirty="0" smtClean="0"/>
              <a:t>Over what period of time?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91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ight Arrow 19"/>
          <p:cNvSpPr/>
          <p:nvPr/>
        </p:nvSpPr>
        <p:spPr>
          <a:xfrm>
            <a:off x="8167549" y="3629507"/>
            <a:ext cx="914400" cy="54704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>
            <a:off x="8167549" y="4442961"/>
            <a:ext cx="914400" cy="54704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/>
          <p:cNvSpPr/>
          <p:nvPr/>
        </p:nvSpPr>
        <p:spPr>
          <a:xfrm>
            <a:off x="8167549" y="5256415"/>
            <a:ext cx="914400" cy="54704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312229" y="3558246"/>
            <a:ext cx="3248297" cy="67056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Conveyor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312228" y="4381206"/>
            <a:ext cx="3248297" cy="67056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Conveyor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5312227" y="5204166"/>
            <a:ext cx="3248297" cy="67056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Conveyor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Practice: Parcel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700014"/>
            <a:ext cx="3669571" cy="416738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Package processing plant</a:t>
            </a:r>
          </a:p>
          <a:p>
            <a:r>
              <a:rPr lang="en-US" dirty="0"/>
              <a:t>System of conveyor belts</a:t>
            </a:r>
            <a:endParaRPr lang="en-US" dirty="0" smtClean="0"/>
          </a:p>
          <a:p>
            <a:r>
              <a:rPr lang="en-US" dirty="0" smtClean="0"/>
              <a:t>Parcels get scanned</a:t>
            </a:r>
          </a:p>
          <a:p>
            <a:r>
              <a:rPr lang="en-US" dirty="0" smtClean="0"/>
              <a:t>Programming logic controllers (PLC) determine where everything goes</a:t>
            </a:r>
          </a:p>
          <a:p>
            <a:pPr lvl="1"/>
            <a:r>
              <a:rPr lang="en-US" dirty="0" smtClean="0"/>
              <a:t>Communicate with each other</a:t>
            </a:r>
          </a:p>
          <a:p>
            <a:pPr lvl="1"/>
            <a:r>
              <a:rPr lang="en-US" dirty="0" smtClean="0"/>
              <a:t>DB provides broad directions</a:t>
            </a:r>
          </a:p>
          <a:p>
            <a:r>
              <a:rPr lang="en-US" dirty="0" smtClean="0"/>
              <a:t>What are some metrics we can monitor?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680856" y="2787078"/>
            <a:ext cx="931817" cy="366630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619895" y="2766563"/>
            <a:ext cx="1053738" cy="62701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Bar code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039263" y="3558246"/>
            <a:ext cx="914401" cy="6705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PLC</a:t>
            </a:r>
            <a:endParaRPr lang="en-US" dirty="0"/>
          </a:p>
        </p:txBody>
      </p:sp>
      <p:sp>
        <p:nvSpPr>
          <p:cNvPr id="5" name="Down Arrow 4"/>
          <p:cNvSpPr/>
          <p:nvPr/>
        </p:nvSpPr>
        <p:spPr>
          <a:xfrm>
            <a:off x="4249782" y="1576586"/>
            <a:ext cx="1793966" cy="12104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Induct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5050680" y="4396578"/>
            <a:ext cx="914401" cy="6705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PLC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5050681" y="5257342"/>
            <a:ext cx="914401" cy="6705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PLC</a:t>
            </a:r>
            <a:endParaRPr lang="en-US" dirty="0"/>
          </a:p>
        </p:txBody>
      </p:sp>
      <p:sp>
        <p:nvSpPr>
          <p:cNvPr id="24" name="Flowchart: Magnetic Disk 23"/>
          <p:cNvSpPr/>
          <p:nvPr/>
        </p:nvSpPr>
        <p:spPr>
          <a:xfrm>
            <a:off x="6792686" y="1803008"/>
            <a:ext cx="1489165" cy="963555"/>
          </a:xfrm>
          <a:prstGeom prst="flowChartMagneticDisk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DB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>
          <a:xfrm flipH="1">
            <a:off x="5808617" y="2766563"/>
            <a:ext cx="1295935" cy="708157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5312227" y="4228806"/>
            <a:ext cx="0" cy="181832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5667191" y="4243791"/>
            <a:ext cx="0" cy="137415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V="1">
            <a:off x="5734594" y="2529711"/>
            <a:ext cx="1058092" cy="465011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5318669" y="5052153"/>
            <a:ext cx="0" cy="181832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5673633" y="5067138"/>
            <a:ext cx="0" cy="137415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434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701040"/>
            <a:ext cx="7200900" cy="1014214"/>
          </a:xfrm>
        </p:spPr>
        <p:txBody>
          <a:bodyPr/>
          <a:lstStyle/>
          <a:p>
            <a:r>
              <a:rPr lang="en-US" dirty="0" smtClean="0"/>
              <a:t>Metrics for Parcel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# parcels per second at each point on the conveyor</a:t>
            </a:r>
          </a:p>
          <a:p>
            <a:r>
              <a:rPr lang="en-US" dirty="0" smtClean="0"/>
              <a:t>Speed of the conveyor</a:t>
            </a:r>
          </a:p>
          <a:p>
            <a:r>
              <a:rPr lang="en-US" dirty="0" smtClean="0"/>
              <a:t>Distance between parcels</a:t>
            </a:r>
          </a:p>
          <a:p>
            <a:r>
              <a:rPr lang="en-US" dirty="0" smtClean="0"/>
              <a:t>Average length of a parcel</a:t>
            </a:r>
          </a:p>
          <a:p>
            <a:r>
              <a:rPr lang="en-US" dirty="0" smtClean="0"/>
              <a:t>Query rate of parcel routing database</a:t>
            </a:r>
          </a:p>
          <a:p>
            <a:r>
              <a:rPr lang="en-US" dirty="0" smtClean="0"/>
              <a:t>Response time to parcel routing database</a:t>
            </a:r>
          </a:p>
          <a:p>
            <a:r>
              <a:rPr lang="en-US" dirty="0" smtClean="0"/>
              <a:t>Latencies between PLCs</a:t>
            </a:r>
          </a:p>
          <a:p>
            <a:r>
              <a:rPr lang="en-US" dirty="0" smtClean="0"/>
              <a:t>PLC service time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1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Practice: Global Village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model as a class the Global Village cafeteria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88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practice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Bar at a theater during intermission</a:t>
            </a:r>
          </a:p>
          <a:p>
            <a:r>
              <a:rPr lang="en-US" dirty="0" smtClean="0"/>
              <a:t>Fire alarm control panel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90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will you measure?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Metrics are a “standard of measurement” used to enforce your expectations</a:t>
            </a:r>
          </a:p>
          <a:p>
            <a:pPr lvl="1"/>
            <a:r>
              <a:rPr lang="en-US" dirty="0" smtClean="0"/>
              <a:t>“Metric” is a method, </a:t>
            </a:r>
            <a:r>
              <a:rPr lang="en-US" sz="1700" dirty="0" smtClean="0"/>
              <a:t>e.g. </a:t>
            </a:r>
            <a:r>
              <a:rPr lang="en-US" sz="1700" i="1" dirty="0" smtClean="0"/>
              <a:t>your height</a:t>
            </a:r>
            <a:endParaRPr lang="en-US" dirty="0" smtClean="0"/>
          </a:p>
          <a:p>
            <a:pPr lvl="1"/>
            <a:r>
              <a:rPr lang="en-US" dirty="0" smtClean="0"/>
              <a:t>“Measurement” is a number or label, </a:t>
            </a:r>
            <a:r>
              <a:rPr lang="en-US" sz="1700" i="1" dirty="0" smtClean="0"/>
              <a:t>e.g. 5ft 10in</a:t>
            </a:r>
          </a:p>
          <a:p>
            <a:r>
              <a:rPr lang="en-US" dirty="0" smtClean="0"/>
              <a:t>Defining your performance metrics is crucial</a:t>
            </a:r>
          </a:p>
          <a:p>
            <a:pPr lvl="1"/>
            <a:r>
              <a:rPr lang="en-US" dirty="0" smtClean="0"/>
              <a:t>Clear requirements </a:t>
            </a:r>
            <a:r>
              <a:rPr lang="en-US" dirty="0" smtClean="0">
                <a:sym typeface="Wingdings" panose="05000000000000000000" pitchFamily="2" charset="2"/>
              </a:rPr>
              <a:t> good tests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Clear requirements  efficient development</a:t>
            </a:r>
            <a:endParaRPr lang="en-US" dirty="0" smtClean="0"/>
          </a:p>
          <a:p>
            <a:pPr lvl="1"/>
            <a:r>
              <a:rPr lang="en-US" dirty="0" smtClean="0"/>
              <a:t>Customer contracts</a:t>
            </a:r>
          </a:p>
          <a:p>
            <a:r>
              <a:rPr lang="en-US" dirty="0" smtClean="0"/>
              <a:t>The earlier you can measure, the earlier you can inform decisions</a:t>
            </a:r>
          </a:p>
          <a:p>
            <a:pPr marL="530352" lvl="1" indent="0">
              <a:buNone/>
            </a:pPr>
            <a:r>
              <a:rPr lang="en-US" dirty="0" smtClean="0"/>
              <a:t>(esp. architectural decisions!)</a:t>
            </a:r>
          </a:p>
          <a:p>
            <a:r>
              <a:rPr lang="en-US" dirty="0" smtClean="0"/>
              <a:t>Two types:</a:t>
            </a:r>
          </a:p>
          <a:p>
            <a:pPr lvl="1"/>
            <a:r>
              <a:rPr lang="en-US" dirty="0" smtClean="0"/>
              <a:t>Resource metrics</a:t>
            </a:r>
          </a:p>
          <a:p>
            <a:pPr lvl="1"/>
            <a:r>
              <a:rPr lang="en-US" dirty="0" smtClean="0"/>
              <a:t>User experience (UX) metrics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62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Common Metrics: UX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Response time</a:t>
            </a:r>
          </a:p>
          <a:p>
            <a:pPr lvl="1"/>
            <a:r>
              <a:rPr lang="en-US" dirty="0" smtClean="0"/>
              <a:t>The total period of time between initiating a job and the job being completed</a:t>
            </a:r>
          </a:p>
          <a:p>
            <a:pPr lvl="1"/>
            <a:r>
              <a:rPr lang="en-US" dirty="0" smtClean="0"/>
              <a:t>Can be defined at the system level, or subsystem level</a:t>
            </a:r>
          </a:p>
          <a:p>
            <a:pPr lvl="1"/>
            <a:r>
              <a:rPr lang="en-US" dirty="0" smtClean="0"/>
              <a:t>Tends to be all-inclusive</a:t>
            </a:r>
          </a:p>
          <a:p>
            <a:pPr lvl="2"/>
            <a:r>
              <a:rPr lang="en-US" dirty="0" smtClean="0"/>
              <a:t>e.g. response time of a website includes network latency, server, application, database, etc.</a:t>
            </a:r>
          </a:p>
          <a:p>
            <a:pPr lvl="2"/>
            <a:r>
              <a:rPr lang="en-US" dirty="0" smtClean="0"/>
              <a:t>e.g. response time of a web server includes IO latency, communicating with other services, etc. </a:t>
            </a:r>
          </a:p>
          <a:p>
            <a:r>
              <a:rPr lang="en-US" dirty="0" smtClean="0"/>
              <a:t>Service time</a:t>
            </a:r>
          </a:p>
          <a:p>
            <a:pPr lvl="1"/>
            <a:r>
              <a:rPr lang="en-US" dirty="0" smtClean="0"/>
              <a:t>The time taken for a (sub)system to complete its task</a:t>
            </a:r>
          </a:p>
          <a:p>
            <a:pPr lvl="1"/>
            <a:r>
              <a:rPr lang="en-US" dirty="0" smtClean="0"/>
              <a:t>Defined over a given “piece” of the system</a:t>
            </a:r>
          </a:p>
          <a:p>
            <a:r>
              <a:rPr lang="en-US" dirty="0" smtClean="0"/>
              <a:t>Response time </a:t>
            </a:r>
            <a:r>
              <a:rPr lang="en-US" i="1" dirty="0" smtClean="0"/>
              <a:t>includes</a:t>
            </a:r>
            <a:r>
              <a:rPr lang="en-US" dirty="0" smtClean="0"/>
              <a:t> service time (and various other times)</a:t>
            </a:r>
          </a:p>
          <a:p>
            <a:r>
              <a:rPr lang="en-US" dirty="0"/>
              <a:t>Throughput</a:t>
            </a:r>
          </a:p>
          <a:p>
            <a:pPr lvl="1"/>
            <a:r>
              <a:rPr lang="en-US" dirty="0"/>
              <a:t>The rate at which the system </a:t>
            </a:r>
            <a:r>
              <a:rPr lang="en-US" i="1" dirty="0"/>
              <a:t>completes </a:t>
            </a:r>
            <a:r>
              <a:rPr lang="en-US" dirty="0"/>
              <a:t>a job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94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Metrics: Resource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Processor utilization</a:t>
            </a:r>
          </a:p>
          <a:p>
            <a:pPr lvl="1"/>
            <a:r>
              <a:rPr lang="en-US" dirty="0" smtClean="0"/>
              <a:t>The percentage of time that the processor is used</a:t>
            </a:r>
          </a:p>
          <a:p>
            <a:pPr lvl="1"/>
            <a:r>
              <a:rPr lang="en-US" dirty="0" smtClean="0"/>
              <a:t>This can be measured by application time, system time, user mode, privileged mode, kernel mode</a:t>
            </a:r>
          </a:p>
          <a:p>
            <a:pPr lvl="2"/>
            <a:r>
              <a:rPr lang="en-US" dirty="0" smtClean="0"/>
              <a:t>Gets tricky when your system involves OS commands!</a:t>
            </a:r>
          </a:p>
          <a:p>
            <a:pPr lvl="1"/>
            <a:r>
              <a:rPr lang="en-US" dirty="0" smtClean="0"/>
              <a:t>Typically measured by subtracting cycles from the “idle process”</a:t>
            </a:r>
          </a:p>
          <a:p>
            <a:pPr lvl="1"/>
            <a:r>
              <a:rPr lang="en-US" dirty="0" smtClean="0"/>
              <a:t>Always defined over a period of time</a:t>
            </a:r>
          </a:p>
          <a:p>
            <a:r>
              <a:rPr lang="en-US" dirty="0" smtClean="0"/>
              <a:t>Bandwidth utilization</a:t>
            </a:r>
          </a:p>
          <a:p>
            <a:pPr lvl="1"/>
            <a:r>
              <a:rPr lang="en-US" dirty="0" smtClean="0"/>
              <a:t>Number of bits per second being transmitted divided by maximum bandwidth</a:t>
            </a:r>
          </a:p>
          <a:p>
            <a:pPr lvl="1"/>
            <a:r>
              <a:rPr lang="en-US" dirty="0" smtClean="0"/>
              <a:t>Always defined over a period of 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95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“Average”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For metrics based on transactions, compute arithmetic mean:</a:t>
            </a:r>
          </a:p>
          <a:p>
            <a:pPr lvl="1"/>
            <a:r>
              <a:rPr lang="en-US" dirty="0" smtClean="0"/>
              <a:t>Sample statistic</a:t>
            </a:r>
          </a:p>
          <a:p>
            <a:pPr lvl="1"/>
            <a:r>
              <a:rPr lang="en-US" dirty="0" smtClean="0"/>
              <a:t>e.g. “average response time over time [0,T]” where N(T) is the number of individual observations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For metrics based on time-averaging, use integral: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Multiprocessors: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i="1" dirty="0" smtClean="0"/>
              <a:t>p</a:t>
            </a:r>
            <a:r>
              <a:rPr lang="en-US" dirty="0" smtClean="0"/>
              <a:t> processors)</a:t>
            </a:r>
          </a:p>
          <a:p>
            <a:endParaRPr lang="en-US" dirty="0"/>
          </a:p>
          <a:p>
            <a:endParaRPr lang="en-US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342605" y="2831961"/>
                <a:ext cx="4197532" cy="8834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2605" y="2831961"/>
                <a:ext cx="4197532" cy="88344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997653" y="4067825"/>
                <a:ext cx="1798890" cy="9272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nary>
                        <m:naryPr>
                          <m:limLoc m:val="undOvr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𝑈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7653" y="4067825"/>
                <a:ext cx="1798890" cy="92724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016338" y="4222515"/>
                <a:ext cx="3993466" cy="617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U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𝑖𝑓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𝑟𝑒𝑠𝑜𝑢𝑟𝑐𝑒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𝑏𝑢𝑠𝑦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𝑎𝑡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𝑡𝑖𝑚𝑒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𝑖𝑓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𝑟𝑒𝑠𝑜𝑢𝑟𝑐𝑒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𝑖𝑑𝑙𝑒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𝑎𝑡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𝑡𝑖𝑚𝑒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6338" y="4222515"/>
                <a:ext cx="3993466" cy="61786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565365" y="5044958"/>
                <a:ext cx="2208810" cy="8485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𝐶𝑃𝑈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𝐶𝑃𝑈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5365" y="5044958"/>
                <a:ext cx="2208810" cy="84856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675812" y="5867851"/>
                <a:ext cx="4034246" cy="617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𝐶𝑃𝑈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𝑖𝑓𝐶𝑃𝑈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𝑏𝑢𝑠𝑦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𝑎𝑡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𝑡𝑖𝑚𝑒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𝑖𝑓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𝐶𝑃𝑈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𝑖𝑑𝑙𝑒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𝑎𝑡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𝑡𝑖𝑚𝑒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5812" y="5867851"/>
                <a:ext cx="4034246" cy="61786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883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uiExpand="1"/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Common Metrics: Resource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Device utilization</a:t>
            </a:r>
          </a:p>
          <a:p>
            <a:pPr lvl="1"/>
            <a:r>
              <a:rPr lang="en-US" dirty="0" smtClean="0"/>
              <a:t>The percentage of time that any devices are being used</a:t>
            </a:r>
          </a:p>
          <a:p>
            <a:pPr lvl="2"/>
            <a:r>
              <a:rPr lang="en-US" dirty="0" smtClean="0"/>
              <a:t>e.g. disk utilization</a:t>
            </a:r>
          </a:p>
          <a:p>
            <a:pPr lvl="2"/>
            <a:r>
              <a:rPr lang="en-US" dirty="0" smtClean="0"/>
              <a:t>e.g. sensor devices like a gyroscope</a:t>
            </a:r>
          </a:p>
          <a:p>
            <a:pPr lvl="1"/>
            <a:r>
              <a:rPr lang="en-US" dirty="0" smtClean="0"/>
              <a:t>Typically measured by sampling</a:t>
            </a:r>
          </a:p>
          <a:p>
            <a:r>
              <a:rPr lang="en-US" dirty="0" smtClean="0"/>
              <a:t>Memory occupancy</a:t>
            </a:r>
          </a:p>
          <a:p>
            <a:pPr lvl="1"/>
            <a:r>
              <a:rPr lang="en-US" dirty="0" smtClean="0"/>
              <a:t>The percentage of memory being used over time</a:t>
            </a:r>
          </a:p>
          <a:p>
            <a:pPr lvl="1"/>
            <a:r>
              <a:rPr lang="en-US" dirty="0" smtClean="0"/>
              <a:t>Memory “footprint” is the maximum memory used</a:t>
            </a:r>
          </a:p>
          <a:p>
            <a:pPr lvl="1"/>
            <a:r>
              <a:rPr lang="en-US" dirty="0" smtClean="0"/>
              <a:t>Measured in bytes</a:t>
            </a:r>
          </a:p>
          <a:p>
            <a:pPr lvl="1"/>
            <a:r>
              <a:rPr lang="en-US" dirty="0" smtClean="0"/>
              <a:t>Can also be measured in </a:t>
            </a:r>
            <a:r>
              <a:rPr lang="en-US" dirty="0" err="1" smtClean="0"/>
              <a:t>malloc</a:t>
            </a:r>
            <a:r>
              <a:rPr lang="en-US" dirty="0" smtClean="0"/>
              <a:t>() calls and object instantiations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80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Makes a Good Metric?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There are many, MANY properties of good metrics. </a:t>
            </a:r>
          </a:p>
          <a:p>
            <a:r>
              <a:rPr lang="en-US" dirty="0" smtClean="0"/>
              <a:t>Here are some:</a:t>
            </a:r>
          </a:p>
          <a:p>
            <a:pPr lvl="1"/>
            <a:r>
              <a:rPr lang="en-US" dirty="0" smtClean="0"/>
              <a:t>Linearity</a:t>
            </a:r>
          </a:p>
          <a:p>
            <a:pPr lvl="1"/>
            <a:r>
              <a:rPr lang="en-US" dirty="0" smtClean="0"/>
              <a:t>Reliability</a:t>
            </a:r>
          </a:p>
          <a:p>
            <a:pPr lvl="1"/>
            <a:r>
              <a:rPr lang="en-US" dirty="0" smtClean="0"/>
              <a:t>Repeatability</a:t>
            </a:r>
          </a:p>
          <a:p>
            <a:pPr lvl="1"/>
            <a:r>
              <a:rPr lang="en-US" dirty="0" smtClean="0"/>
              <a:t>Ease of measurement</a:t>
            </a:r>
          </a:p>
          <a:p>
            <a:pPr lvl="1"/>
            <a:r>
              <a:rPr lang="en-US" dirty="0" smtClean="0"/>
              <a:t>Consistency</a:t>
            </a:r>
          </a:p>
          <a:p>
            <a:pPr lvl="1"/>
            <a:r>
              <a:rPr lang="en-US" dirty="0" smtClean="0"/>
              <a:t>Representation </a:t>
            </a:r>
            <a:r>
              <a:rPr lang="en-US" dirty="0" smtClean="0"/>
              <a:t>condition</a:t>
            </a:r>
          </a:p>
          <a:p>
            <a:pPr marL="530352" lvl="1" indent="0">
              <a:buNone/>
            </a:pPr>
            <a:r>
              <a:rPr lang="en-US" sz="1300" dirty="0" smtClean="0"/>
              <a:t>Source: </a:t>
            </a:r>
            <a:r>
              <a:rPr lang="en-US" sz="1300" dirty="0">
                <a:hlinkClick r:id="rId2"/>
              </a:rPr>
              <a:t>Andrew Meneely</a:t>
            </a:r>
            <a:r>
              <a:rPr lang="en-US" sz="1300" dirty="0"/>
              <a:t>, </a:t>
            </a:r>
            <a:r>
              <a:rPr lang="en-US" sz="1300" dirty="0">
                <a:hlinkClick r:id="rId3"/>
              </a:rPr>
              <a:t>Ben H. Smith</a:t>
            </a:r>
            <a:r>
              <a:rPr lang="en-US" sz="1300" dirty="0"/>
              <a:t>, </a:t>
            </a:r>
            <a:r>
              <a:rPr lang="en-US" sz="1300" dirty="0">
                <a:hlinkClick r:id="rId4"/>
              </a:rPr>
              <a:t>Laurie Williams</a:t>
            </a:r>
            <a:r>
              <a:rPr lang="en-US" sz="1300" dirty="0"/>
              <a:t>:</a:t>
            </a:r>
            <a:r>
              <a:rPr lang="en-US" sz="1300" dirty="0"/>
              <a:t/>
            </a:r>
            <a:br>
              <a:rPr lang="en-US" sz="1300" dirty="0"/>
            </a:br>
            <a:r>
              <a:rPr lang="en-US" sz="1300" dirty="0"/>
              <a:t>Validating software metrics: A spectrum of philosophies. </a:t>
            </a:r>
            <a:r>
              <a:rPr lang="en-US" sz="1300" dirty="0">
                <a:hlinkClick r:id="rId5"/>
              </a:rPr>
              <a:t>ACM Trans. </a:t>
            </a:r>
            <a:r>
              <a:rPr lang="en-US" sz="1300" dirty="0" err="1">
                <a:hlinkClick r:id="rId5"/>
              </a:rPr>
              <a:t>Softw</a:t>
            </a:r>
            <a:r>
              <a:rPr lang="en-US" sz="1300" dirty="0">
                <a:hlinkClick r:id="rId5"/>
              </a:rPr>
              <a:t>. Eng. </a:t>
            </a:r>
            <a:r>
              <a:rPr lang="en-US" sz="1300" dirty="0" err="1">
                <a:hlinkClick r:id="rId5"/>
              </a:rPr>
              <a:t>Methodol</a:t>
            </a:r>
            <a:r>
              <a:rPr lang="en-US" sz="1300" dirty="0">
                <a:hlinkClick r:id="rId5"/>
              </a:rPr>
              <a:t>. 21(4)</a:t>
            </a:r>
            <a:r>
              <a:rPr lang="en-US" sz="1300" dirty="0"/>
              <a:t>: 24:1-24:28 (2012)</a:t>
            </a:r>
            <a:endParaRPr lang="en-US" sz="1300" dirty="0" smtClean="0"/>
          </a:p>
          <a:p>
            <a:r>
              <a:rPr lang="en-US" dirty="0" smtClean="0"/>
              <a:t>Running example metrics</a:t>
            </a:r>
          </a:p>
          <a:p>
            <a:pPr lvl="1"/>
            <a:r>
              <a:rPr lang="en-US" dirty="0" smtClean="0"/>
              <a:t>MIPS: millions of instructions per second to measure processor speed</a:t>
            </a:r>
          </a:p>
          <a:p>
            <a:pPr lvl="1"/>
            <a:r>
              <a:rPr lang="en-US" dirty="0" smtClean="0"/>
              <a:t>SLOC: number of lines of source code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57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Linearity &amp; Reliability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Linearity</a:t>
            </a:r>
          </a:p>
          <a:p>
            <a:pPr lvl="1"/>
            <a:r>
              <a:rPr lang="en-US" dirty="0" smtClean="0"/>
              <a:t>Our notion of performance tends to be linear, and so should our metrics</a:t>
            </a:r>
          </a:p>
          <a:p>
            <a:pPr lvl="1"/>
            <a:r>
              <a:rPr lang="en-US" dirty="0"/>
              <a:t>Many of our </a:t>
            </a:r>
            <a:r>
              <a:rPr lang="en-US" dirty="0" smtClean="0"/>
              <a:t>future </a:t>
            </a:r>
            <a:r>
              <a:rPr lang="en-US" dirty="0"/>
              <a:t>analyses of queuing theory assume linearity of metrics</a:t>
            </a:r>
          </a:p>
          <a:p>
            <a:pPr lvl="2"/>
            <a:r>
              <a:rPr lang="en-US" dirty="0" smtClean="0"/>
              <a:t>e.g. “the average response time decreased by 50%” should mean that the response time is actually half</a:t>
            </a:r>
          </a:p>
          <a:p>
            <a:pPr lvl="1"/>
            <a:r>
              <a:rPr lang="en-US" dirty="0" smtClean="0"/>
              <a:t>Metrics that are NOT linear</a:t>
            </a:r>
          </a:p>
          <a:p>
            <a:pPr lvl="2"/>
            <a:r>
              <a:rPr lang="en-US" dirty="0" smtClean="0"/>
              <a:t>Decibels – logarithmic</a:t>
            </a:r>
          </a:p>
          <a:p>
            <a:pPr lvl="2"/>
            <a:r>
              <a:rPr lang="en-US" dirty="0" smtClean="0"/>
              <a:t>Richter scale for earthquakes – logarithmic</a:t>
            </a:r>
          </a:p>
          <a:p>
            <a:r>
              <a:rPr lang="en-US" dirty="0" smtClean="0"/>
              <a:t>Reliability</a:t>
            </a:r>
          </a:p>
          <a:p>
            <a:pPr lvl="1"/>
            <a:r>
              <a:rPr lang="en-US" dirty="0" smtClean="0"/>
              <a:t>System A can outperform System B whenever the metric indicates that it does</a:t>
            </a:r>
          </a:p>
          <a:p>
            <a:pPr lvl="1"/>
            <a:r>
              <a:rPr lang="en-US" dirty="0" smtClean="0"/>
              <a:t>Execution time is fairly reliable, but MIPS is not (memory not included)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95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Repeatability &amp; Ease of Measurement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Repeatability</a:t>
            </a:r>
          </a:p>
          <a:p>
            <a:pPr lvl="1"/>
            <a:r>
              <a:rPr lang="en-US" dirty="0" smtClean="0"/>
              <a:t>If we run the experiment multiple times under the same conditions, do we get the same results?</a:t>
            </a:r>
          </a:p>
          <a:p>
            <a:pPr lvl="1"/>
            <a:r>
              <a:rPr lang="en-US" dirty="0" smtClean="0"/>
              <a:t>SLOC is repeatable</a:t>
            </a:r>
          </a:p>
          <a:p>
            <a:pPr lvl="1"/>
            <a:r>
              <a:rPr lang="en-US" dirty="0" smtClean="0"/>
              <a:t>Execution time is repeatable, but the conditions can be tough to replicate every time</a:t>
            </a:r>
          </a:p>
          <a:p>
            <a:r>
              <a:rPr lang="en-US" dirty="0" smtClean="0"/>
              <a:t>Ease of measurement</a:t>
            </a:r>
          </a:p>
          <a:p>
            <a:pPr lvl="1"/>
            <a:r>
              <a:rPr lang="en-US" dirty="0" smtClean="0"/>
              <a:t>Is the procedure for collecting this metric feasible?</a:t>
            </a:r>
          </a:p>
          <a:p>
            <a:pPr lvl="1"/>
            <a:r>
              <a:rPr lang="en-US" dirty="0" smtClean="0"/>
              <a:t>Do we require too much sampling? Does the sampling interfere with the rest of the system?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76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388</TotalTime>
  <Words>899</Words>
  <Application>Microsoft Office PowerPoint</Application>
  <PresentationFormat>On-screen Show (4:3)</PresentationFormat>
  <Paragraphs>166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Calibri</vt:lpstr>
      <vt:lpstr>Cambria Math</vt:lpstr>
      <vt:lpstr>Franklin Gothic Book</vt:lpstr>
      <vt:lpstr>Wingdings</vt:lpstr>
      <vt:lpstr>Crop</vt:lpstr>
      <vt:lpstr>Performance Metrics</vt:lpstr>
      <vt:lpstr>How will you measure?</vt:lpstr>
      <vt:lpstr>Common Metrics: UX </vt:lpstr>
      <vt:lpstr>Common Metrics: Resource</vt:lpstr>
      <vt:lpstr>Working with “Average”</vt:lpstr>
      <vt:lpstr>Common Metrics: Resource (2)</vt:lpstr>
      <vt:lpstr>What Makes a Good Metric?</vt:lpstr>
      <vt:lpstr>Linearity &amp; Reliability</vt:lpstr>
      <vt:lpstr>Repeatability &amp; Ease of Measurement</vt:lpstr>
      <vt:lpstr>Consistency</vt:lpstr>
      <vt:lpstr>Representation Condition</vt:lpstr>
      <vt:lpstr>Key Metric Lessons</vt:lpstr>
      <vt:lpstr>Practice: Parcel Processing</vt:lpstr>
      <vt:lpstr>Metrics for Parcel Processing</vt:lpstr>
      <vt:lpstr>Practice: Global Village</vt:lpstr>
      <vt:lpstr>More practice ideas</vt:lpstr>
    </vt:vector>
  </TitlesOfParts>
  <Company>Rochester Institute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Performance Engineering: Intro</dc:title>
  <dc:creator>Andy Meneely</dc:creator>
  <cp:lastModifiedBy>Andy Meneely</cp:lastModifiedBy>
  <cp:revision>56</cp:revision>
  <dcterms:created xsi:type="dcterms:W3CDTF">2017-08-28T11:43:38Z</dcterms:created>
  <dcterms:modified xsi:type="dcterms:W3CDTF">2019-01-23T18:29:56Z</dcterms:modified>
</cp:coreProperties>
</file>