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org/pers/hd/s/Smith:Ben_H=" TargetMode="External"/><Relationship Id="rId2" Type="http://schemas.openxmlformats.org/officeDocument/2006/relationships/hyperlink" Target="https://dblp.org/pers/hd/m/Meneely:Andr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blp.org/db/journals/tosem/tosem21.html#MeneelySW12" TargetMode="External"/><Relationship Id="rId4" Type="http://schemas.openxmlformats.org/officeDocument/2006/relationships/hyperlink" Target="https://dblp.org/pers/hd/w/Williams:Lauri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br>
              <a:rPr lang="en-US" dirty="0" smtClean="0"/>
            </a:b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Is the metric the same across all systems?</a:t>
            </a:r>
          </a:p>
          <a:p>
            <a:pPr lvl="1"/>
            <a:r>
              <a:rPr lang="en-US" dirty="0" smtClean="0"/>
              <a:t>MIPS is not consistent across architectures: CISC and RISC </a:t>
            </a:r>
          </a:p>
          <a:p>
            <a:pPr lvl="1"/>
            <a:r>
              <a:rPr lang="en-US" dirty="0" smtClean="0"/>
              <a:t>SLOC is not consistent across languages, </a:t>
            </a:r>
          </a:p>
          <a:p>
            <a:pPr marL="987552" lvl="2" indent="0">
              <a:buNone/>
            </a:pPr>
            <a:r>
              <a:rPr lang="en-US" dirty="0" smtClean="0"/>
              <a:t>e.g. Ruby SLOC versus C SLOC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i="1" dirty="0" smtClean="0"/>
              <a:t>empirical </a:t>
            </a:r>
            <a:r>
              <a:rPr lang="en-US" dirty="0" smtClean="0"/>
              <a:t>measurements should represent your </a:t>
            </a:r>
            <a:r>
              <a:rPr lang="en-US" i="1" dirty="0" smtClean="0"/>
              <a:t>theoretical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“Under </a:t>
            </a:r>
            <a:r>
              <a:rPr lang="en-US" dirty="0"/>
              <a:t>the Representation Condition, any property of the number system must appropriately map to a property of the attribute being measured (and vice versa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Linearity </a:t>
            </a:r>
            <a:r>
              <a:rPr lang="en-US" dirty="0" smtClean="0"/>
              <a:t>is an example of </a:t>
            </a:r>
            <a:r>
              <a:rPr lang="en-US" dirty="0" smtClean="0"/>
              <a:t>applying the representation condition to scale</a:t>
            </a:r>
            <a:endParaRPr lang="en-US" dirty="0" smtClean="0"/>
          </a:p>
          <a:p>
            <a:pPr lvl="1"/>
            <a:r>
              <a:rPr lang="en-US" dirty="0" smtClean="0"/>
              <a:t>i.e. Mathematical transformations on the empirical data should align with </a:t>
            </a:r>
          </a:p>
          <a:p>
            <a:pPr lvl="1"/>
            <a:r>
              <a:rPr lang="en-US" dirty="0" smtClean="0"/>
              <a:t>e.g. SLOC fails RC for functional size because poorly-written code can be large in SLOC but functionally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Metric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metric does not tell the whole story</a:t>
            </a:r>
          </a:p>
          <a:p>
            <a:pPr lvl="1"/>
            <a:r>
              <a:rPr lang="en-US" dirty="0" smtClean="0"/>
              <a:t>You will always need multiple</a:t>
            </a:r>
          </a:p>
          <a:p>
            <a:pPr lvl="1"/>
            <a:r>
              <a:rPr lang="en-US" dirty="0" smtClean="0"/>
              <a:t>Performance is a multi-dimensional concept</a:t>
            </a:r>
          </a:p>
          <a:p>
            <a:r>
              <a:rPr lang="en-US" dirty="0" smtClean="0"/>
              <a:t>A performance requirements must define context</a:t>
            </a:r>
          </a:p>
          <a:p>
            <a:pPr lvl="1"/>
            <a:r>
              <a:rPr lang="en-US" dirty="0"/>
              <a:t>What metrics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Under what load conditions?</a:t>
            </a:r>
          </a:p>
          <a:p>
            <a:pPr lvl="1"/>
            <a:r>
              <a:rPr lang="en-US" dirty="0" smtClean="0"/>
              <a:t>Over what period of time?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>
          <a:xfrm>
            <a:off x="8167549" y="3629507"/>
            <a:ext cx="914400" cy="54704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8167549" y="4442961"/>
            <a:ext cx="914400" cy="54704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8167549" y="5256415"/>
            <a:ext cx="914400" cy="54704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12229" y="3558246"/>
            <a:ext cx="3248297" cy="6705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Conveyor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12228" y="4381206"/>
            <a:ext cx="3248297" cy="6705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Conveyor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12227" y="5204166"/>
            <a:ext cx="3248297" cy="6705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Conveyor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Parcel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3669571" cy="41673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Package processing plant</a:t>
            </a:r>
          </a:p>
          <a:p>
            <a:r>
              <a:rPr lang="en-US" dirty="0"/>
              <a:t>System of conveyor belts</a:t>
            </a:r>
            <a:endParaRPr lang="en-US" dirty="0" smtClean="0"/>
          </a:p>
          <a:p>
            <a:r>
              <a:rPr lang="en-US" dirty="0" smtClean="0"/>
              <a:t>Parcels get scanned</a:t>
            </a:r>
          </a:p>
          <a:p>
            <a:r>
              <a:rPr lang="en-US" dirty="0" smtClean="0"/>
              <a:t>Programming logic controllers (PLC) determine where everything goes</a:t>
            </a:r>
          </a:p>
          <a:p>
            <a:pPr lvl="1"/>
            <a:r>
              <a:rPr lang="en-US" dirty="0" smtClean="0"/>
              <a:t>Communicate with each other</a:t>
            </a:r>
          </a:p>
          <a:p>
            <a:pPr lvl="1"/>
            <a:r>
              <a:rPr lang="en-US" dirty="0" smtClean="0"/>
              <a:t>DB provides broad directions</a:t>
            </a:r>
          </a:p>
          <a:p>
            <a:r>
              <a:rPr lang="en-US" dirty="0" smtClean="0"/>
              <a:t>What are some metrics we can monitor?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80856" y="2787078"/>
            <a:ext cx="931817" cy="36663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19895" y="2766563"/>
            <a:ext cx="1053738" cy="62701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Bar code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039263" y="3558246"/>
            <a:ext cx="914401" cy="67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249782" y="1576586"/>
            <a:ext cx="1793966" cy="1210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Induct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050680" y="4396578"/>
            <a:ext cx="914401" cy="67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050681" y="5257342"/>
            <a:ext cx="914401" cy="67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PLC</a:t>
            </a:r>
            <a:endParaRPr lang="en-US" dirty="0"/>
          </a:p>
        </p:txBody>
      </p:sp>
      <p:sp>
        <p:nvSpPr>
          <p:cNvPr id="24" name="Flowchart: Magnetic Disk 23"/>
          <p:cNvSpPr/>
          <p:nvPr/>
        </p:nvSpPr>
        <p:spPr>
          <a:xfrm>
            <a:off x="6792686" y="1803008"/>
            <a:ext cx="1489165" cy="963555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5808617" y="2766563"/>
            <a:ext cx="1295935" cy="70815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312227" y="4228806"/>
            <a:ext cx="0" cy="18183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5667191" y="4243791"/>
            <a:ext cx="0" cy="13741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734594" y="2529711"/>
            <a:ext cx="1058092" cy="46501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318669" y="5052153"/>
            <a:ext cx="0" cy="18183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673633" y="5067138"/>
            <a:ext cx="0" cy="13741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3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701040"/>
            <a:ext cx="7200900" cy="1014214"/>
          </a:xfrm>
        </p:spPr>
        <p:txBody>
          <a:bodyPr/>
          <a:lstStyle/>
          <a:p>
            <a:r>
              <a:rPr lang="en-US" dirty="0" smtClean="0"/>
              <a:t>Metrics for Parcel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parcels per second at each point on the conveyor</a:t>
            </a:r>
          </a:p>
          <a:p>
            <a:r>
              <a:rPr lang="en-US" dirty="0" smtClean="0"/>
              <a:t>Speed of the conveyor</a:t>
            </a:r>
          </a:p>
          <a:p>
            <a:r>
              <a:rPr lang="en-US" dirty="0" smtClean="0"/>
              <a:t>Distance between parcels</a:t>
            </a:r>
          </a:p>
          <a:p>
            <a:r>
              <a:rPr lang="en-US" dirty="0" smtClean="0"/>
              <a:t>Average length of a parcel</a:t>
            </a:r>
          </a:p>
          <a:p>
            <a:r>
              <a:rPr lang="en-US" dirty="0" smtClean="0"/>
              <a:t>Query rate of parcel routing database</a:t>
            </a:r>
          </a:p>
          <a:p>
            <a:r>
              <a:rPr lang="en-US" dirty="0" smtClean="0"/>
              <a:t>Response time to parcel routing database</a:t>
            </a:r>
          </a:p>
          <a:p>
            <a:r>
              <a:rPr lang="en-US" dirty="0" smtClean="0"/>
              <a:t>Latencies between PLCs</a:t>
            </a:r>
          </a:p>
          <a:p>
            <a:r>
              <a:rPr lang="en-US" dirty="0" smtClean="0"/>
              <a:t>PLC service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Global Village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model as a class the Global Village cafeteria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 at a theater during intermission</a:t>
            </a:r>
          </a:p>
          <a:p>
            <a:r>
              <a:rPr lang="en-US" dirty="0" smtClean="0"/>
              <a:t>Fire alarm control panel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you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Metrics are a “standard of measurement” used to enforce your expectations</a:t>
            </a:r>
          </a:p>
          <a:p>
            <a:pPr lvl="1"/>
            <a:r>
              <a:rPr lang="en-US" dirty="0" smtClean="0"/>
              <a:t>“Metric” is a method, </a:t>
            </a:r>
            <a:r>
              <a:rPr lang="en-US" sz="1700" dirty="0" smtClean="0"/>
              <a:t>e.g. </a:t>
            </a:r>
            <a:r>
              <a:rPr lang="en-US" sz="1700" i="1" dirty="0" smtClean="0"/>
              <a:t>your height</a:t>
            </a:r>
            <a:endParaRPr lang="en-US" dirty="0" smtClean="0"/>
          </a:p>
          <a:p>
            <a:pPr lvl="1"/>
            <a:r>
              <a:rPr lang="en-US" dirty="0" smtClean="0"/>
              <a:t>“Measurement” is a number or label, </a:t>
            </a:r>
            <a:r>
              <a:rPr lang="en-US" sz="1700" i="1" dirty="0" smtClean="0"/>
              <a:t>e.g. 5ft 10in</a:t>
            </a:r>
          </a:p>
          <a:p>
            <a:r>
              <a:rPr lang="en-US" dirty="0" smtClean="0"/>
              <a:t>Defining your performance metrics is crucial</a:t>
            </a:r>
          </a:p>
          <a:p>
            <a:pPr lvl="1"/>
            <a:r>
              <a:rPr lang="en-US" dirty="0" smtClean="0"/>
              <a:t>Clear requirements </a:t>
            </a:r>
            <a:r>
              <a:rPr lang="en-US" dirty="0" smtClean="0">
                <a:sym typeface="Wingdings" panose="05000000000000000000" pitchFamily="2" charset="2"/>
              </a:rPr>
              <a:t> good tests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Clear requirements  efficient development</a:t>
            </a:r>
            <a:endParaRPr lang="en-US" dirty="0" smtClean="0"/>
          </a:p>
          <a:p>
            <a:pPr lvl="1"/>
            <a:r>
              <a:rPr lang="en-US" dirty="0" smtClean="0"/>
              <a:t>Customer contracts</a:t>
            </a:r>
          </a:p>
          <a:p>
            <a:r>
              <a:rPr lang="en-US" dirty="0" smtClean="0"/>
              <a:t>The earlier you can measure, the earlier you can inform decisions</a:t>
            </a:r>
          </a:p>
          <a:p>
            <a:pPr marL="530352" lvl="1" indent="0">
              <a:buNone/>
            </a:pPr>
            <a:r>
              <a:rPr lang="en-US" dirty="0" smtClean="0"/>
              <a:t>(esp. architectural decisions!)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Resource metrics</a:t>
            </a:r>
          </a:p>
          <a:p>
            <a:pPr lvl="1"/>
            <a:r>
              <a:rPr lang="en-US" dirty="0" smtClean="0"/>
              <a:t>User experience (UX) 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Metrics: UX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Response time</a:t>
            </a:r>
          </a:p>
          <a:p>
            <a:pPr lvl="1"/>
            <a:r>
              <a:rPr lang="en-US" dirty="0" smtClean="0"/>
              <a:t>The total period of time between initiating a job and the job being completed</a:t>
            </a:r>
          </a:p>
          <a:p>
            <a:pPr lvl="1"/>
            <a:r>
              <a:rPr lang="en-US" dirty="0" smtClean="0"/>
              <a:t>Can be defined at the system level, or subsystem level</a:t>
            </a:r>
          </a:p>
          <a:p>
            <a:pPr lvl="1"/>
            <a:r>
              <a:rPr lang="en-US" dirty="0" smtClean="0"/>
              <a:t>Tends to be all-inclusive</a:t>
            </a:r>
          </a:p>
          <a:p>
            <a:pPr lvl="2"/>
            <a:r>
              <a:rPr lang="en-US" dirty="0" smtClean="0"/>
              <a:t>e.g. response time of a website includes network latency, server, application, database, etc.</a:t>
            </a:r>
          </a:p>
          <a:p>
            <a:pPr lvl="2"/>
            <a:r>
              <a:rPr lang="en-US" dirty="0" smtClean="0"/>
              <a:t>e.g. response time of a web server includes IO latency, communicating with other services, etc. </a:t>
            </a:r>
          </a:p>
          <a:p>
            <a:r>
              <a:rPr lang="en-US" dirty="0" smtClean="0"/>
              <a:t>Service time</a:t>
            </a:r>
          </a:p>
          <a:p>
            <a:pPr lvl="1"/>
            <a:r>
              <a:rPr lang="en-US" dirty="0" smtClean="0"/>
              <a:t>The time taken for a (sub)system to complete its task</a:t>
            </a:r>
          </a:p>
          <a:p>
            <a:pPr lvl="1"/>
            <a:r>
              <a:rPr lang="en-US" dirty="0" smtClean="0"/>
              <a:t>Defined over a given “piece” of the system</a:t>
            </a:r>
          </a:p>
          <a:p>
            <a:r>
              <a:rPr lang="en-US" dirty="0" smtClean="0"/>
              <a:t>Response time </a:t>
            </a:r>
            <a:r>
              <a:rPr lang="en-US" i="1" dirty="0" smtClean="0"/>
              <a:t>includes</a:t>
            </a:r>
            <a:r>
              <a:rPr lang="en-US" dirty="0" smtClean="0"/>
              <a:t> service time (and various other times)</a:t>
            </a:r>
          </a:p>
          <a:p>
            <a:r>
              <a:rPr lang="en-US" dirty="0"/>
              <a:t>Throughput</a:t>
            </a:r>
          </a:p>
          <a:p>
            <a:pPr lvl="1"/>
            <a:r>
              <a:rPr lang="en-US" dirty="0"/>
              <a:t>The rate at which the system </a:t>
            </a:r>
            <a:r>
              <a:rPr lang="en-US" i="1" dirty="0"/>
              <a:t>completes </a:t>
            </a:r>
            <a:r>
              <a:rPr lang="en-US" dirty="0"/>
              <a:t>a job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Metrics: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Processor utilization</a:t>
            </a:r>
          </a:p>
          <a:p>
            <a:pPr lvl="1"/>
            <a:r>
              <a:rPr lang="en-US" dirty="0" smtClean="0"/>
              <a:t>The percentage of time that the processor is used</a:t>
            </a:r>
          </a:p>
          <a:p>
            <a:pPr lvl="1"/>
            <a:r>
              <a:rPr lang="en-US" dirty="0" smtClean="0"/>
              <a:t>This can be measured by application time, system time, user mode, privileged mode, kernel mode</a:t>
            </a:r>
          </a:p>
          <a:p>
            <a:pPr lvl="2"/>
            <a:r>
              <a:rPr lang="en-US" dirty="0" smtClean="0"/>
              <a:t>Gets tricky when your system involves OS commands!</a:t>
            </a:r>
          </a:p>
          <a:p>
            <a:pPr lvl="1"/>
            <a:r>
              <a:rPr lang="en-US" dirty="0" smtClean="0"/>
              <a:t>Typically measured by subtracting cycles from the “idle process”</a:t>
            </a:r>
          </a:p>
          <a:p>
            <a:pPr lvl="1"/>
            <a:r>
              <a:rPr lang="en-US" dirty="0" smtClean="0"/>
              <a:t>Always defined over a period of time</a:t>
            </a:r>
          </a:p>
          <a:p>
            <a:r>
              <a:rPr lang="en-US" dirty="0" smtClean="0"/>
              <a:t>Bandwidth utilization</a:t>
            </a:r>
          </a:p>
          <a:p>
            <a:pPr lvl="1"/>
            <a:r>
              <a:rPr lang="en-US" dirty="0" smtClean="0"/>
              <a:t>Number of bits per second being transmitted divided by maximum bandwidth</a:t>
            </a:r>
          </a:p>
          <a:p>
            <a:pPr lvl="1"/>
            <a:r>
              <a:rPr lang="en-US" dirty="0" smtClean="0"/>
              <a:t>Always defined over a period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“Average”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metrics based on transactions, compute arithmetic mean:</a:t>
            </a:r>
          </a:p>
          <a:p>
            <a:pPr lvl="1"/>
            <a:r>
              <a:rPr lang="en-US" dirty="0" smtClean="0"/>
              <a:t>Sample statistic</a:t>
            </a:r>
          </a:p>
          <a:p>
            <a:pPr lvl="1"/>
            <a:r>
              <a:rPr lang="en-US" dirty="0" smtClean="0"/>
              <a:t>e.g. “average response time over time [0,T]” where N(T) is the number of individual observations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For metrics based on time-averaging, use integral: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Multiprocessors: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 processors)</a:t>
            </a:r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42605" y="2831961"/>
                <a:ext cx="4197532" cy="8834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605" y="2831961"/>
                <a:ext cx="4197532" cy="8834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97653" y="4067825"/>
                <a:ext cx="1798890" cy="9272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653" y="4067825"/>
                <a:ext cx="1798890" cy="9272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16338" y="4222515"/>
                <a:ext cx="3993466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𝑟𝑒𝑠𝑜𝑢𝑟𝑐𝑒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𝑏𝑢𝑠𝑦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𝑟𝑒𝑠𝑜𝑢𝑟𝑐𝑒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𝑖𝑑𝑙𝑒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338" y="4222515"/>
                <a:ext cx="3993466" cy="6178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65365" y="5044958"/>
                <a:ext cx="2208810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𝐶𝑃𝑈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𝐶𝑃𝑈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365" y="5044958"/>
                <a:ext cx="2208810" cy="84856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75812" y="5867851"/>
                <a:ext cx="4034246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𝐶𝑃𝑈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𝑖𝑓𝐶𝑃𝑈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𝑏𝑢𝑠𝑦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𝐶𝑃𝑈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𝑖𝑑𝑙𝑒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812" y="5867851"/>
                <a:ext cx="4034246" cy="6178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8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Metrics: Resource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utilization</a:t>
            </a:r>
          </a:p>
          <a:p>
            <a:pPr lvl="1"/>
            <a:r>
              <a:rPr lang="en-US" dirty="0" smtClean="0"/>
              <a:t>The percentage of time that any devices are being used</a:t>
            </a:r>
          </a:p>
          <a:p>
            <a:pPr lvl="2"/>
            <a:r>
              <a:rPr lang="en-US" dirty="0" smtClean="0"/>
              <a:t>e.g. disk utilization</a:t>
            </a:r>
          </a:p>
          <a:p>
            <a:pPr lvl="2"/>
            <a:r>
              <a:rPr lang="en-US" dirty="0" smtClean="0"/>
              <a:t>e.g. sensor devices like a gyroscope</a:t>
            </a:r>
          </a:p>
          <a:p>
            <a:pPr lvl="1"/>
            <a:r>
              <a:rPr lang="en-US" dirty="0" smtClean="0"/>
              <a:t>Typically measured by sampling</a:t>
            </a:r>
          </a:p>
          <a:p>
            <a:r>
              <a:rPr lang="en-US" dirty="0" smtClean="0"/>
              <a:t>Memory occupancy</a:t>
            </a:r>
          </a:p>
          <a:p>
            <a:pPr lvl="1"/>
            <a:r>
              <a:rPr lang="en-US" dirty="0" smtClean="0"/>
              <a:t>The percentage of memory being used over time</a:t>
            </a:r>
          </a:p>
          <a:p>
            <a:pPr lvl="1"/>
            <a:r>
              <a:rPr lang="en-US" dirty="0" smtClean="0"/>
              <a:t>Memory “footprint” is the maximum memory used</a:t>
            </a:r>
          </a:p>
          <a:p>
            <a:pPr lvl="1"/>
            <a:r>
              <a:rPr lang="en-US" dirty="0" smtClean="0"/>
              <a:t>Measured in bytes</a:t>
            </a:r>
          </a:p>
          <a:p>
            <a:pPr lvl="1"/>
            <a:r>
              <a:rPr lang="en-US" dirty="0" smtClean="0"/>
              <a:t>Can also be measured in </a:t>
            </a:r>
            <a:r>
              <a:rPr lang="en-US" dirty="0" err="1" smtClean="0"/>
              <a:t>malloc</a:t>
            </a:r>
            <a:r>
              <a:rPr lang="en-US" dirty="0" smtClean="0"/>
              <a:t>() calls and object instantiations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many, MANY properties of good metrics. </a:t>
            </a:r>
          </a:p>
          <a:p>
            <a:r>
              <a:rPr lang="en-US" dirty="0" smtClean="0"/>
              <a:t>Here are some:</a:t>
            </a:r>
          </a:p>
          <a:p>
            <a:pPr lvl="1"/>
            <a:r>
              <a:rPr lang="en-US" dirty="0" smtClean="0"/>
              <a:t>Linearity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Repeatability</a:t>
            </a:r>
          </a:p>
          <a:p>
            <a:pPr lvl="1"/>
            <a:r>
              <a:rPr lang="en-US" dirty="0" smtClean="0"/>
              <a:t>Ease of measurement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Representation </a:t>
            </a:r>
            <a:r>
              <a:rPr lang="en-US" dirty="0" smtClean="0"/>
              <a:t>condition</a:t>
            </a:r>
          </a:p>
          <a:p>
            <a:pPr marL="530352" lvl="1" indent="0">
              <a:buNone/>
            </a:pPr>
            <a:r>
              <a:rPr lang="en-US" sz="1300" dirty="0" smtClean="0"/>
              <a:t>Source: </a:t>
            </a:r>
            <a:r>
              <a:rPr lang="en-US" sz="1300" dirty="0">
                <a:hlinkClick r:id="rId2"/>
              </a:rPr>
              <a:t>Andrew Meneely</a:t>
            </a:r>
            <a:r>
              <a:rPr lang="en-US" sz="1300" dirty="0"/>
              <a:t>, </a:t>
            </a:r>
            <a:r>
              <a:rPr lang="en-US" sz="1300" dirty="0">
                <a:hlinkClick r:id="rId3"/>
              </a:rPr>
              <a:t>Ben H. Smith</a:t>
            </a:r>
            <a:r>
              <a:rPr lang="en-US" sz="1300" dirty="0"/>
              <a:t>, </a:t>
            </a:r>
            <a:r>
              <a:rPr lang="en-US" sz="1300" dirty="0">
                <a:hlinkClick r:id="rId4"/>
              </a:rPr>
              <a:t>Laurie Williams</a:t>
            </a:r>
            <a:r>
              <a:rPr lang="en-US" sz="1300" dirty="0"/>
              <a:t>: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Validating software metrics: A spectrum of philosophies. </a:t>
            </a:r>
            <a:r>
              <a:rPr lang="en-US" sz="1300" dirty="0">
                <a:hlinkClick r:id="rId5"/>
              </a:rPr>
              <a:t>ACM Trans. </a:t>
            </a:r>
            <a:r>
              <a:rPr lang="en-US" sz="1300" dirty="0" err="1">
                <a:hlinkClick r:id="rId5"/>
              </a:rPr>
              <a:t>Softw</a:t>
            </a:r>
            <a:r>
              <a:rPr lang="en-US" sz="1300" dirty="0">
                <a:hlinkClick r:id="rId5"/>
              </a:rPr>
              <a:t>. Eng. </a:t>
            </a:r>
            <a:r>
              <a:rPr lang="en-US" sz="1300" dirty="0" err="1">
                <a:hlinkClick r:id="rId5"/>
              </a:rPr>
              <a:t>Methodol</a:t>
            </a:r>
            <a:r>
              <a:rPr lang="en-US" sz="1300" dirty="0">
                <a:hlinkClick r:id="rId5"/>
              </a:rPr>
              <a:t>. 21(4)</a:t>
            </a:r>
            <a:r>
              <a:rPr lang="en-US" sz="1300" dirty="0"/>
              <a:t>: 24:1-24:28 (2012)</a:t>
            </a:r>
            <a:endParaRPr lang="en-US" sz="1300" dirty="0" smtClean="0"/>
          </a:p>
          <a:p>
            <a:r>
              <a:rPr lang="en-US" dirty="0" smtClean="0"/>
              <a:t>Running example metrics</a:t>
            </a:r>
          </a:p>
          <a:p>
            <a:pPr lvl="1"/>
            <a:r>
              <a:rPr lang="en-US" dirty="0" smtClean="0"/>
              <a:t>MIPS: millions of instructions per second to measure processor speed</a:t>
            </a:r>
          </a:p>
          <a:p>
            <a:pPr lvl="1"/>
            <a:r>
              <a:rPr lang="en-US" dirty="0" smtClean="0"/>
              <a:t>SLOC: number of lines of source code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Linearity &amp;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Linearity</a:t>
            </a:r>
          </a:p>
          <a:p>
            <a:pPr lvl="1"/>
            <a:r>
              <a:rPr lang="en-US" dirty="0" smtClean="0"/>
              <a:t>Our notion of performance tends to be linear, and so should our metrics</a:t>
            </a:r>
          </a:p>
          <a:p>
            <a:pPr lvl="1"/>
            <a:r>
              <a:rPr lang="en-US" dirty="0"/>
              <a:t>Many of our </a:t>
            </a:r>
            <a:r>
              <a:rPr lang="en-US" dirty="0" smtClean="0"/>
              <a:t>future </a:t>
            </a:r>
            <a:r>
              <a:rPr lang="en-US" dirty="0"/>
              <a:t>analyses of queuing theory assume linearity of metrics</a:t>
            </a:r>
          </a:p>
          <a:p>
            <a:pPr lvl="2"/>
            <a:r>
              <a:rPr lang="en-US" dirty="0" smtClean="0"/>
              <a:t>e.g. “the average response time decreased by 50%” should mean that the response time is actually half</a:t>
            </a:r>
          </a:p>
          <a:p>
            <a:pPr lvl="1"/>
            <a:r>
              <a:rPr lang="en-US" dirty="0" smtClean="0"/>
              <a:t>Metrics that are NOT linear</a:t>
            </a:r>
          </a:p>
          <a:p>
            <a:pPr lvl="2"/>
            <a:r>
              <a:rPr lang="en-US" dirty="0" smtClean="0"/>
              <a:t>Decibels – logarithmic</a:t>
            </a:r>
          </a:p>
          <a:p>
            <a:pPr lvl="2"/>
            <a:r>
              <a:rPr lang="en-US" dirty="0" smtClean="0"/>
              <a:t>Richter scale for earthquakes – logarithmic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System A can outperform System B whenever the metric indicates that it does</a:t>
            </a:r>
          </a:p>
          <a:p>
            <a:pPr lvl="1"/>
            <a:r>
              <a:rPr lang="en-US" dirty="0" smtClean="0"/>
              <a:t>Execution time is fairly reliable, but MIPS is not (memory not included)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5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Repeatability &amp; Ease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Repeatability</a:t>
            </a:r>
          </a:p>
          <a:p>
            <a:pPr lvl="1"/>
            <a:r>
              <a:rPr lang="en-US" dirty="0" smtClean="0"/>
              <a:t>If we run the experiment multiple times under the same conditions, do we get the same results?</a:t>
            </a:r>
          </a:p>
          <a:p>
            <a:pPr lvl="1"/>
            <a:r>
              <a:rPr lang="en-US" dirty="0" smtClean="0"/>
              <a:t>SLOC is repeatable</a:t>
            </a:r>
          </a:p>
          <a:p>
            <a:pPr lvl="1"/>
            <a:r>
              <a:rPr lang="en-US" dirty="0" smtClean="0"/>
              <a:t>Execution time is repeatable, but the conditions can be tough to replicate every time</a:t>
            </a:r>
          </a:p>
          <a:p>
            <a:r>
              <a:rPr lang="en-US" dirty="0" smtClean="0"/>
              <a:t>Ease of measurement</a:t>
            </a:r>
          </a:p>
          <a:p>
            <a:pPr lvl="1"/>
            <a:r>
              <a:rPr lang="en-US" dirty="0" smtClean="0"/>
              <a:t>Is the procedure for collecting this metric feasible?</a:t>
            </a:r>
          </a:p>
          <a:p>
            <a:pPr lvl="1"/>
            <a:r>
              <a:rPr lang="en-US" dirty="0" smtClean="0"/>
              <a:t>Do we require too much sampling? Does the sampling interfere with the rest of the 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388</TotalTime>
  <Words>899</Words>
  <Application>Microsoft Office PowerPoint</Application>
  <PresentationFormat>On-screen Show (4:3)</PresentationFormat>
  <Paragraphs>166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Cambria Math</vt:lpstr>
      <vt:lpstr>Franklin Gothic Book</vt:lpstr>
      <vt:lpstr>Wingdings</vt:lpstr>
      <vt:lpstr>Crop</vt:lpstr>
      <vt:lpstr>Performance Metrics</vt:lpstr>
      <vt:lpstr>How will you measure?</vt:lpstr>
      <vt:lpstr>Common Metrics: UX </vt:lpstr>
      <vt:lpstr>Common Metrics: Resource</vt:lpstr>
      <vt:lpstr>Working with “Average”</vt:lpstr>
      <vt:lpstr>Common Metrics: Resource (2)</vt:lpstr>
      <vt:lpstr>What Makes a Good Metric?</vt:lpstr>
      <vt:lpstr>Linearity &amp; Reliability</vt:lpstr>
      <vt:lpstr>Repeatability &amp; Ease of Measurement</vt:lpstr>
      <vt:lpstr>Consistency</vt:lpstr>
      <vt:lpstr>Representation Condition</vt:lpstr>
      <vt:lpstr>Key Metric Lessons</vt:lpstr>
      <vt:lpstr>Practice: Parcel Processing</vt:lpstr>
      <vt:lpstr>Metrics for Parcel Processing</vt:lpstr>
      <vt:lpstr>Practice: Global Village</vt:lpstr>
      <vt:lpstr>More practice ideas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56</cp:revision>
  <dcterms:created xsi:type="dcterms:W3CDTF">2017-08-28T11:43:38Z</dcterms:created>
  <dcterms:modified xsi:type="dcterms:W3CDTF">2019-01-23T18:29:56Z</dcterms:modified>
</cp:coreProperties>
</file>