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4F91C94-2183-4B2C-912E-7094C6ED03A8}">
  <a:tblStyle styleId="{64F91C94-2183-4B2C-912E-7094C6ED03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6e40147b6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6e40147b6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6e40147b6b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6e40147b6b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6e40147b6b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6e40147b6b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6e40147b6b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6e40147b6b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6e54f2c60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6e54f2c60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e40147b6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e40147b6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e40147b6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e40147b6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e40147b6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e40147b6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6e40147b6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6e40147b6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e40147b6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e40147b6b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6e40147b6b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6e40147b6b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e40147b6b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e40147b6b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6e40147b6b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6e40147b6b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Relationships &amp;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Inner Joins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SWEN-610 Foundations of </a:t>
            </a:r>
            <a:r>
              <a:rPr lang="en"/>
              <a:t>Software Engineering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Many-Many</a:t>
            </a:r>
            <a:endParaRPr dirty="0"/>
          </a:p>
        </p:txBody>
      </p:sp>
      <p:sp>
        <p:nvSpPr>
          <p:cNvPr id="149" name="Google Shape;149;p22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5068200" cy="38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e.g. Players and Teams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Players can be on multiple teams in their career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Teams have multiple players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Solution: linking table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A table with 2+ foreign keys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Design tip: name your linking tables if you can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If the relationship has no colloquial term, then use the two table names, </a:t>
            </a:r>
            <a:br>
              <a:rPr lang="en" sz="1300" dirty="0"/>
            </a:br>
            <a:r>
              <a:rPr lang="en" sz="1300" dirty="0"/>
              <a:t>e.g. “</a:t>
            </a: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commits_filepaths</a:t>
            </a:r>
            <a:r>
              <a:rPr lang="en" sz="1300" dirty="0"/>
              <a:t>” or “</a:t>
            </a: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players_teams</a:t>
            </a:r>
            <a:r>
              <a:rPr lang="en" sz="1300" dirty="0"/>
              <a:t>”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BUT! Often we have words describing that relationship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Can be a noun, or adjective phrase, 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e.g. “played_for”, “roster”, “enrollment” 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e.g. Students ←Enrollment →Class 	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Linking tables can have columns too! </a:t>
            </a:r>
            <a:br>
              <a:rPr lang="en" sz="1700" dirty="0"/>
            </a:br>
            <a:r>
              <a:rPr lang="en" sz="1400" dirty="0"/>
              <a:t>e.g. 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start_year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150" name="Google Shape;150;p22"/>
          <p:cNvGraphicFramePr/>
          <p:nvPr/>
        </p:nvGraphicFramePr>
        <p:xfrm>
          <a:off x="5307800" y="2017475"/>
          <a:ext cx="3836250" cy="120384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71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6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end_year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2016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1992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2004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1" name="Google Shape;151;p22"/>
          <p:cNvSpPr txBox="1"/>
          <p:nvPr/>
        </p:nvSpPr>
        <p:spPr>
          <a:xfrm>
            <a:off x="5307800" y="1667763"/>
            <a:ext cx="15798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played_for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152" name="Google Shape;152;p22"/>
          <p:cNvGraphicFramePr/>
          <p:nvPr/>
        </p:nvGraphicFramePr>
        <p:xfrm>
          <a:off x="6445650" y="498800"/>
          <a:ext cx="2534750" cy="100575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68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Kobe Bryant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Shaquille O’Neal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3" name="Google Shape;153;p22"/>
          <p:cNvSpPr txBox="1"/>
          <p:nvPr/>
        </p:nvSpPr>
        <p:spPr>
          <a:xfrm>
            <a:off x="6445650" y="125000"/>
            <a:ext cx="1004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players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154" name="Google Shape;154;p22"/>
          <p:cNvGraphicFramePr/>
          <p:nvPr/>
        </p:nvGraphicFramePr>
        <p:xfrm>
          <a:off x="6887600" y="3541750"/>
          <a:ext cx="2199200" cy="1341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60" name="Google Shape;160;p23"/>
          <p:cNvSpPr txBox="1">
            <a:spLocks noGrp="1"/>
          </p:cNvSpPr>
          <p:nvPr>
            <p:ph type="body" idx="1"/>
          </p:nvPr>
        </p:nvSpPr>
        <p:spPr>
          <a:xfrm>
            <a:off x="311700" y="1131050"/>
            <a:ext cx="49593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Who has played for a single team in L.A. for 20 years in a single stretch? And how long?</a:t>
            </a:r>
            <a:endParaRPr/>
          </a:p>
        </p:txBody>
      </p:sp>
      <p:graphicFrame>
        <p:nvGraphicFramePr>
          <p:cNvPr id="161" name="Google Shape;161;p23"/>
          <p:cNvGraphicFramePr/>
          <p:nvPr/>
        </p:nvGraphicFramePr>
        <p:xfrm>
          <a:off x="6944800" y="-3637"/>
          <a:ext cx="2199200" cy="11428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1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Lakers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Clippers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3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Magic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2" name="Google Shape;162;p23"/>
          <p:cNvGraphicFramePr/>
          <p:nvPr/>
        </p:nvGraphicFramePr>
        <p:xfrm>
          <a:off x="7405363" y="2356375"/>
          <a:ext cx="1738625" cy="10511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3" name="Google Shape;163;p23"/>
          <p:cNvGraphicFramePr/>
          <p:nvPr/>
        </p:nvGraphicFramePr>
        <p:xfrm>
          <a:off x="4318975" y="0"/>
          <a:ext cx="2534750" cy="85328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68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505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players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Kobe Bryant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Shaquille O’Neal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4" name="Google Shape;164;p23"/>
          <p:cNvGraphicFramePr/>
          <p:nvPr/>
        </p:nvGraphicFramePr>
        <p:xfrm>
          <a:off x="5307750" y="1148325"/>
          <a:ext cx="3836250" cy="103612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71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end_year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2016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2004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24"/>
          <p:cNvGraphicFramePr/>
          <p:nvPr/>
        </p:nvGraphicFramePr>
        <p:xfrm>
          <a:off x="0" y="3493625"/>
          <a:ext cx="9144000" cy="39616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64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4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1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1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players.id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players.name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played_for.id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played_for.player_id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played_for.team_id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played_for.start_year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played_for.end_year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tenure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cities.name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1155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Kobe Bryant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1994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2016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20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1</a:t>
                      </a:r>
                      <a:endParaRPr sz="7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/>
                        <a:t>Los Angeles</a:t>
                      </a:r>
                      <a:endParaRPr sz="7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0" name="Google Shape;17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71" name="Google Shape;171;p24"/>
          <p:cNvSpPr txBox="1">
            <a:spLocks noGrp="1"/>
          </p:cNvSpPr>
          <p:nvPr>
            <p:ph type="body" idx="1"/>
          </p:nvPr>
        </p:nvSpPr>
        <p:spPr>
          <a:xfrm>
            <a:off x="311700" y="1131050"/>
            <a:ext cx="49593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Who has played for a single team in L.A. for 20 years in a single stretch? And how long?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  <p:graphicFrame>
        <p:nvGraphicFramePr>
          <p:cNvPr id="172" name="Google Shape;172;p24"/>
          <p:cNvGraphicFramePr/>
          <p:nvPr/>
        </p:nvGraphicFramePr>
        <p:xfrm>
          <a:off x="6944800" y="-3637"/>
          <a:ext cx="2199200" cy="11428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1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9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Lakers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Clippers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3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Magic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3" name="Google Shape;173;p24"/>
          <p:cNvGraphicFramePr/>
          <p:nvPr/>
        </p:nvGraphicFramePr>
        <p:xfrm>
          <a:off x="7405363" y="2356375"/>
          <a:ext cx="1738625" cy="10511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74" name="Google Shape;174;p24"/>
          <p:cNvGraphicFramePr/>
          <p:nvPr/>
        </p:nvGraphicFramePr>
        <p:xfrm>
          <a:off x="4318975" y="0"/>
          <a:ext cx="2534750" cy="85328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68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505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players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8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Kobe Bryant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Shaquille O’Neal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75" name="Google Shape;175;p24"/>
          <p:cNvGraphicFramePr/>
          <p:nvPr/>
        </p:nvGraphicFramePr>
        <p:xfrm>
          <a:off x="5851425" y="1148325"/>
          <a:ext cx="3292575" cy="103612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61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team_id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end_year</a:t>
                      </a:r>
                      <a:endParaRPr sz="7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2016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2004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6" name="Google Shape;176;p24"/>
          <p:cNvSpPr txBox="1">
            <a:spLocks noGrp="1"/>
          </p:cNvSpPr>
          <p:nvPr>
            <p:ph type="body" idx="1"/>
          </p:nvPr>
        </p:nvSpPr>
        <p:spPr>
          <a:xfrm>
            <a:off x="311700" y="1898675"/>
            <a:ext cx="5795400" cy="129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SELECT *, end_year - start_year AS tenure 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FROM players 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INNER JOIN played_for ON players.id=played_for.player_id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INNER JOIN teams      ON played_for.team_id=teams.id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INNER JOIN cities     ON teams.city_id=cities.id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WHERE end_year - start_year &gt;= 20</a:t>
            </a:r>
            <a:br>
              <a:rPr lang="en" sz="12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 AND cities.name = 'Los Angeles'</a:t>
            </a:r>
            <a:endParaRPr sz="1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2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7" name="Google Shape;177;p24"/>
          <p:cNvSpPr txBox="1"/>
          <p:nvPr/>
        </p:nvSpPr>
        <p:spPr>
          <a:xfrm>
            <a:off x="1787000" y="4204800"/>
            <a:ext cx="41838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(Now can you see why we say to avoid * in production code? We don’t need most of these columns…)</a:t>
            </a:r>
            <a:endParaRPr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Decisions</a:t>
            </a:r>
            <a:endParaRPr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Scope creep and schemas are best friends.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we truly need a many-many here?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Many-many will grow your schema quickly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Make it harder to understand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business value do we get from more details?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we truly need a separate relationship?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Or are we okay with repeated data? (normalization - coming soon)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e.g. Cities and States in addresses. It’s ok to just say “NY” in 1 million addresses.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Should we store this column on the main table or the linking table?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e.g. Player position like Kobe Bryant being “Guard”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Rarely changes, but it can.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When does it change? Team to team? Game to game?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Do we need the historical details? Or just store “typical position”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Step back. Should we even track this?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Self-questions for JOIN queries </a:t>
            </a:r>
            <a:r>
              <a:rPr lang="en" sz="2200"/>
              <a:t>(non-aggregation version)</a:t>
            </a:r>
            <a:endParaRPr sz="2200"/>
          </a:p>
        </p:txBody>
      </p:sp>
      <p:sp>
        <p:nvSpPr>
          <p:cNvPr id="189" name="Google Shape;189;p26"/>
          <p:cNvSpPr txBox="1">
            <a:spLocks noGrp="1"/>
          </p:cNvSpPr>
          <p:nvPr>
            <p:ph type="body" idx="1"/>
          </p:nvPr>
        </p:nvSpPr>
        <p:spPr>
          <a:xfrm>
            <a:off x="0" y="1228675"/>
            <a:ext cx="914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i="1"/>
              <a:t>Question to yourself 		</a:t>
            </a:r>
            <a:r>
              <a:rPr lang="en" sz="1700"/>
              <a:t>→ what you are actually doing		→ SQL</a:t>
            </a:r>
            <a:endParaRPr sz="1700"/>
          </a:p>
          <a:p>
            <a:pPr marL="457200" lvl="0" indent="-336550" algn="l" rtl="0">
              <a:spcBef>
                <a:spcPts val="160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What columns do I need?  	</a:t>
            </a:r>
            <a:r>
              <a:rPr lang="en" sz="1700"/>
              <a:t>→ find the schema of your results	→ SELECT [*]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What tables do I need?		</a:t>
            </a:r>
            <a:r>
              <a:rPr lang="en" sz="1700"/>
              <a:t>→ finding your data in the schema	→ FROM 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Which keys do I link up?	→ </a:t>
            </a:r>
            <a:r>
              <a:rPr lang="en" sz="1700"/>
              <a:t>using your foreign/primary keys	→ JOIN..ON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Any criteria to filter for? 		→ </a:t>
            </a:r>
            <a:r>
              <a:rPr lang="en" sz="1700"/>
              <a:t>filter out your rows				→ WHERE </a:t>
            </a:r>
            <a:endParaRPr sz="17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700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Defining Feature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Tracking &amp; querying the relationships between data is what relational database systems were designed for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Steps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(1) What relationships do we have?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Many-one, or “belongs to”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Many-many,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One-one </a:t>
            </a:r>
            <a:r>
              <a:rPr lang="en" sz="900"/>
              <a:t>(rare)</a:t>
            </a:r>
            <a:endParaRPr sz="90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...there </a:t>
            </a:r>
            <a:r>
              <a:rPr lang="en" sz="600"/>
              <a:t>rarely</a:t>
            </a:r>
            <a:r>
              <a:rPr lang="en"/>
              <a:t> are others! e.g. OO-like inheritance, polymorphic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(2) Relationships → Tables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(3) Testng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relationships are defined by </a:t>
            </a:r>
            <a:r>
              <a:rPr lang="en" b="1"/>
              <a:t>foreign keys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Foreign keys allow for very fast </a:t>
            </a:r>
            <a:r>
              <a:rPr lang="en" b="1"/>
              <a:t>joins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45273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1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team_name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city_id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Lakers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Clippers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Magic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Primary Keys &amp; Foreign Keys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15600" cy="38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Primary key is almost always called </a:t>
            </a: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id</a:t>
            </a:r>
            <a:endParaRPr sz="1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Usually an integer or UUID, or any column type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Must uniquely identify the row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You CAN use strings as primary keys (e.g. </a:t>
            </a:r>
            <a:r>
              <a:rPr lang="en" sz="1000">
                <a:latin typeface="Courier New"/>
                <a:ea typeface="Courier New"/>
                <a:cs typeface="Courier New"/>
                <a:sym typeface="Courier New"/>
              </a:rPr>
              <a:t>username</a:t>
            </a:r>
            <a:r>
              <a:rPr lang="en" sz="1000"/>
              <a:t>), BUT!</a:t>
            </a:r>
            <a:endParaRPr sz="1000"/>
          </a:p>
          <a:p>
            <a:pPr marL="1371600" lvl="2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Using strings as primary keys is a performance hit on both size and speed</a:t>
            </a:r>
            <a:endParaRPr sz="1000"/>
          </a:p>
          <a:p>
            <a:pPr marL="1371600" lvl="2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If we need to rename an account</a:t>
            </a:r>
            <a:endParaRPr sz="1000"/>
          </a:p>
          <a:p>
            <a:pPr marL="1371600" lvl="2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Not allowed to rename your account, ever? They probably used your username as a foreign key.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The foreign key is conventionally called </a:t>
            </a: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foo_id</a:t>
            </a:r>
            <a:r>
              <a:rPr lang="en" sz="1200"/>
              <a:t> where foo is the name of the table it refers to.</a:t>
            </a:r>
            <a:endParaRPr sz="12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You can use a foreign key constraint ensuring that </a:t>
            </a:r>
            <a:r>
              <a:rPr lang="en" sz="1000" b="1">
                <a:latin typeface="Courier New"/>
                <a:ea typeface="Courier New"/>
                <a:cs typeface="Courier New"/>
                <a:sym typeface="Courier New"/>
              </a:rPr>
              <a:t>city_id</a:t>
            </a:r>
            <a:r>
              <a:rPr lang="en" sz="1000"/>
              <a:t> only gets matched with </a:t>
            </a:r>
            <a:r>
              <a:rPr lang="en" sz="1000" b="1">
                <a:latin typeface="Courier New"/>
                <a:ea typeface="Courier New"/>
                <a:cs typeface="Courier New"/>
                <a:sym typeface="Courier New"/>
              </a:rPr>
              <a:t>city.id</a:t>
            </a:r>
            <a:endParaRPr sz="10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In this class, we do not require foreign keys constraints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Key design decision: </a:t>
            </a:r>
            <a:r>
              <a:rPr lang="en" sz="1200" i="1"/>
              <a:t>Your users should never have to remember a primary key or foreign key. The system remembers for you</a:t>
            </a:r>
            <a:endParaRPr sz="1000"/>
          </a:p>
        </p:txBody>
      </p:sp>
      <p:graphicFrame>
        <p:nvGraphicFramePr>
          <p:cNvPr id="69" name="Google Shape;69;p15"/>
          <p:cNvGraphicFramePr/>
          <p:nvPr/>
        </p:nvGraphicFramePr>
        <p:xfrm>
          <a:off x="6585813" y="2918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city_name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Los Angeles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Orlando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0" name="Google Shape;70;p15"/>
          <p:cNvSpPr/>
          <p:nvPr/>
        </p:nvSpPr>
        <p:spPr>
          <a:xfrm>
            <a:off x="4504175" y="1568175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4504175" y="1960575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4504175" y="2352975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6529558" y="3334097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6529558" y="3726497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6843300" y="789975"/>
            <a:ext cx="1382400" cy="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BF9000"/>
                </a:solidFill>
              </a:rPr>
              <a:t>foreign keys</a:t>
            </a:r>
            <a:endParaRPr b="1">
              <a:solidFill>
                <a:srgbClr val="BF9000"/>
              </a:solidFill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6529545" y="1568172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BF9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F9000"/>
              </a:solidFill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6529545" y="1960572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BF9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F9000"/>
              </a:solidFill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6529545" y="2352972"/>
            <a:ext cx="348600" cy="372900"/>
          </a:xfrm>
          <a:prstGeom prst="ellipse">
            <a:avLst/>
          </a:prstGeom>
          <a:noFill/>
          <a:ln w="38100" cap="flat" cmpd="sng">
            <a:solidFill>
              <a:srgbClr val="BF9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F9000"/>
              </a:solidFill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4733238" y="3150100"/>
            <a:ext cx="1382400" cy="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74EA7"/>
                </a:solidFill>
              </a:rPr>
              <a:t>primary keys</a:t>
            </a:r>
            <a:endParaRPr b="1">
              <a:solidFill>
                <a:srgbClr val="674EA7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449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Many-One</a:t>
            </a:r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311700" y="1076275"/>
            <a:ext cx="4888500" cy="22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Colloquially called “belongs to” or “has one”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E.g.</a:t>
            </a:r>
            <a:endParaRPr sz="15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Every team belongs to a city, and a city can have many teams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Every order has one customer, and customers can make many orders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Every git commit has one author, but an author can make multiple commits</a:t>
            </a:r>
            <a:endParaRPr sz="1100"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/>
              <a:t>Note column naming convention. </a:t>
            </a:r>
            <a:br>
              <a:rPr lang="en" sz="1100"/>
            </a:br>
            <a:r>
              <a:rPr lang="en" sz="1100"/>
              <a:t>“</a:t>
            </a:r>
            <a:r>
              <a:rPr lang="en" sz="1100" b="1">
                <a:latin typeface="Courier New"/>
                <a:ea typeface="Courier New"/>
                <a:cs typeface="Courier New"/>
                <a:sym typeface="Courier New"/>
              </a:rPr>
              <a:t>teams.team_name</a:t>
            </a:r>
            <a:r>
              <a:rPr lang="en" sz="1100"/>
              <a:t>” (bad) → “</a:t>
            </a:r>
            <a:r>
              <a:rPr lang="en" sz="1100" b="1">
                <a:latin typeface="Courier New"/>
                <a:ea typeface="Courier New"/>
                <a:cs typeface="Courier New"/>
                <a:sym typeface="Courier New"/>
              </a:rPr>
              <a:t>teams.name</a:t>
            </a:r>
            <a:r>
              <a:rPr lang="en" sz="1100"/>
              <a:t>” (shorter==better!)</a:t>
            </a:r>
            <a:endParaRPr sz="1100"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100"/>
          </a:p>
        </p:txBody>
      </p:sp>
      <p:graphicFrame>
        <p:nvGraphicFramePr>
          <p:cNvPr id="86" name="Google Shape;86;p16"/>
          <p:cNvGraphicFramePr/>
          <p:nvPr/>
        </p:nvGraphicFramePr>
        <p:xfrm>
          <a:off x="1565325" y="3431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42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5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2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2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2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Lakers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2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Clippers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3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Magic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2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7" name="Google Shape;87;p16"/>
          <p:cNvGraphicFramePr/>
          <p:nvPr/>
        </p:nvGraphicFramePr>
        <p:xfrm>
          <a:off x="5115563" y="3292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49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8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2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2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Los Angeles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2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Orlando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8" name="Google Shape;88;p16"/>
          <p:cNvSpPr txBox="1"/>
          <p:nvPr/>
        </p:nvSpPr>
        <p:spPr>
          <a:xfrm>
            <a:off x="5115575" y="1022450"/>
            <a:ext cx="3729900" cy="20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lang="en" sz="1500">
                <a:solidFill>
                  <a:schemeClr val="dk2"/>
                </a:solidFill>
              </a:rPr>
              <a:t>Often represents</a:t>
            </a:r>
            <a:endParaRPr sz="150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100">
                <a:solidFill>
                  <a:schemeClr val="dk2"/>
                </a:solidFill>
              </a:rPr>
              <a:t>Authorship</a:t>
            </a:r>
            <a:endParaRPr sz="110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100">
                <a:solidFill>
                  <a:schemeClr val="dk2"/>
                </a:solidFill>
              </a:rPr>
              <a:t>Location</a:t>
            </a:r>
            <a:endParaRPr sz="110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100">
                <a:solidFill>
                  <a:schemeClr val="dk2"/>
                </a:solidFill>
              </a:rPr>
              <a:t>Defining feature</a:t>
            </a:r>
            <a:endParaRPr sz="11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500">
                <a:solidFill>
                  <a:schemeClr val="dk2"/>
                </a:solidFill>
              </a:rPr>
              <a:t>How crazy do you want to get with this? </a:t>
            </a:r>
            <a:r>
              <a:rPr lang="en" sz="800">
                <a:solidFill>
                  <a:schemeClr val="dk2"/>
                </a:solidFill>
              </a:rPr>
              <a:t>Spoiler: don’t</a:t>
            </a:r>
            <a:endParaRPr sz="80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100">
                <a:solidFill>
                  <a:schemeClr val="dk2"/>
                </a:solidFill>
              </a:rPr>
              <a:t>E.g. “Every city is in one state, and states can have many cities”</a:t>
            </a:r>
            <a:endParaRPr sz="110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100">
                <a:solidFill>
                  <a:schemeClr val="dk2"/>
                </a:solidFill>
              </a:rPr>
              <a:t>…more on this in normalization...</a:t>
            </a:r>
            <a:endParaRPr sz="11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9" name="Google Shape;89;p16"/>
          <p:cNvCxnSpPr/>
          <p:nvPr/>
        </p:nvCxnSpPr>
        <p:spPr>
          <a:xfrm rot="10800000" flipH="1">
            <a:off x="3947450" y="3865800"/>
            <a:ext cx="1252800" cy="3960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0" name="Google Shape;90;p16"/>
          <p:cNvCxnSpPr/>
          <p:nvPr/>
        </p:nvCxnSpPr>
        <p:spPr>
          <a:xfrm rot="10800000" flipH="1">
            <a:off x="4004175" y="3969975"/>
            <a:ext cx="1172700" cy="36090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1" name="Google Shape;91;p16"/>
          <p:cNvCxnSpPr/>
          <p:nvPr/>
        </p:nvCxnSpPr>
        <p:spPr>
          <a:xfrm rot="10800000" flipH="1">
            <a:off x="3966350" y="4322950"/>
            <a:ext cx="1218000" cy="367200"/>
          </a:xfrm>
          <a:prstGeom prst="straightConnector1">
            <a:avLst/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2" name="Google Shape;92;p16"/>
          <p:cNvSpPr txBox="1"/>
          <p:nvPr/>
        </p:nvSpPr>
        <p:spPr>
          <a:xfrm>
            <a:off x="1565325" y="3136475"/>
            <a:ext cx="10821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teams</a:t>
            </a:r>
            <a:endParaRPr/>
          </a:p>
        </p:txBody>
      </p:sp>
      <p:sp>
        <p:nvSpPr>
          <p:cNvPr id="93" name="Google Shape;93;p16"/>
          <p:cNvSpPr txBox="1"/>
          <p:nvPr/>
        </p:nvSpPr>
        <p:spPr>
          <a:xfrm>
            <a:off x="5115575" y="3002575"/>
            <a:ext cx="10821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cities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Our Data Back: Inner Join</a:t>
            </a:r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body" idx="1"/>
          </p:nvPr>
        </p:nvSpPr>
        <p:spPr>
          <a:xfrm>
            <a:off x="311700" y="1048475"/>
            <a:ext cx="4520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In SELECT’s FROM</a:t>
            </a:r>
            <a:endParaRPr sz="12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When you list multiple tables, it applies the </a:t>
            </a:r>
            <a:r>
              <a:rPr lang="en" sz="1000" b="1"/>
              <a:t>cross-product</a:t>
            </a:r>
            <a:r>
              <a:rPr lang="en" sz="1000"/>
              <a:t> all tables involved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Sometimes necessary, but not typical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The inner join of two tables </a:t>
            </a:r>
            <a:endParaRPr sz="12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is a subset of the cross-product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is the subset where the foreign keys match with their primary key counterparts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Convenient syntax: “INNER JOIN .. ON”</a:t>
            </a:r>
            <a:endParaRPr sz="12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Keeps the primary-foreign keys logic in the FROM clause - more readable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Can chain multiple tables in a single join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In Postgres, just “join” means “inner join”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Yes, there are outer joins! Coming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Joins are commutative: order doesn’t matter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Number rows &lt;= max(n,m) </a:t>
            </a:r>
            <a:endParaRPr sz="12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where n,m are the number of rows in each respective table </a:t>
            </a:r>
            <a:endParaRPr sz="1000"/>
          </a:p>
          <a:p>
            <a:pPr marL="914400" lvl="1" indent="-292100" algn="l" rtl="0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Depends on how many actually join</a:t>
            </a:r>
            <a:endParaRPr sz="10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You can think of inner joins as “including data we referenced in another table” or like dereferencing a “pointer” (foreign key)</a:t>
            </a:r>
            <a:endParaRPr sz="1200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2"/>
          </p:nvPr>
        </p:nvSpPr>
        <p:spPr>
          <a:xfrm>
            <a:off x="4689650" y="923875"/>
            <a:ext cx="4454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-- cross product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SELECT * from customers, orders  </a:t>
            </a:r>
            <a:endParaRPr sz="9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-- join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SELECT * FROM customers, orders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WHERE orders.customer_id = customers.id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AND orders.balance &lt; 5.0</a:t>
            </a:r>
            <a:endParaRPr sz="9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-- Equivalent to above, easier on the eyes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SELECT * FROM customers 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INNER JOIN orders ON orders.customer_id = customers.id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WHERE orders.balance &lt; 5.0</a:t>
            </a:r>
            <a:endParaRPr sz="9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-- Also functionally equivalent to the above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SELECT * FROM orders 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INNER JOIN customers ON orders.customer_id = customers.id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WHERE orders.balance &lt; 5.0</a:t>
            </a:r>
            <a:endParaRPr sz="9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-- Multiple tables at once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SELECT * FROM customers 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INNER JOIN orders ON orders.customer_id = customers.id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INNER JOIN store ON order.store_id=stores.id</a:t>
            </a:r>
            <a:br>
              <a:rPr lang="en" sz="9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900" b="1">
                <a:latin typeface="Courier New"/>
                <a:ea typeface="Courier New"/>
                <a:cs typeface="Courier New"/>
                <a:sym typeface="Courier New"/>
              </a:rPr>
              <a:t>  WHERE orders.balance &lt; 5.0</a:t>
            </a:r>
            <a:endParaRPr sz="900"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body" idx="1"/>
          </p:nvPr>
        </p:nvSpPr>
        <p:spPr>
          <a:xfrm>
            <a:off x="311700" y="1493400"/>
            <a:ext cx="8405700" cy="9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How many rows? 	What are the results?		Is this correct in this context? </a:t>
            </a:r>
            <a:endParaRPr b="1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>
                <a:latin typeface="Courier New"/>
                <a:ea typeface="Courier New"/>
                <a:cs typeface="Courier New"/>
                <a:sym typeface="Courier New"/>
              </a:rPr>
              <a:t>SELECT * FROM teams, cities</a:t>
            </a:r>
            <a:endParaRPr sz="1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  <p:graphicFrame>
        <p:nvGraphicFramePr>
          <p:cNvPr id="107" name="Google Shape;107;p18"/>
          <p:cNvGraphicFramePr/>
          <p:nvPr/>
        </p:nvGraphicFramePr>
        <p:xfrm>
          <a:off x="511125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8" name="Google Shape;108;p18"/>
          <p:cNvGraphicFramePr/>
          <p:nvPr/>
        </p:nvGraphicFramePr>
        <p:xfrm>
          <a:off x="7405363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9" name="Google Shape;109;p18"/>
          <p:cNvSpPr txBox="1"/>
          <p:nvPr/>
        </p:nvSpPr>
        <p:spPr>
          <a:xfrm>
            <a:off x="5609375" y="-131550"/>
            <a:ext cx="7170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teams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7788228" y="-149900"/>
            <a:ext cx="8451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cities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" name="Google Shape;115;p19"/>
          <p:cNvGraphicFramePr/>
          <p:nvPr/>
        </p:nvGraphicFramePr>
        <p:xfrm>
          <a:off x="848100" y="248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85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Lakers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11700" y="1493400"/>
            <a:ext cx="8405700" cy="9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How many rows? </a:t>
            </a:r>
            <a:r>
              <a:rPr lang="en">
                <a:solidFill>
                  <a:srgbClr val="1155CC"/>
                </a:solidFill>
              </a:rPr>
              <a:t>2*3=6 </a:t>
            </a:r>
            <a:r>
              <a:rPr lang="en"/>
              <a:t>What are the results? </a:t>
            </a:r>
            <a:r>
              <a:rPr lang="en">
                <a:solidFill>
                  <a:srgbClr val="1155CC"/>
                </a:solidFill>
              </a:rPr>
              <a:t>cross-product</a:t>
            </a:r>
            <a:r>
              <a:rPr lang="en"/>
              <a:t>	Is this correct in this context? </a:t>
            </a:r>
            <a:r>
              <a:rPr lang="en" b="1">
                <a:solidFill>
                  <a:srgbClr val="FF0000"/>
                </a:solidFill>
              </a:rPr>
              <a:t>no</a:t>
            </a:r>
            <a:endParaRPr b="1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>
                <a:latin typeface="Courier New"/>
                <a:ea typeface="Courier New"/>
                <a:cs typeface="Courier New"/>
                <a:sym typeface="Courier New"/>
              </a:rPr>
              <a:t>SELECT * FROM teams, cities</a:t>
            </a:r>
            <a:endParaRPr sz="1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  <p:graphicFrame>
        <p:nvGraphicFramePr>
          <p:cNvPr id="118" name="Google Shape;118;p19"/>
          <p:cNvGraphicFramePr/>
          <p:nvPr/>
        </p:nvGraphicFramePr>
        <p:xfrm>
          <a:off x="511125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9" name="Google Shape;119;p19"/>
          <p:cNvGraphicFramePr/>
          <p:nvPr/>
        </p:nvGraphicFramePr>
        <p:xfrm>
          <a:off x="7405363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0" name="Google Shape;120;p19"/>
          <p:cNvSpPr txBox="1"/>
          <p:nvPr/>
        </p:nvSpPr>
        <p:spPr>
          <a:xfrm>
            <a:off x="5609375" y="-131550"/>
            <a:ext cx="7170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teams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7788228" y="-149900"/>
            <a:ext cx="8451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cities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0"/>
          <p:cNvGraphicFramePr/>
          <p:nvPr/>
        </p:nvGraphicFramePr>
        <p:xfrm>
          <a:off x="848100" y="248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85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1"/>
          </p:nvPr>
        </p:nvSpPr>
        <p:spPr>
          <a:xfrm>
            <a:off x="311700" y="1493400"/>
            <a:ext cx="8751000" cy="9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How many rows? </a:t>
            </a:r>
            <a:r>
              <a:rPr lang="en">
                <a:solidFill>
                  <a:srgbClr val="1155CC"/>
                </a:solidFill>
              </a:rPr>
              <a:t>  </a:t>
            </a:r>
            <a:r>
              <a:rPr lang="en"/>
              <a:t>What are the results? </a:t>
            </a:r>
            <a:r>
              <a:rPr lang="en">
                <a:solidFill>
                  <a:srgbClr val="1155CC"/>
                </a:solidFill>
              </a:rPr>
              <a:t>	</a:t>
            </a:r>
            <a:r>
              <a:rPr lang="en"/>
              <a:t>	Is this correct in this context? </a:t>
            </a:r>
            <a:endParaRPr b="1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>
                <a:latin typeface="Courier New"/>
                <a:ea typeface="Courier New"/>
                <a:cs typeface="Courier New"/>
                <a:sym typeface="Courier New"/>
              </a:rPr>
              <a:t>SELECT * FROM teams INNER JOIN cities ON teams.city_id=cities.id</a:t>
            </a:r>
            <a:endParaRPr sz="1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  <p:graphicFrame>
        <p:nvGraphicFramePr>
          <p:cNvPr id="129" name="Google Shape;129;p20"/>
          <p:cNvGraphicFramePr/>
          <p:nvPr/>
        </p:nvGraphicFramePr>
        <p:xfrm>
          <a:off x="511125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0" name="Google Shape;130;p20"/>
          <p:cNvGraphicFramePr/>
          <p:nvPr/>
        </p:nvGraphicFramePr>
        <p:xfrm>
          <a:off x="7405363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1" name="Google Shape;131;p20"/>
          <p:cNvSpPr txBox="1"/>
          <p:nvPr/>
        </p:nvSpPr>
        <p:spPr>
          <a:xfrm>
            <a:off x="5609375" y="-131550"/>
            <a:ext cx="7170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teams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7788228" y="-149900"/>
            <a:ext cx="8451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cities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Google Shape;137;p21"/>
          <p:cNvGraphicFramePr/>
          <p:nvPr/>
        </p:nvGraphicFramePr>
        <p:xfrm>
          <a:off x="848100" y="2488100"/>
          <a:ext cx="6323975" cy="158675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85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cities.name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Practicing Inner Joins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1"/>
          </p:nvPr>
        </p:nvSpPr>
        <p:spPr>
          <a:xfrm>
            <a:off x="311700" y="1493400"/>
            <a:ext cx="8751000" cy="9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How many rows? </a:t>
            </a:r>
            <a:r>
              <a:rPr lang="en">
                <a:solidFill>
                  <a:srgbClr val="1155CC"/>
                </a:solidFill>
              </a:rPr>
              <a:t>3 </a:t>
            </a:r>
            <a:r>
              <a:rPr lang="en"/>
              <a:t>What are the results? </a:t>
            </a:r>
            <a:r>
              <a:rPr lang="en">
                <a:solidFill>
                  <a:srgbClr val="1155CC"/>
                </a:solidFill>
              </a:rPr>
              <a:t>inner join</a:t>
            </a:r>
            <a:r>
              <a:rPr lang="en"/>
              <a:t>	Is this correct in this context? </a:t>
            </a:r>
            <a:r>
              <a:rPr lang="en" b="1">
                <a:solidFill>
                  <a:srgbClr val="6AA84F"/>
                </a:solidFill>
              </a:rPr>
              <a:t>yes</a:t>
            </a:r>
            <a:endParaRPr b="1">
              <a:solidFill>
                <a:srgbClr val="6AA84F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>
                <a:latin typeface="Courier New"/>
                <a:ea typeface="Courier New"/>
                <a:cs typeface="Courier New"/>
                <a:sym typeface="Courier New"/>
              </a:rPr>
              <a:t>SELECT * FROM teams INNER JOIN cities ON teams.city_id=cities.id</a:t>
            </a:r>
            <a:endParaRPr sz="1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  <p:graphicFrame>
        <p:nvGraphicFramePr>
          <p:cNvPr id="140" name="Google Shape;140;p21"/>
          <p:cNvGraphicFramePr/>
          <p:nvPr/>
        </p:nvGraphicFramePr>
        <p:xfrm>
          <a:off x="5111250" y="152400"/>
          <a:ext cx="2199200" cy="134100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Lakers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Clippers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3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Magic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1" name="Google Shape;141;p21"/>
          <p:cNvGraphicFramePr/>
          <p:nvPr/>
        </p:nvGraphicFramePr>
        <p:xfrm>
          <a:off x="7405363" y="152400"/>
          <a:ext cx="1738625" cy="1005750"/>
        </p:xfrm>
        <a:graphic>
          <a:graphicData uri="http://schemas.openxmlformats.org/drawingml/2006/table">
            <a:tbl>
              <a:tblPr>
                <a:noFill/>
                <a:tableStyleId>{64F91C94-2183-4B2C-912E-7094C6ED03A8}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lt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1000" b="1">
                        <a:solidFill>
                          <a:schemeClr val="lt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Los Angeles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Orlando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2" name="Google Shape;142;p21"/>
          <p:cNvSpPr txBox="1"/>
          <p:nvPr/>
        </p:nvSpPr>
        <p:spPr>
          <a:xfrm>
            <a:off x="5609375" y="-131550"/>
            <a:ext cx="7170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teams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7788228" y="-149900"/>
            <a:ext cx="8451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cities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1880</Words>
  <Application>Microsoft Office PowerPoint</Application>
  <PresentationFormat>On-screen Show (16:9)</PresentationFormat>
  <Paragraphs>475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Courier New</vt:lpstr>
      <vt:lpstr>Simple Light</vt:lpstr>
      <vt:lpstr>Relationships &amp; Inner Joins</vt:lpstr>
      <vt:lpstr>A Defining Feature</vt:lpstr>
      <vt:lpstr>Primary Keys &amp; Foreign Keys</vt:lpstr>
      <vt:lpstr>Many-One</vt:lpstr>
      <vt:lpstr>Getting Our Data Back: Inner Join</vt:lpstr>
      <vt:lpstr>Practicing Inner Joins</vt:lpstr>
      <vt:lpstr>Practicing Inner Joins</vt:lpstr>
      <vt:lpstr>Practicing Inner Joins</vt:lpstr>
      <vt:lpstr>Practicing Inner Joins</vt:lpstr>
      <vt:lpstr>Many-Many</vt:lpstr>
      <vt:lpstr>Practicing Inner Joins</vt:lpstr>
      <vt:lpstr>Practicing Inner Joins</vt:lpstr>
      <vt:lpstr>Key Decisions</vt:lpstr>
      <vt:lpstr>Self-questions for JOIN queries (non-aggregation version)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&amp; Inner Joins</dc:title>
  <cp:lastModifiedBy>Christian Newman</cp:lastModifiedBy>
  <cp:revision>2</cp:revision>
  <dcterms:modified xsi:type="dcterms:W3CDTF">2024-08-27T17:24:13Z</dcterms:modified>
</cp:coreProperties>
</file>