
<file path=[Content_Types].xml><?xml version="1.0" encoding="utf-8"?>
<Types xmlns="http://schemas.openxmlformats.org/package/2006/content-types">
  <Default Extension="fntdata" ContentType="application/x-fontdata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7" r:id="rId11"/>
    <p:sldId id="266" r:id="rId12"/>
  </p:sldIdLst>
  <p:sldSz cx="9144000" cy="5143500" type="screen16x9"/>
  <p:notesSz cx="6858000" cy="9144000"/>
  <p:embeddedFontLst>
    <p:embeddedFont>
      <p:font typeface="Roboto Mono Medium" panose="00000009000000000000" pitchFamily="49" charset="0"/>
      <p:regular r:id="rId14"/>
      <p:bold r:id="rId15"/>
      <p:italic r:id="rId16"/>
      <p:boldItalic r:id="rId17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62F3E269-86C2-4E46-BA65-29D3C9574999}">
  <a:tblStyle styleId="{62F3E269-86C2-4E46-BA65-29D3C9574999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9" d="100"/>
          <a:sy n="119" d="100"/>
        </p:scale>
        <p:origin x="418" y="9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4.fntdata"/><Relationship Id="rId2" Type="http://schemas.openxmlformats.org/officeDocument/2006/relationships/slide" Target="slides/slide1.xml"/><Relationship Id="rId16" Type="http://schemas.openxmlformats.org/officeDocument/2006/relationships/font" Target="fonts/font3.fntdata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font" Target="fonts/font2.fntdata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1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6e00d61a1f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6e00d61a1f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g6e00d61a1f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" name="Google Shape;65;g6e00d61a1f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g6e00d61a1f_0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" name="Google Shape;71;g6e00d61a1f_0_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6e00d61a1f_0_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6e00d61a1f_0_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g6e00d61a1f_0_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3" name="Google Shape;83;g6e00d61a1f_0_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g6e00d61a1f_0_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0" name="Google Shape;90;g6e00d61a1f_0_2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g6e0e12d813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6" name="Google Shape;96;g6e0e12d813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CRUD Operations</a:t>
            </a:r>
            <a:endParaRPr/>
          </a:p>
        </p:txBody>
      </p:sp>
      <p:sp>
        <p:nvSpPr>
          <p:cNvPr id="55" name="Google Shape;55;p13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SWEN 610 Foundations of Software Engineering</a:t>
            </a:r>
            <a:endParaRPr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FA3B15-F265-936B-8E2D-FF10E95802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CRUD API Functions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6F1F5E7-DDF2-A214-AA8B-628546F6AC0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These operations are an API</a:t>
            </a:r>
          </a:p>
          <a:p>
            <a:pPr marL="742950" lvl="1" indent="-28575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lang="en-US" altLang="en-US" b="1" dirty="0">
                <a:solidFill>
                  <a:schemeClr val="bg2"/>
                </a:solidFill>
                <a:latin typeface="Arial" panose="020B0604020202020204" pitchFamily="34" charset="0"/>
              </a:rPr>
              <a:t>Controlled Access</a:t>
            </a:r>
            <a:r>
              <a:rPr lang="en-US" altLang="en-US" dirty="0">
                <a:solidFill>
                  <a:schemeClr val="bg2"/>
                </a:solidFill>
                <a:latin typeface="Arial" panose="020B0604020202020204" pitchFamily="34" charset="0"/>
              </a:rPr>
              <a:t> → Nobody touches the DB directly; all access goes through vetted functions.</a:t>
            </a:r>
          </a:p>
          <a:p>
            <a:pPr marL="742950" lvl="1" indent="-28575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lang="en-US" altLang="en-US" b="1" dirty="0">
                <a:solidFill>
                  <a:schemeClr val="bg2"/>
                </a:solidFill>
                <a:latin typeface="Arial" panose="020B0604020202020204" pitchFamily="34" charset="0"/>
              </a:rPr>
              <a:t>Security</a:t>
            </a:r>
            <a:r>
              <a:rPr lang="en-US" altLang="en-US" dirty="0">
                <a:solidFill>
                  <a:schemeClr val="bg2"/>
                </a:solidFill>
                <a:latin typeface="Arial" panose="020B0604020202020204" pitchFamily="34" charset="0"/>
              </a:rPr>
              <a:t> → Input validation, permission checks, and parameterized queries happen at the API layer.</a:t>
            </a:r>
          </a:p>
          <a:p>
            <a:pPr marL="742950" lvl="1" indent="-28575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lang="en-US" altLang="en-US" b="1" dirty="0">
                <a:solidFill>
                  <a:schemeClr val="bg2"/>
                </a:solidFill>
                <a:latin typeface="Arial" panose="020B0604020202020204" pitchFamily="34" charset="0"/>
              </a:rPr>
              <a:t>Consistency</a:t>
            </a:r>
            <a:r>
              <a:rPr lang="en-US" altLang="en-US" dirty="0">
                <a:solidFill>
                  <a:schemeClr val="bg2"/>
                </a:solidFill>
                <a:latin typeface="Arial" panose="020B0604020202020204" pitchFamily="34" charset="0"/>
              </a:rPr>
              <a:t> → Business rules are enforced in one place (e.g., “when deleting a user, also deactivate their sessions”).</a:t>
            </a:r>
          </a:p>
          <a:p>
            <a:pPr marL="742950" lvl="1" indent="-28575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lang="en-US" altLang="en-US" b="1" dirty="0">
                <a:solidFill>
                  <a:schemeClr val="bg2"/>
                </a:solidFill>
                <a:latin typeface="Arial" panose="020B0604020202020204" pitchFamily="34" charset="0"/>
              </a:rPr>
              <a:t>Abstraction</a:t>
            </a:r>
            <a:r>
              <a:rPr lang="en-US" altLang="en-US" dirty="0">
                <a:solidFill>
                  <a:schemeClr val="bg2"/>
                </a:solidFill>
                <a:latin typeface="Arial" panose="020B0604020202020204" pitchFamily="34" charset="0"/>
              </a:rPr>
              <a:t> → You can change the backend (schema, DB engine, ORM) without breaking clients.</a:t>
            </a:r>
          </a:p>
          <a:p>
            <a:pPr marL="742950" lvl="1" indent="-28575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lang="en-US" altLang="en-US" b="1" dirty="0">
                <a:solidFill>
                  <a:schemeClr val="bg2"/>
                </a:solidFill>
                <a:latin typeface="Arial" panose="020B0604020202020204" pitchFamily="34" charset="0"/>
              </a:rPr>
              <a:t>Maintainability</a:t>
            </a:r>
            <a:r>
              <a:rPr lang="en-US" altLang="en-US" dirty="0">
                <a:solidFill>
                  <a:schemeClr val="bg2"/>
                </a:solidFill>
                <a:latin typeface="Arial" panose="020B0604020202020204" pitchFamily="34" charset="0"/>
              </a:rPr>
              <a:t> → Testing and logging are easier when interactions go through defined functions.</a:t>
            </a:r>
          </a:p>
          <a:p>
            <a:r>
              <a:rPr lang="en-US" dirty="0"/>
              <a:t>They are also much easier to read and understand versus RAW calls to SQL</a:t>
            </a:r>
          </a:p>
        </p:txBody>
      </p:sp>
    </p:spTree>
    <p:extLst>
      <p:ext uri="{BB962C8B-B14F-4D97-AF65-F5344CB8AC3E}">
        <p14:creationId xmlns:p14="http://schemas.microsoft.com/office/powerpoint/2010/main" val="2283468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C6C13B-CC99-D4FD-2318-68DD8AD7A7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Conclusion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B482AF-C746-3922-800A-A9975B052CF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Create, Read, Update, Delete</a:t>
            </a:r>
          </a:p>
          <a:p>
            <a:r>
              <a:rPr lang="en-US" dirty="0"/>
              <a:t>Use these to form the basic operations your application needs in the context of interacting with the database</a:t>
            </a:r>
          </a:p>
          <a:p>
            <a:r>
              <a:rPr lang="en-US" dirty="0"/>
              <a:t>To a software engineer, these should form a DB API</a:t>
            </a:r>
          </a:p>
          <a:p>
            <a:pPr lvl="1"/>
            <a:r>
              <a:rPr lang="en-US" dirty="0"/>
              <a:t>Helps us design better code to interact with the DB</a:t>
            </a:r>
          </a:p>
          <a:p>
            <a:pPr lvl="1"/>
            <a:r>
              <a:rPr lang="en-US" dirty="0"/>
              <a:t>Helps us with testing</a:t>
            </a:r>
          </a:p>
          <a:p>
            <a:pPr lvl="1"/>
            <a:r>
              <a:rPr lang="en-US" dirty="0"/>
              <a:t>Helps us with comprehension </a:t>
            </a:r>
          </a:p>
        </p:txBody>
      </p:sp>
    </p:spTree>
    <p:extLst>
      <p:ext uri="{BB962C8B-B14F-4D97-AF65-F5344CB8AC3E}">
        <p14:creationId xmlns:p14="http://schemas.microsoft.com/office/powerpoint/2010/main" val="35534733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Create, Read, Update, [Delete|Deactivate]</a:t>
            </a:r>
            <a:endParaRPr/>
          </a:p>
        </p:txBody>
      </p:sp>
      <p:sp>
        <p:nvSpPr>
          <p:cNvPr id="61" name="Google Shape;61;p1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These are the most common operations on any persistent system no matter the implementation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NOT comprehensive - just baseline operations. DB ops not included: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Schema creation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More complex querying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“Upsert”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Many more...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In SQL, these map to: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Create 	→	</a:t>
            </a:r>
            <a:r>
              <a:rPr lang="en">
                <a:latin typeface="Roboto Mono Medium"/>
                <a:ea typeface="Roboto Mono Medium"/>
                <a:cs typeface="Roboto Mono Medium"/>
                <a:sym typeface="Roboto Mono Medium"/>
              </a:rPr>
              <a:t>INSERT</a:t>
            </a:r>
            <a:r>
              <a:rPr lang="en"/>
              <a:t> statements, i.e. add a new row/record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Read 	→	</a:t>
            </a:r>
            <a:r>
              <a:rPr lang="en">
                <a:latin typeface="Roboto Mono Medium"/>
                <a:ea typeface="Roboto Mono Medium"/>
                <a:cs typeface="Roboto Mono Medium"/>
                <a:sym typeface="Roboto Mono Medium"/>
              </a:rPr>
              <a:t>SELECT … WHERE id=? LIMIT 1</a:t>
            </a:r>
            <a:r>
              <a:rPr lang="en"/>
              <a:t>, i.e. get the single record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Update 	→ 	</a:t>
            </a:r>
            <a:r>
              <a:rPr lang="en">
                <a:latin typeface="Roboto Mono Medium"/>
                <a:ea typeface="Roboto Mono Medium"/>
                <a:cs typeface="Roboto Mono Medium"/>
                <a:sym typeface="Roboto Mono Medium"/>
              </a:rPr>
              <a:t>UPDATE … WHERE id=?</a:t>
            </a:r>
            <a:endParaRPr>
              <a:latin typeface="Roboto Mono Medium"/>
              <a:ea typeface="Roboto Mono Medium"/>
              <a:cs typeface="Roboto Mono Medium"/>
              <a:sym typeface="Roboto Mono Medium"/>
            </a:endParaRPr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Delete 	→ 	</a:t>
            </a:r>
            <a:r>
              <a:rPr lang="en">
                <a:latin typeface="Roboto Mono Medium"/>
                <a:ea typeface="Roboto Mono Medium"/>
                <a:cs typeface="Roboto Mono Medium"/>
                <a:sym typeface="Roboto Mono Medium"/>
              </a:rPr>
              <a:t>DELETE … WHERE id=?</a:t>
            </a:r>
            <a:endParaRPr>
              <a:latin typeface="Roboto Mono Medium"/>
              <a:ea typeface="Roboto Mono Medium"/>
              <a:cs typeface="Roboto Mono Medium"/>
              <a:sym typeface="Roboto Mono Medium"/>
            </a:endParaRPr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Deactivate → 	</a:t>
            </a:r>
            <a:r>
              <a:rPr lang="en">
                <a:latin typeface="Roboto Mono Medium"/>
                <a:ea typeface="Roboto Mono Medium"/>
                <a:cs typeface="Roboto Mono Medium"/>
                <a:sym typeface="Roboto Mono Medium"/>
              </a:rPr>
              <a:t>UPDATE SET active=FALSE … WHERE id=?</a:t>
            </a:r>
            <a:endParaRPr>
              <a:latin typeface="Roboto Mono Medium"/>
              <a:ea typeface="Roboto Mono Medium"/>
              <a:cs typeface="Roboto Mono Medium"/>
              <a:sym typeface="Roboto Mono Medium"/>
            </a:endParaRPr>
          </a:p>
        </p:txBody>
      </p:sp>
      <p:graphicFrame>
        <p:nvGraphicFramePr>
          <p:cNvPr id="62" name="Google Shape;62;p14"/>
          <p:cNvGraphicFramePr/>
          <p:nvPr/>
        </p:nvGraphicFramePr>
        <p:xfrm>
          <a:off x="5536025" y="2341375"/>
          <a:ext cx="3607975" cy="1030125"/>
        </p:xfrm>
        <a:graphic>
          <a:graphicData uri="http://schemas.openxmlformats.org/drawingml/2006/table">
            <a:tbl>
              <a:tblPr>
                <a:noFill/>
                <a:tableStyleId>{62F3E269-86C2-4E46-BA65-29D3C9574999}</a:tableStyleId>
              </a:tblPr>
              <a:tblGrid>
                <a:gridCol w="4618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498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962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4337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 b="1">
                          <a:solidFill>
                            <a:srgbClr val="FFFFFF"/>
                          </a:solidFill>
                        </a:rPr>
                        <a:t>id</a:t>
                      </a:r>
                      <a:endParaRPr sz="1000" b="1">
                        <a:solidFill>
                          <a:srgbClr val="FFFFFF"/>
                        </a:solidFill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 b="1">
                          <a:solidFill>
                            <a:srgbClr val="FFFFFF"/>
                          </a:solidFill>
                        </a:rPr>
                        <a:t>title</a:t>
                      </a:r>
                      <a:endParaRPr sz="1000" b="1">
                        <a:solidFill>
                          <a:srgbClr val="FFFFFF"/>
                        </a:solidFill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 b="1">
                          <a:solidFill>
                            <a:srgbClr val="FFFFFF"/>
                          </a:solidFill>
                        </a:rPr>
                        <a:t>runtime_minutes</a:t>
                      </a:r>
                      <a:endParaRPr sz="1000" b="1">
                        <a:solidFill>
                          <a:srgbClr val="FFFFFF"/>
                        </a:solidFill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337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1</a:t>
                      </a:r>
                      <a:endParaRPr sz="1000"/>
                    </a:p>
                  </a:txBody>
                  <a:tcPr marL="91425" marR="91425" marT="91425" marB="91425">
                    <a:lnT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The Shawshank Redemption</a:t>
                      </a:r>
                      <a:endParaRPr sz="1000"/>
                    </a:p>
                  </a:txBody>
                  <a:tcPr marL="91425" marR="91425" marT="91425" marB="91425">
                    <a:lnT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144</a:t>
                      </a:r>
                      <a:endParaRPr sz="1000"/>
                    </a:p>
                  </a:txBody>
                  <a:tcPr marL="91425" marR="91425" marT="91425" marB="91425">
                    <a:lnT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337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2</a:t>
                      </a:r>
                      <a:endParaRPr sz="10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Pulp Fiction</a:t>
                      </a:r>
                      <a:endParaRPr sz="10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154</a:t>
                      </a:r>
                      <a:endParaRPr sz="100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Create</a:t>
            </a:r>
            <a:endParaRPr/>
          </a:p>
        </p:txBody>
      </p:sp>
      <p:sp>
        <p:nvSpPr>
          <p:cNvPr id="68" name="Google Shape;68;p1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Font typeface="Courier New"/>
              <a:buChar char="●"/>
            </a:pPr>
            <a:r>
              <a:rPr lang="en" b="1">
                <a:latin typeface="Courier New"/>
                <a:ea typeface="Courier New"/>
                <a:cs typeface="Courier New"/>
                <a:sym typeface="Courier New"/>
              </a:rPr>
              <a:t>INSERT INTO movies(title, runtime_minutes) </a:t>
            </a:r>
            <a:br>
              <a:rPr lang="en" b="1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" b="1">
                <a:latin typeface="Courier New"/>
                <a:ea typeface="Courier New"/>
                <a:cs typeface="Courier New"/>
                <a:sym typeface="Courier New"/>
              </a:rPr>
              <a:t>            VALUES (‘The Departed’,  151)</a:t>
            </a:r>
            <a:endParaRPr b="1">
              <a:latin typeface="Courier New"/>
              <a:ea typeface="Courier New"/>
              <a:cs typeface="Courier New"/>
              <a:sym typeface="Courier New"/>
            </a:endParaRP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endParaRPr/>
          </a:p>
          <a:p>
            <a:pPr marL="457200" lvl="0" indent="-342900" algn="l" rtl="0">
              <a:spcBef>
                <a:spcPts val="160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See Intro Slides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Read</a:t>
            </a:r>
            <a:endParaRPr/>
          </a:p>
        </p:txBody>
      </p:sp>
      <p:sp>
        <p:nvSpPr>
          <p:cNvPr id="74" name="Google Shape;74;p16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Obtaining a single record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Usually from a primary key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Or from a combination of other keys intended to be unique in combination</a:t>
            </a:r>
            <a:endParaRPr/>
          </a:p>
          <a:p>
            <a:pPr marL="914400" lvl="0" indent="0" algn="l" rtl="0">
              <a:spcBef>
                <a:spcPts val="1600"/>
              </a:spcBef>
              <a:spcAft>
                <a:spcPts val="0"/>
              </a:spcAft>
              <a:buNone/>
            </a:pPr>
            <a:endParaRPr/>
          </a:p>
          <a:p>
            <a:pPr marL="457200" lvl="0" indent="-342900" algn="l" rtl="0">
              <a:spcBef>
                <a:spcPts val="1600"/>
              </a:spcBef>
              <a:spcAft>
                <a:spcPts val="0"/>
              </a:spcAft>
              <a:buSzPts val="1800"/>
              <a:buChar char="●"/>
            </a:pPr>
            <a:r>
              <a:rPr lang="en" sz="1400">
                <a:latin typeface="Roboto Mono Medium"/>
                <a:ea typeface="Roboto Mono Medium"/>
                <a:cs typeface="Roboto Mono Medium"/>
                <a:sym typeface="Roboto Mono Medium"/>
              </a:rPr>
              <a:t>SELECT * FROM movies WHERE id=1 LIMIT 1</a:t>
            </a:r>
            <a:endParaRPr sz="1400">
              <a:latin typeface="Roboto Mono Medium"/>
              <a:ea typeface="Roboto Mono Medium"/>
              <a:cs typeface="Roboto Mono Medium"/>
              <a:sym typeface="Roboto Mono Medium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sz="1400">
                <a:latin typeface="Roboto Mono Medium"/>
                <a:ea typeface="Roboto Mono Medium"/>
                <a:cs typeface="Roboto Mono Medium"/>
                <a:sym typeface="Roboto Mono Medium"/>
              </a:rPr>
              <a:t>SELECT * FROM movies </a:t>
            </a:r>
            <a:br>
              <a:rPr lang="en" sz="1400">
                <a:latin typeface="Roboto Mono Medium"/>
                <a:ea typeface="Roboto Mono Medium"/>
                <a:cs typeface="Roboto Mono Medium"/>
                <a:sym typeface="Roboto Mono Medium"/>
              </a:rPr>
            </a:br>
            <a:r>
              <a:rPr lang="en" sz="1400">
                <a:latin typeface="Roboto Mono Medium"/>
                <a:ea typeface="Roboto Mono Medium"/>
                <a:cs typeface="Roboto Mono Medium"/>
                <a:sym typeface="Roboto Mono Medium"/>
              </a:rPr>
              <a:t>	WHERE title=’The Shawshank Redemption’</a:t>
            </a:r>
            <a:br>
              <a:rPr lang="en" sz="1400">
                <a:latin typeface="Roboto Mono Medium"/>
                <a:ea typeface="Roboto Mono Medium"/>
                <a:cs typeface="Roboto Mono Medium"/>
                <a:sym typeface="Roboto Mono Medium"/>
              </a:rPr>
            </a:br>
            <a:r>
              <a:rPr lang="en" sz="1400">
                <a:latin typeface="Roboto Mono Medium"/>
                <a:ea typeface="Roboto Mono Medium"/>
                <a:cs typeface="Roboto Mono Medium"/>
                <a:sym typeface="Roboto Mono Medium"/>
              </a:rPr>
              <a:t>	AND year=1994</a:t>
            </a:r>
            <a:br>
              <a:rPr lang="en" sz="1400">
                <a:latin typeface="Roboto Mono Medium"/>
                <a:ea typeface="Roboto Mono Medium"/>
                <a:cs typeface="Roboto Mono Medium"/>
                <a:sym typeface="Roboto Mono Medium"/>
              </a:rPr>
            </a:br>
            <a:r>
              <a:rPr lang="en" sz="1400">
                <a:latin typeface="Roboto Mono Medium"/>
                <a:ea typeface="Roboto Mono Medium"/>
                <a:cs typeface="Roboto Mono Medium"/>
                <a:sym typeface="Roboto Mono Medium"/>
              </a:rPr>
              <a:t>	LIMIT 1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Update</a:t>
            </a:r>
            <a:endParaRPr/>
          </a:p>
        </p:txBody>
      </p:sp>
      <p:sp>
        <p:nvSpPr>
          <p:cNvPr id="80" name="Google Shape;80;p1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Change an existing record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Usually from a primary key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Or from a combination of other keys intended to be unique in combination</a:t>
            </a:r>
            <a:endParaRPr/>
          </a:p>
          <a:p>
            <a:pPr marL="457200" lvl="0" indent="0" algn="l" rtl="0">
              <a:spcBef>
                <a:spcPts val="1600"/>
              </a:spcBef>
              <a:spcAft>
                <a:spcPts val="0"/>
              </a:spcAft>
              <a:buNone/>
            </a:pPr>
            <a:endParaRPr/>
          </a:p>
          <a:p>
            <a:pPr marL="457200" lvl="0" indent="-342900" algn="l" rtl="0">
              <a:spcBef>
                <a:spcPts val="1600"/>
              </a:spcBef>
              <a:spcAft>
                <a:spcPts val="0"/>
              </a:spcAft>
              <a:buSzPts val="1800"/>
              <a:buFont typeface="Courier New"/>
              <a:buChar char="●"/>
            </a:pPr>
            <a:r>
              <a:rPr lang="en" b="1">
                <a:latin typeface="Courier New"/>
                <a:ea typeface="Courier New"/>
                <a:cs typeface="Courier New"/>
                <a:sym typeface="Courier New"/>
              </a:rPr>
              <a:t>UPDATE movies SET year=1994 WHERE id=1</a:t>
            </a:r>
            <a:endParaRPr b="1">
              <a:latin typeface="Courier New"/>
              <a:ea typeface="Courier New"/>
              <a:cs typeface="Courier New"/>
              <a:sym typeface="Courier New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Font typeface="Courier New"/>
              <a:buChar char="●"/>
            </a:pPr>
            <a:r>
              <a:rPr lang="en" b="1">
                <a:latin typeface="Courier New"/>
                <a:ea typeface="Courier New"/>
                <a:cs typeface="Courier New"/>
                <a:sym typeface="Courier New"/>
              </a:rPr>
              <a:t>UPDATE movies SET year=DEFAULT WHERE id=1</a:t>
            </a:r>
            <a:endParaRPr b="1">
              <a:latin typeface="Courier New"/>
              <a:ea typeface="Courier New"/>
              <a:cs typeface="Courier New"/>
              <a:sym typeface="Courier New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Font typeface="Courier New"/>
              <a:buChar char="●"/>
            </a:pPr>
            <a:r>
              <a:rPr lang="en" b="1">
                <a:latin typeface="Courier New"/>
                <a:ea typeface="Courier New"/>
                <a:cs typeface="Courier New"/>
                <a:sym typeface="Courier New"/>
              </a:rPr>
              <a:t>UPDATE weather SET temp_lo = temp_lo+1, </a:t>
            </a:r>
            <a:br>
              <a:rPr lang="en" b="1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" b="1">
                <a:latin typeface="Courier New"/>
                <a:ea typeface="Courier New"/>
                <a:cs typeface="Courier New"/>
                <a:sym typeface="Courier New"/>
              </a:rPr>
              <a:t>		temp_hi = temp_lo+15, prcp = DEFAULT</a:t>
            </a:r>
            <a:br>
              <a:rPr lang="en" b="1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" b="1">
                <a:latin typeface="Courier New"/>
                <a:ea typeface="Courier New"/>
                <a:cs typeface="Courier New"/>
                <a:sym typeface="Courier New"/>
              </a:rPr>
              <a:t>WHERE city = 'San Francisco' AND date = '2003-07-03'</a:t>
            </a:r>
            <a:br>
              <a:rPr lang="en" b="1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" b="1">
                <a:latin typeface="Courier New"/>
                <a:ea typeface="Courier New"/>
                <a:cs typeface="Courier New"/>
                <a:sym typeface="Courier New"/>
              </a:rPr>
              <a:t>RETURNING temp_lo, temp_hi, prcp;</a:t>
            </a:r>
            <a:endParaRPr sz="1100" b="1">
              <a:solidFill>
                <a:srgbClr val="0D0A0B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457200" lvl="0" indent="0" algn="l" rtl="0">
              <a:spcBef>
                <a:spcPts val="1600"/>
              </a:spcBef>
              <a:spcAft>
                <a:spcPts val="0"/>
              </a:spcAft>
              <a:buNone/>
            </a:pPr>
            <a:endParaRPr sz="1100" b="1">
              <a:solidFill>
                <a:srgbClr val="0D0A0B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457200" lvl="0" indent="-342900" algn="l" rtl="0">
              <a:spcBef>
                <a:spcPts val="1600"/>
              </a:spcBef>
              <a:spcAft>
                <a:spcPts val="0"/>
              </a:spcAft>
              <a:buSzPts val="1800"/>
              <a:buFont typeface="Courier New"/>
              <a:buChar char="●"/>
            </a:pPr>
            <a:endParaRPr b="1">
              <a:latin typeface="Courier New"/>
              <a:ea typeface="Courier New"/>
              <a:cs typeface="Courier New"/>
              <a:sym typeface="Courier New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Delete or Deactivate</a:t>
            </a:r>
            <a:endParaRPr/>
          </a:p>
        </p:txBody>
      </p:sp>
      <p:sp>
        <p:nvSpPr>
          <p:cNvPr id="86" name="Google Shape;86;p18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/>
              <a:t>Key decision: do we really want to lose this data?</a:t>
            </a:r>
            <a:endParaRPr/>
          </a:p>
          <a:p>
            <a:pPr marL="914400" lvl="1" indent="-304800" algn="l" rtl="0">
              <a:spcBef>
                <a:spcPts val="0"/>
              </a:spcBef>
              <a:spcAft>
                <a:spcPts val="0"/>
              </a:spcAft>
              <a:buSzPts val="1200"/>
              <a:buChar char="○"/>
            </a:pPr>
            <a:r>
              <a:rPr lang="en"/>
              <a:t>Maybe the customer will come back?</a:t>
            </a:r>
            <a:endParaRPr/>
          </a:p>
          <a:p>
            <a:pPr marL="914400" lvl="1" indent="-304800" algn="l" rtl="0">
              <a:spcBef>
                <a:spcPts val="0"/>
              </a:spcBef>
              <a:spcAft>
                <a:spcPts val="0"/>
              </a:spcAft>
              <a:buSzPts val="1200"/>
              <a:buChar char="○"/>
            </a:pPr>
            <a:r>
              <a:rPr lang="en"/>
              <a:t>Privacy and the “Right to be forgotten”</a:t>
            </a:r>
            <a:endParaRPr/>
          </a:p>
          <a:p>
            <a:pPr marL="914400" lvl="1" indent="-304800" algn="l" rtl="0">
              <a:spcBef>
                <a:spcPts val="0"/>
              </a:spcBef>
              <a:spcAft>
                <a:spcPts val="0"/>
              </a:spcAft>
              <a:buSzPts val="1200"/>
              <a:buChar char="○"/>
            </a:pPr>
            <a:r>
              <a:rPr lang="en"/>
              <a:t>What about relationships? We’ll get to that.</a:t>
            </a:r>
            <a:endParaRPr/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Font typeface="Roboto Mono Medium"/>
              <a:buChar char="●"/>
            </a:pPr>
            <a:r>
              <a:rPr lang="en">
                <a:latin typeface="Roboto Mono Medium"/>
                <a:ea typeface="Roboto Mono Medium"/>
                <a:cs typeface="Roboto Mono Medium"/>
                <a:sym typeface="Roboto Mono Medium"/>
              </a:rPr>
              <a:t>DELETE FROM … WHERE ...</a:t>
            </a:r>
            <a:endParaRPr>
              <a:latin typeface="Roboto Mono Medium"/>
              <a:ea typeface="Roboto Mono Medium"/>
              <a:cs typeface="Roboto Mono Medium"/>
              <a:sym typeface="Roboto Mono Medium"/>
            </a:endParaRPr>
          </a:p>
          <a:p>
            <a:pPr marL="914400" lvl="1" indent="-304800" algn="l" rtl="0">
              <a:spcBef>
                <a:spcPts val="0"/>
              </a:spcBef>
              <a:spcAft>
                <a:spcPts val="0"/>
              </a:spcAft>
              <a:buSzPts val="1200"/>
              <a:buChar char="○"/>
            </a:pPr>
            <a:r>
              <a:rPr lang="en" i="1"/>
              <a:t>DO NOT FORGET THE WHERE CLAUSE</a:t>
            </a:r>
            <a:br>
              <a:rPr lang="en"/>
            </a:br>
            <a:r>
              <a:rPr lang="en" sz="700" i="1"/>
              <a:t>MANY BOTHANS HAVE DIED FORGETTING THE WHERE CLAUSE</a:t>
            </a:r>
            <a:endParaRPr sz="700" i="1"/>
          </a:p>
          <a:p>
            <a:pPr marL="914400" lvl="1" indent="-304800" algn="l" rtl="0">
              <a:spcBef>
                <a:spcPts val="0"/>
              </a:spcBef>
              <a:spcAft>
                <a:spcPts val="0"/>
              </a:spcAft>
              <a:buSzPts val="1200"/>
              <a:buChar char="○"/>
            </a:pPr>
            <a:r>
              <a:rPr lang="en"/>
              <a:t>Returns the number of records deleted</a:t>
            </a:r>
            <a:endParaRPr/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Font typeface="Roboto Mono Medium"/>
              <a:buChar char="●"/>
            </a:pPr>
            <a:r>
              <a:rPr lang="en">
                <a:latin typeface="Roboto Mono Medium"/>
                <a:ea typeface="Roboto Mono Medium"/>
                <a:cs typeface="Roboto Mono Medium"/>
                <a:sym typeface="Roboto Mono Medium"/>
              </a:rPr>
              <a:t>UPDATE … SET col=FALSE … WHERE…</a:t>
            </a:r>
            <a:endParaRPr>
              <a:latin typeface="Roboto Mono Medium"/>
              <a:ea typeface="Roboto Mono Medium"/>
              <a:cs typeface="Roboto Mono Medium"/>
              <a:sym typeface="Roboto Mono Medium"/>
            </a:endParaRPr>
          </a:p>
          <a:p>
            <a:pPr marL="914400" lvl="1" indent="-304800" algn="l" rtl="0">
              <a:spcBef>
                <a:spcPts val="0"/>
              </a:spcBef>
              <a:spcAft>
                <a:spcPts val="0"/>
              </a:spcAft>
              <a:buSzPts val="1200"/>
              <a:buChar char="○"/>
            </a:pPr>
            <a:r>
              <a:rPr lang="en"/>
              <a:t>On future queries, you will need to account for having deactivated records</a:t>
            </a:r>
            <a:endParaRPr/>
          </a:p>
        </p:txBody>
      </p:sp>
      <p:sp>
        <p:nvSpPr>
          <p:cNvPr id="87" name="Google Shape;87;p18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 b="1">
                <a:latin typeface="Courier New"/>
                <a:ea typeface="Courier New"/>
                <a:cs typeface="Courier New"/>
                <a:sym typeface="Courier New"/>
              </a:rPr>
              <a:t>DELETE FROM movies WHERE id=2</a:t>
            </a:r>
            <a:endParaRPr sz="1300" b="1">
              <a:latin typeface="Courier New"/>
              <a:ea typeface="Courier New"/>
              <a:cs typeface="Courier New"/>
              <a:sym typeface="Courier New"/>
            </a:endParaRP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endParaRPr sz="1300" b="1">
              <a:latin typeface="Courier New"/>
              <a:ea typeface="Courier New"/>
              <a:cs typeface="Courier New"/>
              <a:sym typeface="Courier New"/>
            </a:endParaRP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300" b="1">
                <a:latin typeface="Courier New"/>
                <a:ea typeface="Courier New"/>
                <a:cs typeface="Courier New"/>
                <a:sym typeface="Courier New"/>
              </a:rPr>
              <a:t>UPDATE movies </a:t>
            </a:r>
            <a:br>
              <a:rPr lang="en" sz="1300" b="1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" sz="1300" b="1">
                <a:latin typeface="Courier New"/>
                <a:ea typeface="Courier New"/>
                <a:cs typeface="Courier New"/>
                <a:sym typeface="Courier New"/>
              </a:rPr>
              <a:t>	SET active=FALSE </a:t>
            </a:r>
            <a:br>
              <a:rPr lang="en" sz="1300" b="1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" sz="1300" b="1">
                <a:latin typeface="Courier New"/>
                <a:ea typeface="Courier New"/>
                <a:cs typeface="Courier New"/>
                <a:sym typeface="Courier New"/>
              </a:rPr>
              <a:t>	WHERE id=1</a:t>
            </a:r>
            <a:endParaRPr sz="1300" b="1">
              <a:latin typeface="Courier New"/>
              <a:ea typeface="Courier New"/>
              <a:cs typeface="Courier New"/>
              <a:sym typeface="Courier New"/>
            </a:endParaRPr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9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Upsert</a:t>
            </a:r>
            <a:endParaRPr/>
          </a:p>
        </p:txBody>
      </p:sp>
      <p:sp>
        <p:nvSpPr>
          <p:cNvPr id="93" name="Google Shape;93;p19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664224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dirty="0"/>
              <a:t>“Insert this row, if a record with that idea exists, update instead” </a:t>
            </a:r>
            <a:endParaRPr dirty="0"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 dirty="0"/>
              <a:t>Treats the table more like a dictionary</a:t>
            </a:r>
            <a:endParaRPr dirty="0"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 dirty="0"/>
              <a:t>Very common, helps reduce client logic, and very performant</a:t>
            </a:r>
            <a:endParaRPr dirty="0"/>
          </a:p>
          <a:p>
            <a:pPr marL="914400" lvl="0" indent="0" algn="l" rtl="0">
              <a:spcBef>
                <a:spcPts val="1600"/>
              </a:spcBef>
              <a:spcAft>
                <a:spcPts val="0"/>
              </a:spcAft>
              <a:buNone/>
            </a:pPr>
            <a:endParaRPr dirty="0"/>
          </a:p>
          <a:p>
            <a:pPr marL="457200" lvl="0" indent="-342900" algn="l" rtl="0">
              <a:spcBef>
                <a:spcPts val="1600"/>
              </a:spcBef>
              <a:spcAft>
                <a:spcPts val="0"/>
              </a:spcAft>
              <a:buSzPts val="1800"/>
              <a:buChar char="●"/>
            </a:pPr>
            <a:r>
              <a:rPr lang="en" dirty="0"/>
              <a:t>In Postgres, use INSERT INTO … ON CONFLICT</a:t>
            </a:r>
            <a:endParaRPr dirty="0"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 dirty="0"/>
              <a:t>Tell the conflict to look for is the uniqueness of the primary key </a:t>
            </a:r>
            <a:endParaRPr dirty="0"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 dirty="0"/>
              <a:t>But you can do much more if you use more complex constraints </a:t>
            </a:r>
            <a:r>
              <a:rPr lang="en" sz="900" dirty="0"/>
              <a:t>out of scope for this class</a:t>
            </a:r>
            <a:endParaRPr lang="en-US" sz="900" dirty="0"/>
          </a:p>
          <a:p>
            <a:pPr lvl="1">
              <a:spcBef>
                <a:spcPts val="0"/>
              </a:spcBef>
            </a:pPr>
            <a:r>
              <a:rPr lang="en" dirty="0"/>
              <a:t>e.g. </a:t>
            </a:r>
            <a:r>
              <a:rPr lang="en-US" sz="1000" dirty="0"/>
              <a:t>INSERT INTO users (email, name, </a:t>
            </a:r>
            <a:r>
              <a:rPr lang="en-US" sz="1000" dirty="0" err="1"/>
              <a:t>last_login</a:t>
            </a:r>
            <a:r>
              <a:rPr lang="en-US" sz="1000" dirty="0"/>
              <a:t>)</a:t>
            </a:r>
          </a:p>
          <a:p>
            <a:pPr marL="596900" lvl="1" indent="0">
              <a:spcBef>
                <a:spcPts val="0"/>
              </a:spcBef>
              <a:buNone/>
            </a:pPr>
            <a:r>
              <a:rPr lang="en-US" sz="1000" dirty="0"/>
              <a:t>                   VALUES ('alice@example.com', 'Alice', NOW())</a:t>
            </a:r>
          </a:p>
          <a:p>
            <a:pPr marL="596900" lvl="1" indent="0">
              <a:spcBef>
                <a:spcPts val="0"/>
              </a:spcBef>
              <a:buNone/>
            </a:pPr>
            <a:r>
              <a:rPr lang="en-US" sz="1000" dirty="0"/>
              <a:t>                   ON CONFLICT (email) </a:t>
            </a:r>
          </a:p>
          <a:p>
            <a:pPr marL="596900" lvl="1" indent="0">
              <a:spcBef>
                <a:spcPts val="0"/>
              </a:spcBef>
              <a:buNone/>
            </a:pPr>
            <a:r>
              <a:rPr lang="en-US" sz="1000" dirty="0"/>
              <a:t>                   DO UPDATE SET </a:t>
            </a:r>
          </a:p>
          <a:p>
            <a:pPr marL="596900" lvl="1" indent="0">
              <a:spcBef>
                <a:spcPts val="0"/>
              </a:spcBef>
              <a:buNone/>
            </a:pPr>
            <a:r>
              <a:rPr lang="en-US" sz="1000" dirty="0"/>
              <a:t>                       name = EXCLUDED.name,</a:t>
            </a:r>
          </a:p>
          <a:p>
            <a:pPr marL="596900" lvl="1" indent="0">
              <a:spcBef>
                <a:spcPts val="0"/>
              </a:spcBef>
              <a:buNone/>
            </a:pPr>
            <a:r>
              <a:rPr lang="en-US" sz="1000" dirty="0"/>
              <a:t>                       </a:t>
            </a:r>
            <a:r>
              <a:rPr lang="en-US" sz="1000" dirty="0" err="1"/>
              <a:t>last_login</a:t>
            </a:r>
            <a:r>
              <a:rPr lang="en-US" sz="1000" dirty="0"/>
              <a:t> = </a:t>
            </a:r>
            <a:r>
              <a:rPr lang="en-US" sz="1000" dirty="0" err="1"/>
              <a:t>EXCLUDED.last_login</a:t>
            </a:r>
            <a:r>
              <a:rPr lang="en-US" sz="1000" dirty="0"/>
              <a:t>;</a:t>
            </a:r>
            <a:endParaRPr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2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Design Considerations on CRUD</a:t>
            </a:r>
            <a:endParaRPr/>
          </a:p>
        </p:txBody>
      </p:sp>
      <p:sp>
        <p:nvSpPr>
          <p:cNvPr id="99" name="Google Shape;99;p20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Input validation &amp; trusting data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How do we ensure this data is well-formed?</a:t>
            </a:r>
            <a:endParaRPr/>
          </a:p>
          <a:p>
            <a:pPr marL="1371600" lvl="2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r>
              <a:rPr lang="en"/>
              <a:t>Validate the data BEFORE going to DB layer, OR</a:t>
            </a:r>
            <a:endParaRPr/>
          </a:p>
          <a:p>
            <a:pPr marL="1371600" lvl="2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r>
              <a:rPr lang="en"/>
              <a:t>Validate as PART of your DB layer</a:t>
            </a:r>
            <a:endParaRPr/>
          </a:p>
          <a:p>
            <a:pPr marL="1371600" lvl="2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r>
              <a:rPr lang="en"/>
              <a:t>Validate with DB constraints (e.g. Postgres’ </a:t>
            </a:r>
            <a:r>
              <a:rPr lang="en" b="1">
                <a:latin typeface="Courier New"/>
                <a:ea typeface="Courier New"/>
                <a:cs typeface="Courier New"/>
                <a:sym typeface="Courier New"/>
              </a:rPr>
              <a:t>CHECK</a:t>
            </a:r>
            <a:r>
              <a:rPr lang="en"/>
              <a:t>)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Is this the only API talking to this database, or are there other sources?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How do we get the primary key in the first place?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Some other query that is like a “list all”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INSERT returns generated primary keys</a:t>
            </a:r>
            <a:endParaRPr/>
          </a:p>
          <a:p>
            <a:pPr marL="914400" marR="76200" lvl="1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>
                <a:solidFill>
                  <a:srgbClr val="303336"/>
                </a:solidFill>
                <a:highlight>
                  <a:srgbClr val="EFF0F1"/>
                </a:highlight>
                <a:latin typeface="Courier New"/>
                <a:ea typeface="Courier New"/>
                <a:cs typeface="Courier New"/>
                <a:sym typeface="Courier New"/>
              </a:rPr>
              <a:t>currval(</a:t>
            </a:r>
            <a:r>
              <a:rPr lang="en">
                <a:solidFill>
                  <a:srgbClr val="7D2727"/>
                </a:solidFill>
                <a:highlight>
                  <a:srgbClr val="EFF0F1"/>
                </a:highlight>
                <a:latin typeface="Courier New"/>
                <a:ea typeface="Courier New"/>
                <a:cs typeface="Courier New"/>
                <a:sym typeface="Courier New"/>
              </a:rPr>
              <a:t>'movies_id_seq'</a:t>
            </a:r>
            <a:r>
              <a:rPr lang="en">
                <a:solidFill>
                  <a:srgbClr val="303336"/>
                </a:solidFill>
                <a:highlight>
                  <a:srgbClr val="EFF0F1"/>
                </a:highlight>
                <a:latin typeface="Courier New"/>
                <a:ea typeface="Courier New"/>
                <a:cs typeface="Courier New"/>
                <a:sym typeface="Courier New"/>
              </a:rPr>
              <a:t>) </a:t>
            </a:r>
            <a:r>
              <a:rPr lang="en"/>
              <a:t>is the most recent generated ID 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CRUD is a big motivator for Object-Relational Mapping (ORM)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To be demonstrated</a:t>
            </a:r>
            <a:endParaRPr/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2C8BB2-B8AB-2DC3-236F-C53E58D18C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CRUD from a software engineer’s perspective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2EE4511-D965-A32E-9550-F369537A572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Determine what operations you need for your application, based on the 4 basic operations in CRUD</a:t>
            </a:r>
          </a:p>
          <a:p>
            <a:r>
              <a:rPr lang="en-US" dirty="0"/>
              <a:t>Create functions that implement these operations</a:t>
            </a:r>
          </a:p>
          <a:p>
            <a:r>
              <a:rPr lang="en-US" dirty="0"/>
              <a:t>Test these operations as normal</a:t>
            </a:r>
          </a:p>
          <a:p>
            <a:r>
              <a:rPr lang="en-US" dirty="0"/>
              <a:t>What are the advantages to these functions? Why wrap CRUD operations in functions at all?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0240485"/>
      </p:ext>
    </p:extLst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899</Words>
  <Application>Microsoft Office PowerPoint</Application>
  <PresentationFormat>On-screen Show (16:9)</PresentationFormat>
  <Paragraphs>103</Paragraphs>
  <Slides>11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Courier New</vt:lpstr>
      <vt:lpstr>Roboto Mono Medium</vt:lpstr>
      <vt:lpstr>Arial</vt:lpstr>
      <vt:lpstr>Simple Light</vt:lpstr>
      <vt:lpstr>CRUD Operations</vt:lpstr>
      <vt:lpstr>Create, Read, Update, [Delete|Deactivate]</vt:lpstr>
      <vt:lpstr>Create</vt:lpstr>
      <vt:lpstr>Read</vt:lpstr>
      <vt:lpstr>Update</vt:lpstr>
      <vt:lpstr>Delete or Deactivate</vt:lpstr>
      <vt:lpstr>Upsert</vt:lpstr>
      <vt:lpstr>Design Considerations on CRUD</vt:lpstr>
      <vt:lpstr>CRUD from a software engineer’s perspective</vt:lpstr>
      <vt:lpstr>CRUD API Functions</vt:lpstr>
      <vt:lpstr>Conclusion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CRUD Operations</dc:title>
  <cp:lastModifiedBy>Christian Newman</cp:lastModifiedBy>
  <cp:revision>5</cp:revision>
  <dcterms:modified xsi:type="dcterms:W3CDTF">2025-09-08T21:29:52Z</dcterms:modified>
</cp:coreProperties>
</file>