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63" r:id="rId9"/>
    <p:sldId id="264" r:id="rId10"/>
    <p:sldId id="266" r:id="rId11"/>
    <p:sldId id="269" r:id="rId12"/>
    <p:sldId id="270" r:id="rId13"/>
    <p:sldId id="271" r:id="rId14"/>
    <p:sldId id="265" r:id="rId15"/>
    <p:sldId id="267" r:id="rId1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98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274" y="32003"/>
            <a:ext cx="11286635" cy="9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210" y="1058163"/>
            <a:ext cx="11142345" cy="3475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939" y="6525846"/>
            <a:ext cx="286384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sa/4.0)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66" y="6351"/>
            <a:ext cx="12172950" cy="6844030"/>
          </a:xfrm>
          <a:custGeom>
            <a:avLst/>
            <a:gdLst/>
            <a:ahLst/>
            <a:cxnLst/>
            <a:rect l="l" t="t" r="r" b="b"/>
            <a:pathLst>
              <a:path w="12172950" h="6844030">
                <a:moveTo>
                  <a:pt x="0" y="0"/>
                </a:moveTo>
                <a:lnTo>
                  <a:pt x="12172951" y="0"/>
                </a:lnTo>
                <a:lnTo>
                  <a:pt x="12172951" y="6843713"/>
                </a:lnTo>
                <a:lnTo>
                  <a:pt x="0" y="6843713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7B7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8596" y="4998211"/>
            <a:ext cx="3149600" cy="1749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1750">
              <a:lnSpc>
                <a:spcPts val="1900"/>
              </a:lnSpc>
              <a:spcBef>
                <a:spcPts val="1120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348820" y="762000"/>
            <a:ext cx="9679305" cy="5882005"/>
            <a:chOff x="2377438" y="897473"/>
            <a:chExt cx="9679305" cy="58820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7056" y="5764941"/>
              <a:ext cx="1109663" cy="101441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7438" y="897473"/>
              <a:ext cx="8274149" cy="4602495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4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Backlog</a:t>
            </a:r>
            <a:r>
              <a:rPr sz="3600" spc="-80" dirty="0"/>
              <a:t> </a:t>
            </a:r>
            <a:r>
              <a:rPr sz="3600" dirty="0"/>
              <a:t>Refinement</a:t>
            </a:r>
            <a:r>
              <a:rPr sz="3600" spc="-85" dirty="0"/>
              <a:t> </a:t>
            </a:r>
            <a:r>
              <a:rPr sz="3600" dirty="0"/>
              <a:t>and</a:t>
            </a:r>
            <a:r>
              <a:rPr sz="3600" spc="-80" dirty="0"/>
              <a:t> </a:t>
            </a:r>
            <a:r>
              <a:rPr sz="3600" spc="-10" dirty="0"/>
              <a:t>Estimation</a:t>
            </a:r>
            <a:endParaRPr sz="3600"/>
          </a:p>
        </p:txBody>
      </p:sp>
      <p:sp>
        <p:nvSpPr>
          <p:cNvPr id="8" name="object 8"/>
          <p:cNvSpPr txBox="1"/>
          <p:nvPr/>
        </p:nvSpPr>
        <p:spPr>
          <a:xfrm>
            <a:off x="4488629" y="5170932"/>
            <a:ext cx="58039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By Dr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ian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mitchell (Own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work)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[CC </a:t>
            </a:r>
            <a:r>
              <a:rPr sz="800" spc="-10" dirty="0">
                <a:latin typeface="Arial"/>
                <a:cs typeface="Arial"/>
              </a:rPr>
              <a:t>BY-</a:t>
            </a:r>
            <a:r>
              <a:rPr sz="800" dirty="0">
                <a:latin typeface="Arial"/>
                <a:cs typeface="Arial"/>
              </a:rPr>
              <a:t>SA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4.0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(</a:t>
            </a:r>
            <a:r>
              <a:rPr sz="800" spc="-10" dirty="0">
                <a:latin typeface="Arial"/>
                <a:cs typeface="Arial"/>
                <a:hlinkClick r:id="rId4"/>
              </a:rPr>
              <a:t>http://creativecommons.org/licenses/by-</a:t>
            </a:r>
            <a:r>
              <a:rPr sz="800" dirty="0">
                <a:latin typeface="Arial"/>
                <a:cs typeface="Arial"/>
                <a:hlinkClick r:id="rId4"/>
              </a:rPr>
              <a:t>sa/4.0)</a:t>
            </a:r>
            <a:r>
              <a:rPr sz="800" dirty="0">
                <a:latin typeface="Arial"/>
                <a:cs typeface="Arial"/>
              </a:rPr>
              <a:t> or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CC0],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via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Wikimedia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Commons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210" y="32003"/>
            <a:ext cx="57759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Here's</a:t>
            </a:r>
            <a:r>
              <a:rPr spc="-60" dirty="0"/>
              <a:t> </a:t>
            </a:r>
            <a:r>
              <a:rPr dirty="0"/>
              <a:t>how</a:t>
            </a:r>
            <a:r>
              <a:rPr spc="-60" dirty="0"/>
              <a:t> </a:t>
            </a:r>
            <a:r>
              <a:rPr dirty="0"/>
              <a:t>Planning</a:t>
            </a:r>
            <a:r>
              <a:rPr spc="-65" dirty="0"/>
              <a:t> </a:t>
            </a:r>
            <a:r>
              <a:rPr dirty="0"/>
              <a:t>poker</a:t>
            </a:r>
            <a:r>
              <a:rPr spc="-60" dirty="0"/>
              <a:t> </a:t>
            </a:r>
            <a:r>
              <a:rPr spc="-10" dirty="0"/>
              <a:t>works.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951484"/>
            <a:ext cx="10466070" cy="475234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526415" indent="-513715">
              <a:lnSpc>
                <a:spcPct val="100000"/>
              </a:lnSpc>
              <a:spcBef>
                <a:spcPts val="940"/>
              </a:spcBef>
              <a:buAutoNum type="arabicPeriod"/>
              <a:tabLst>
                <a:tab pos="526415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Owner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reads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top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Backlog.</a:t>
            </a:r>
            <a:endParaRPr sz="2800">
              <a:latin typeface="Calibri"/>
              <a:cs typeface="Calibri"/>
            </a:endParaRPr>
          </a:p>
          <a:p>
            <a:pPr marL="527050" marR="5080" indent="-514350">
              <a:lnSpc>
                <a:spcPct val="101400"/>
              </a:lnSpc>
              <a:spcBef>
                <a:spcPts val="790"/>
              </a:spcBef>
              <a:buAutoNum type="arabicPeriod"/>
              <a:tabLst>
                <a:tab pos="52705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reviews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acceptance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criteria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suggested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solution design.</a:t>
            </a:r>
            <a:endParaRPr sz="2800">
              <a:latin typeface="Calibri"/>
              <a:cs typeface="Calibri"/>
            </a:endParaRPr>
          </a:p>
          <a:p>
            <a:pPr marL="526415" indent="-51371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526415" algn="l"/>
              </a:tabLst>
            </a:pPr>
            <a:r>
              <a:rPr sz="2800" dirty="0">
                <a:latin typeface="Calibri"/>
                <a:cs typeface="Calibri"/>
              </a:rPr>
              <a:t>To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vote,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each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player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picks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card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his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estimate.</a:t>
            </a:r>
            <a:endParaRPr sz="2800">
              <a:latin typeface="Calibri"/>
              <a:cs typeface="Calibri"/>
            </a:endParaRPr>
          </a:p>
          <a:p>
            <a:pPr marL="526415" indent="-51371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526415" algn="l"/>
              </a:tabLst>
            </a:pPr>
            <a:r>
              <a:rPr sz="2800" dirty="0">
                <a:latin typeface="Calibri"/>
                <a:cs typeface="Calibri"/>
              </a:rPr>
              <a:t>Players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reveal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their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cards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once.</a:t>
            </a:r>
            <a:endParaRPr sz="2800">
              <a:latin typeface="Calibri"/>
              <a:cs typeface="Calibri"/>
            </a:endParaRPr>
          </a:p>
          <a:p>
            <a:pPr marL="526415" indent="-51371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526415" algn="l"/>
              </a:tabLst>
            </a:pPr>
            <a:r>
              <a:rPr sz="2800" dirty="0">
                <a:latin typeface="Calibri"/>
                <a:cs typeface="Calibri"/>
              </a:rPr>
              <a:t>If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consensus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number,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you're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done.</a:t>
            </a:r>
            <a:endParaRPr sz="2800">
              <a:latin typeface="Calibri"/>
              <a:cs typeface="Calibri"/>
            </a:endParaRPr>
          </a:p>
          <a:p>
            <a:pPr marL="526415" indent="-51371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526415" algn="l"/>
              </a:tabLst>
            </a:pPr>
            <a:r>
              <a:rPr sz="2800" spc="-10" dirty="0">
                <a:latin typeface="Calibri"/>
                <a:cs typeface="Calibri"/>
              </a:rPr>
              <a:t>Otherwise:</a:t>
            </a:r>
            <a:endParaRPr sz="2800">
              <a:latin typeface="Calibri"/>
              <a:cs typeface="Calibri"/>
            </a:endParaRPr>
          </a:p>
          <a:p>
            <a:pPr marL="758190" lvl="1" indent="-513715">
              <a:lnSpc>
                <a:spcPts val="2845"/>
              </a:lnSpc>
              <a:spcBef>
                <a:spcPts val="40"/>
              </a:spcBef>
              <a:buAutoNum type="arabicPeriod"/>
              <a:tabLst>
                <a:tab pos="75819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Have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outliers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(high/low)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explain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their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position</a:t>
            </a:r>
            <a:endParaRPr sz="2400">
              <a:latin typeface="Calibri"/>
              <a:cs typeface="Calibri"/>
            </a:endParaRPr>
          </a:p>
          <a:p>
            <a:pPr marL="758190" lvl="1" indent="-513715">
              <a:lnSpc>
                <a:spcPts val="2845"/>
              </a:lnSpc>
              <a:buAutoNum type="arabicPeriod"/>
              <a:tabLst>
                <a:tab pos="75819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discusses</a:t>
            </a:r>
            <a:endParaRPr sz="2400">
              <a:latin typeface="Calibri"/>
              <a:cs typeface="Calibri"/>
            </a:endParaRPr>
          </a:p>
          <a:p>
            <a:pPr marL="758190" lvl="1" indent="-513715">
              <a:lnSpc>
                <a:spcPct val="100000"/>
              </a:lnSpc>
              <a:buAutoNum type="arabicPeriod"/>
              <a:tabLst>
                <a:tab pos="75819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Vote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again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until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consensus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reached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EC4E-E11E-D44A-25D3-A71EDD5D6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1286635" cy="492443"/>
          </a:xfrm>
        </p:spPr>
        <p:txBody>
          <a:bodyPr/>
          <a:lstStyle/>
          <a:p>
            <a:r>
              <a:rPr lang="en-US" dirty="0"/>
              <a:t>Other Estimation Techniques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7CE9C6-AF54-CE69-E6E3-9A580BE2F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5211" y="1457331"/>
            <a:ext cx="1001279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Teams use different estimation techniques depending on context.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T-shirt sizing (S, M, L, XL):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quick, low-fidelity early estimates.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Bucket system / Dot voting: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useful for large backlogs.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Affinity estimation: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group stories by similarity in effort.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Planning Poker works well when stories are small and team is co-located or online together.</a:t>
            </a:r>
          </a:p>
        </p:txBody>
      </p:sp>
    </p:spTree>
    <p:extLst>
      <p:ext uri="{BB962C8B-B14F-4D97-AF65-F5344CB8AC3E}">
        <p14:creationId xmlns:p14="http://schemas.microsoft.com/office/powerpoint/2010/main" val="238456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EE5F9-BA31-D98E-8C0A-4B302E43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4" y="32003"/>
            <a:ext cx="11286635" cy="492443"/>
          </a:xfrm>
        </p:spPr>
        <p:txBody>
          <a:bodyPr/>
          <a:lstStyle/>
          <a:p>
            <a:r>
              <a:rPr lang="en-US" dirty="0"/>
              <a:t>Dot Voting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C620E6B-31F2-DED7-11C7-A4EF8F8EC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5210" y="1641996"/>
            <a:ext cx="1128663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Each team member gets a fixed number of “dots” (stickers, markers, or virtual votes).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Stories are displayed (on a board or digital tool).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members place dots on the stories they believe are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more complex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effort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After everyone votes, stories with many dots are considered higher-effort, those with few dots are lower effort.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team can then map groups of stories to point values (e.g., “these low-dot stories are 2 points, these high-dot stories are 13 points”).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It’s fast, especially for bulk estimation, but less precise than Planning Poker.</a:t>
            </a:r>
          </a:p>
        </p:txBody>
      </p:sp>
    </p:spTree>
    <p:extLst>
      <p:ext uri="{BB962C8B-B14F-4D97-AF65-F5344CB8AC3E}">
        <p14:creationId xmlns:p14="http://schemas.microsoft.com/office/powerpoint/2010/main" val="422172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4879A-E5B5-0F7A-5D96-B39B4A7F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4" y="32003"/>
            <a:ext cx="11286635" cy="492443"/>
          </a:xfrm>
        </p:spPr>
        <p:txBody>
          <a:bodyPr/>
          <a:lstStyle/>
          <a:p>
            <a:r>
              <a:rPr lang="en-US" dirty="0"/>
              <a:t>Affinity Estimation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F4BB981-6FF0-BD70-0E84-84136D016D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5211" y="1364997"/>
            <a:ext cx="1077479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stories to be estimated are laid out (index cards, sticky notes, or digital equivalents).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team works together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sort stories relative to each other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effort—like arranging them along a line from “small” to “large.”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numbers at first, just relative sizing: “This login story feels bigger than the logout story, but smaller than the profile management story.”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Once a relative order is set, the facilitator assigns story point values to clusters (e.g., smallest stories = 1, medium = 5, large = 13).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Teams can adjust if the point boundaries don’t feel right.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works well when you have a big backlog that needs to be sized quickly, because it leverages human pattern-matching instead of exact debate</a:t>
            </a:r>
          </a:p>
        </p:txBody>
      </p:sp>
    </p:spTree>
    <p:extLst>
      <p:ext uri="{BB962C8B-B14F-4D97-AF65-F5344CB8AC3E}">
        <p14:creationId xmlns:p14="http://schemas.microsoft.com/office/powerpoint/2010/main" val="910953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Here</a:t>
            </a:r>
            <a:r>
              <a:rPr spc="-4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an</a:t>
            </a:r>
            <a:r>
              <a:rPr spc="-45" dirty="0"/>
              <a:t> </a:t>
            </a:r>
            <a:r>
              <a:rPr dirty="0"/>
              <a:t>example</a:t>
            </a:r>
            <a:r>
              <a:rPr spc="-40" dirty="0"/>
              <a:t> </a:t>
            </a:r>
            <a:r>
              <a:rPr dirty="0"/>
              <a:t>matrix</a:t>
            </a:r>
            <a:r>
              <a:rPr spc="-3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component</a:t>
            </a:r>
            <a:r>
              <a:rPr spc="-40" dirty="0"/>
              <a:t> </a:t>
            </a:r>
            <a:r>
              <a:rPr spc="-10" dirty="0"/>
              <a:t>estimation.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2640" y="3575811"/>
            <a:ext cx="10108565" cy="2283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Each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member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independently</a:t>
            </a:r>
            <a:r>
              <a:rPr sz="2800" b="1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estimate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user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story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spc="-25" dirty="0">
                <a:latin typeface="Calibri"/>
                <a:cs typeface="Calibri"/>
              </a:rPr>
              <a:t>by:</a:t>
            </a:r>
            <a:endParaRPr sz="2800" dirty="0">
              <a:latin typeface="Calibri"/>
              <a:cs typeface="Calibri"/>
            </a:endParaRPr>
          </a:p>
          <a:p>
            <a:pPr marL="473075" marR="413384" lvl="1" indent="-226060">
              <a:lnSpc>
                <a:spcPct val="100800"/>
              </a:lnSpc>
              <a:spcBef>
                <a:spcPts val="1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class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will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get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touched/created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implementing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user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component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type.</a:t>
            </a:r>
            <a:endParaRPr sz="2400" dirty="0">
              <a:latin typeface="Calibri"/>
              <a:cs typeface="Calibri"/>
            </a:endParaRPr>
          </a:p>
          <a:p>
            <a:pPr marL="473075" marR="5080" lvl="1" indent="-226060">
              <a:lnSpc>
                <a:spcPts val="2810"/>
              </a:lnSpc>
              <a:spcBef>
                <a:spcPts val="15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class,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find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estimate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chart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based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estimated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level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of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development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effort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needed.</a:t>
            </a:r>
            <a:endParaRPr sz="2400" dirty="0">
              <a:latin typeface="Calibri"/>
              <a:cs typeface="Calibri"/>
            </a:endParaRPr>
          </a:p>
          <a:p>
            <a:pPr marL="473709" lvl="1" indent="-226060">
              <a:lnSpc>
                <a:spcPts val="2820"/>
              </a:lnSpc>
              <a:buFont typeface="Calibri"/>
              <a:buChar char="•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Add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up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class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estimates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get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estimate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story.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375717"/>
              </p:ext>
            </p:extLst>
          </p:nvPr>
        </p:nvGraphicFramePr>
        <p:xfrm>
          <a:off x="717550" y="1095152"/>
          <a:ext cx="10380342" cy="20859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8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5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531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Architectural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Component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Type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Small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Low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Medium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Large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High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805">
                <a:tc>
                  <a:txBody>
                    <a:bodyPr/>
                    <a:lstStyle/>
                    <a:p>
                      <a:pPr marL="763905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Client</a:t>
                      </a: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UI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947419" marR="194310" indent="-744855">
                        <a:lnSpc>
                          <a:spcPts val="1900"/>
                        </a:lnSpc>
                        <a:spcBef>
                          <a:spcPts val="509"/>
                        </a:spcBef>
                      </a:pPr>
                      <a:r>
                        <a:rPr lang="en-US"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React</a:t>
                      </a:r>
                      <a:r>
                        <a:rPr sz="1600" b="1" spc="-4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Component</a:t>
                      </a:r>
                      <a:r>
                        <a:rPr sz="1600" b="1" spc="-35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R="802640" algn="r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784"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REST</a:t>
                      </a:r>
                      <a:r>
                        <a:rPr sz="1600" b="1" spc="-75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API </a:t>
                      </a: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(Controller)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1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marR="802640" algn="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60706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Persistence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36385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Data</a:t>
                      </a:r>
                      <a:r>
                        <a:rPr sz="1600" b="1" spc="-85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1600" b="1" spc="-3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3399FF"/>
                          </a:solidFill>
                          <a:latin typeface="Arial"/>
                          <a:cs typeface="Arial"/>
                        </a:rPr>
                        <a:t>Object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spc="-1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1-</a:t>
                      </a: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R="802640" algn="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600" spc="-50" dirty="0">
                          <a:solidFill>
                            <a:srgbClr val="969696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210" y="32003"/>
            <a:ext cx="86398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30" dirty="0"/>
              <a:t> </a:t>
            </a:r>
            <a:r>
              <a:rPr dirty="0"/>
              <a:t>should</a:t>
            </a:r>
            <a:r>
              <a:rPr spc="-3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team</a:t>
            </a:r>
            <a:r>
              <a:rPr spc="-35" dirty="0"/>
              <a:t> </a:t>
            </a:r>
            <a:r>
              <a:rPr dirty="0"/>
              <a:t>do</a:t>
            </a:r>
            <a:r>
              <a:rPr spc="-25" dirty="0"/>
              <a:t> </a:t>
            </a:r>
            <a:r>
              <a:rPr dirty="0"/>
              <a:t>if</a:t>
            </a:r>
            <a:r>
              <a:rPr spc="-25" dirty="0"/>
              <a:t> </a:t>
            </a:r>
            <a:r>
              <a:rPr dirty="0"/>
              <a:t>no</a:t>
            </a:r>
            <a:r>
              <a:rPr spc="-25" dirty="0"/>
              <a:t> </a:t>
            </a:r>
            <a:r>
              <a:rPr dirty="0"/>
              <a:t>consensus</a:t>
            </a:r>
            <a:r>
              <a:rPr spc="-30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spc="-10" dirty="0"/>
              <a:t>found?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951484"/>
            <a:ext cx="10747375" cy="442087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9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usually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two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prevent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consensus.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uncertainty: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requirements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(acceptance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criteria)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too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vague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back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further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(analysis)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refinement</a:t>
            </a:r>
            <a:endParaRPr sz="24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25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Technical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uncertainty: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uncertainty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solution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design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spike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sprint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establish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certainty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back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further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(design)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refinement</a:t>
            </a:r>
            <a:endParaRPr sz="2400">
              <a:latin typeface="Calibri"/>
              <a:cs typeface="Calibri"/>
            </a:endParaRPr>
          </a:p>
          <a:p>
            <a:pPr marL="242570" marR="5080" indent="-230504">
              <a:lnSpc>
                <a:spcPct val="101400"/>
              </a:lnSpc>
              <a:spcBef>
                <a:spcPts val="78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either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situation,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should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stay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Backlog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until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uncertainty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resolved.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Before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story</a:t>
            </a:r>
            <a:r>
              <a:rPr spc="-30" dirty="0"/>
              <a:t> </a:t>
            </a:r>
            <a:r>
              <a:rPr dirty="0"/>
              <a:t>can</a:t>
            </a:r>
            <a:r>
              <a:rPr spc="-30" dirty="0"/>
              <a:t> </a:t>
            </a:r>
            <a:r>
              <a:rPr dirty="0"/>
              <a:t>be</a:t>
            </a:r>
            <a:r>
              <a:rPr spc="-25" dirty="0"/>
              <a:t> </a:t>
            </a:r>
            <a:r>
              <a:rPr dirty="0"/>
              <a:t>placed</a:t>
            </a:r>
            <a:r>
              <a:rPr spc="-3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sprint</a:t>
            </a:r>
            <a:r>
              <a:rPr spc="-25" dirty="0"/>
              <a:t> </a:t>
            </a:r>
            <a:r>
              <a:rPr dirty="0"/>
              <a:t>backlog,</a:t>
            </a:r>
            <a:r>
              <a:rPr spc="-25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must</a:t>
            </a:r>
            <a:r>
              <a:rPr spc="-25" dirty="0"/>
              <a:t> be </a:t>
            </a:r>
            <a:r>
              <a:rPr dirty="0"/>
              <a:t>refined</a:t>
            </a:r>
            <a:r>
              <a:rPr spc="-30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given</a:t>
            </a:r>
            <a:r>
              <a:rPr spc="-25" dirty="0"/>
              <a:t> </a:t>
            </a:r>
            <a:r>
              <a:rPr dirty="0"/>
              <a:t>an</a:t>
            </a:r>
            <a:r>
              <a:rPr spc="-25" dirty="0"/>
              <a:t> </a:t>
            </a:r>
            <a:r>
              <a:rPr dirty="0"/>
              <a:t>effort</a:t>
            </a:r>
            <a:r>
              <a:rPr spc="-25" dirty="0"/>
              <a:t> </a:t>
            </a:r>
            <a:r>
              <a:rPr spc="-10" dirty="0"/>
              <a:t>estimate.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200765" cy="40735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2570" marR="5080" indent="-230504">
              <a:lnSpc>
                <a:spcPct val="101400"/>
              </a:lnSpc>
              <a:spcBef>
                <a:spcPts val="5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statement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alone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provides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detail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required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or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implement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it.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Backlog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Refinement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adds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those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details.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Acceptance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criteria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provide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details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requirements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Solution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tasks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outline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how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implement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satisfy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acceptance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criteria</a:t>
            </a:r>
            <a:endParaRPr sz="2400">
              <a:latin typeface="Calibri"/>
              <a:cs typeface="Calibri"/>
            </a:endParaRPr>
          </a:p>
          <a:p>
            <a:pPr marL="242570" marR="99695" indent="-230504">
              <a:lnSpc>
                <a:spcPct val="101400"/>
              </a:lnSpc>
              <a:spcBef>
                <a:spcPts val="755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tasks,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developers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estimate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using </a:t>
            </a:r>
            <a:r>
              <a:rPr sz="2800" dirty="0">
                <a:latin typeface="Calibri"/>
                <a:cs typeface="Calibri"/>
              </a:rPr>
              <a:t>Planning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Poker.</a:t>
            </a:r>
            <a:endParaRPr sz="2800">
              <a:latin typeface="Calibri"/>
              <a:cs typeface="Calibri"/>
            </a:endParaRPr>
          </a:p>
          <a:p>
            <a:pPr marL="242570" marR="357505" indent="-230504">
              <a:lnSpc>
                <a:spcPct val="101400"/>
              </a:lnSpc>
              <a:spcBef>
                <a:spcPts val="79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With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enough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having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points,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sprint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planning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fill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sprint </a:t>
            </a:r>
            <a:r>
              <a:rPr sz="2800" dirty="0">
                <a:latin typeface="Calibri"/>
                <a:cs typeface="Calibri"/>
              </a:rPr>
              <a:t>backlog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up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team's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velocity.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Acceptance</a:t>
            </a:r>
            <a:r>
              <a:rPr spc="-40" dirty="0"/>
              <a:t> </a:t>
            </a:r>
            <a:r>
              <a:rPr dirty="0"/>
              <a:t>criteria</a:t>
            </a:r>
            <a:r>
              <a:rPr spc="-45" dirty="0"/>
              <a:t> </a:t>
            </a:r>
            <a:r>
              <a:rPr dirty="0"/>
              <a:t>come</a:t>
            </a:r>
            <a:r>
              <a:rPr spc="-40" dirty="0"/>
              <a:t> </a:t>
            </a:r>
            <a:r>
              <a:rPr dirty="0"/>
              <a:t>from</a:t>
            </a:r>
            <a:r>
              <a:rPr spc="-4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Product</a:t>
            </a:r>
            <a:r>
              <a:rPr spc="-40" dirty="0"/>
              <a:t> </a:t>
            </a:r>
            <a:r>
              <a:rPr dirty="0"/>
              <a:t>Owner</a:t>
            </a:r>
            <a:r>
              <a:rPr spc="-40" dirty="0"/>
              <a:t> </a:t>
            </a:r>
            <a:r>
              <a:rPr dirty="0"/>
              <a:t>or</a:t>
            </a:r>
            <a:r>
              <a:rPr spc="-40" dirty="0"/>
              <a:t> </a:t>
            </a:r>
            <a:r>
              <a:rPr spc="-20" dirty="0"/>
              <a:t>user </a:t>
            </a:r>
            <a:r>
              <a:rPr spc="-10" dirty="0"/>
              <a:t>representatives.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2570" marR="5080" indent="-230504">
              <a:lnSpc>
                <a:spcPct val="101400"/>
              </a:lnSpc>
              <a:spcBef>
                <a:spcPts val="50"/>
              </a:spcBef>
              <a:buFont typeface="Arial"/>
              <a:buChar char="■"/>
              <a:tabLst>
                <a:tab pos="242570" algn="l"/>
              </a:tabLst>
            </a:pPr>
            <a:r>
              <a:rPr dirty="0"/>
              <a:t>Defining</a:t>
            </a:r>
            <a:r>
              <a:rPr spc="-50" dirty="0"/>
              <a:t> </a:t>
            </a:r>
            <a:r>
              <a:rPr dirty="0"/>
              <a:t>acceptance</a:t>
            </a:r>
            <a:r>
              <a:rPr spc="-50" dirty="0"/>
              <a:t> </a:t>
            </a:r>
            <a:r>
              <a:rPr dirty="0"/>
              <a:t>criteria</a:t>
            </a:r>
            <a:r>
              <a:rPr spc="-50" dirty="0"/>
              <a:t> </a:t>
            </a:r>
            <a:r>
              <a:rPr dirty="0"/>
              <a:t>can</a:t>
            </a:r>
            <a:r>
              <a:rPr spc="-40" dirty="0"/>
              <a:t> </a:t>
            </a:r>
            <a:r>
              <a:rPr dirty="0"/>
              <a:t>be</a:t>
            </a:r>
            <a:r>
              <a:rPr spc="-50" dirty="0"/>
              <a:t> </a:t>
            </a:r>
            <a:r>
              <a:rPr dirty="0"/>
              <a:t>done</a:t>
            </a:r>
            <a:r>
              <a:rPr spc="-55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brainstorming</a:t>
            </a:r>
            <a:r>
              <a:rPr spc="-50" dirty="0"/>
              <a:t> </a:t>
            </a:r>
            <a:r>
              <a:rPr dirty="0"/>
              <a:t>sessions</a:t>
            </a:r>
            <a:r>
              <a:rPr spc="-35" dirty="0"/>
              <a:t> </a:t>
            </a:r>
            <a:r>
              <a:rPr dirty="0"/>
              <a:t>with</a:t>
            </a:r>
            <a:r>
              <a:rPr spc="-40" dirty="0"/>
              <a:t> </a:t>
            </a:r>
            <a:r>
              <a:rPr spc="-25" dirty="0"/>
              <a:t>the </a:t>
            </a:r>
            <a:r>
              <a:rPr dirty="0"/>
              <a:t>product</a:t>
            </a:r>
            <a:r>
              <a:rPr spc="-65" dirty="0"/>
              <a:t> </a:t>
            </a:r>
            <a:r>
              <a:rPr spc="-10" dirty="0"/>
              <a:t>owner</a:t>
            </a:r>
          </a:p>
          <a:p>
            <a:pPr marL="473075" marR="21590" lvl="1" indent="-226060">
              <a:lnSpc>
                <a:spcPts val="2810"/>
              </a:lnSpc>
              <a:spcBef>
                <a:spcPts val="19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Owner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leads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discussion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drives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exploration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acceptance 	criteria.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79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developers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ask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questions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further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elaborate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acceptance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criteria.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done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all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together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smaller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groups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discussing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subsets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stories.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210" y="32003"/>
            <a:ext cx="6550025" cy="946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625"/>
              </a:lnSpc>
              <a:spcBef>
                <a:spcPts val="100"/>
              </a:spcBef>
            </a:pPr>
            <a:r>
              <a:rPr i="1" dirty="0">
                <a:latin typeface="Calibri"/>
                <a:cs typeface="Calibri"/>
              </a:rPr>
              <a:t>Let's</a:t>
            </a:r>
            <a:r>
              <a:rPr i="1" spc="-35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review:</a:t>
            </a:r>
          </a:p>
          <a:p>
            <a:pPr marL="12700">
              <a:lnSpc>
                <a:spcPts val="3625"/>
              </a:lnSpc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makes</a:t>
            </a:r>
            <a:r>
              <a:rPr spc="-40" dirty="0"/>
              <a:t> </a:t>
            </a:r>
            <a:r>
              <a:rPr dirty="0"/>
              <a:t>good</a:t>
            </a:r>
            <a:r>
              <a:rPr spc="-40" dirty="0"/>
              <a:t> </a:t>
            </a:r>
            <a:r>
              <a:rPr dirty="0"/>
              <a:t>acceptance</a:t>
            </a:r>
            <a:r>
              <a:rPr spc="-40" dirty="0"/>
              <a:t> </a:t>
            </a:r>
            <a:r>
              <a:rPr spc="-10" dirty="0"/>
              <a:t>criteria?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951484"/>
            <a:ext cx="11311890" cy="329184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9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Like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focus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what</a:t>
            </a:r>
            <a:r>
              <a:rPr sz="2800" i="1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how</a:t>
            </a:r>
            <a:r>
              <a:rPr sz="2800" spc="-2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Use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Given/When/Then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format: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GIVEN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precondition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action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expect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result</a:t>
            </a:r>
            <a:endParaRPr sz="2400">
              <a:latin typeface="Calibri"/>
              <a:cs typeface="Calibri"/>
            </a:endParaRPr>
          </a:p>
          <a:p>
            <a:pPr marL="473075" marR="5080" lvl="1" indent="-226060">
              <a:lnSpc>
                <a:spcPct val="100800"/>
              </a:lnSpc>
              <a:buFont typeface="Calibri"/>
              <a:buChar char="•"/>
              <a:tabLst>
                <a:tab pos="474345" algn="l"/>
              </a:tabLst>
            </a:pP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Given</a:t>
            </a:r>
            <a:r>
              <a:rPr sz="2400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I'm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signed-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visit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Home</a:t>
            </a:r>
            <a:r>
              <a:rPr sz="2400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page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then</a:t>
            </a:r>
            <a:r>
              <a:rPr sz="2400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expect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clearly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see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333CC"/>
                </a:solidFill>
                <a:latin typeface="Calibri"/>
                <a:cs typeface="Calibri"/>
              </a:rPr>
              <a:t>how 	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spc="-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Sign-</a:t>
            </a:r>
            <a:r>
              <a:rPr sz="2400" spc="-25" dirty="0">
                <a:solidFill>
                  <a:srgbClr val="3333CC"/>
                </a:solidFill>
                <a:latin typeface="Calibri"/>
                <a:cs typeface="Calibri"/>
              </a:rPr>
              <a:t>in.</a:t>
            </a:r>
            <a:endParaRPr sz="2400">
              <a:latin typeface="Calibri"/>
              <a:cs typeface="Calibri"/>
            </a:endParaRPr>
          </a:p>
          <a:p>
            <a:pPr marL="473075" marR="102870" lvl="1" indent="-226060">
              <a:lnSpc>
                <a:spcPts val="2880"/>
              </a:lnSpc>
              <a:spcBef>
                <a:spcPts val="2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Given</a:t>
            </a:r>
            <a:r>
              <a:rPr sz="2400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player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has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already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signed-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name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attempt</a:t>
            </a:r>
            <a:r>
              <a:rPr sz="2400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3333CC"/>
                </a:solidFill>
                <a:latin typeface="Calibri"/>
                <a:cs typeface="Calibri"/>
              </a:rPr>
              <a:t>to 	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sign-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name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then</a:t>
            </a:r>
            <a:r>
              <a:rPr sz="2400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should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reject</a:t>
            </a:r>
            <a:r>
              <a:rPr sz="2400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request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an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error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message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ts val="2810"/>
              </a:lnSpc>
            </a:pP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re-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render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Sign-</a:t>
            </a:r>
            <a:r>
              <a:rPr sz="2400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CC"/>
                </a:solidFill>
                <a:latin typeface="Calibri"/>
                <a:cs typeface="Calibri"/>
              </a:rPr>
              <a:t>form.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With</a:t>
            </a:r>
            <a:r>
              <a:rPr spc="-50" dirty="0"/>
              <a:t> </a:t>
            </a:r>
            <a:r>
              <a:rPr dirty="0"/>
              <a:t>acceptance</a:t>
            </a:r>
            <a:r>
              <a:rPr spc="-45" dirty="0"/>
              <a:t> </a:t>
            </a:r>
            <a:r>
              <a:rPr dirty="0"/>
              <a:t>criteria</a:t>
            </a:r>
            <a:r>
              <a:rPr spc="-45" dirty="0"/>
              <a:t> </a:t>
            </a:r>
            <a:r>
              <a:rPr dirty="0"/>
              <a:t>defined,</a:t>
            </a:r>
            <a:r>
              <a:rPr spc="-45" dirty="0"/>
              <a:t> </a:t>
            </a:r>
            <a:r>
              <a:rPr dirty="0"/>
              <a:t>a</a:t>
            </a:r>
            <a:r>
              <a:rPr spc="-45" dirty="0"/>
              <a:t> </a:t>
            </a:r>
            <a:r>
              <a:rPr dirty="0"/>
              <a:t>developer</a:t>
            </a:r>
            <a:r>
              <a:rPr spc="-45" dirty="0"/>
              <a:t> </a:t>
            </a:r>
            <a:r>
              <a:rPr dirty="0"/>
              <a:t>then</a:t>
            </a:r>
            <a:r>
              <a:rPr spc="-50" dirty="0"/>
              <a:t> </a:t>
            </a:r>
            <a:r>
              <a:rPr dirty="0"/>
              <a:t>fleshes</a:t>
            </a:r>
            <a:r>
              <a:rPr spc="-40" dirty="0"/>
              <a:t> </a:t>
            </a:r>
            <a:r>
              <a:rPr spc="-25" dirty="0"/>
              <a:t>the </a:t>
            </a:r>
            <a:r>
              <a:rPr u="heavy" dirty="0">
                <a:uFill>
                  <a:solidFill>
                    <a:srgbClr val="000000"/>
                  </a:solidFill>
                </a:uFill>
              </a:rPr>
              <a:t>solution</a:t>
            </a:r>
            <a:r>
              <a:rPr u="heavy" spc="-8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heavy" spc="-20" dirty="0">
                <a:uFill>
                  <a:solidFill>
                    <a:srgbClr val="000000"/>
                  </a:solidFill>
                </a:uFill>
              </a:rPr>
              <a:t>tasks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0748645" cy="3923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870" marR="6554470" indent="-229870" algn="r">
              <a:lnSpc>
                <a:spcPct val="100000"/>
              </a:lnSpc>
              <a:spcBef>
                <a:spcPts val="100"/>
              </a:spcBef>
              <a:buFont typeface="Arial"/>
              <a:buChar char="■"/>
              <a:tabLst>
                <a:tab pos="229870" algn="l"/>
              </a:tabLst>
            </a:pPr>
            <a:r>
              <a:rPr sz="2800" dirty="0">
                <a:latin typeface="Calibri"/>
                <a:cs typeface="Calibri"/>
              </a:rPr>
              <a:t>Evolve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analysis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models:</a:t>
            </a:r>
            <a:endParaRPr sz="2800" dirty="0">
              <a:latin typeface="Calibri"/>
              <a:cs typeface="Calibri"/>
            </a:endParaRPr>
          </a:p>
          <a:p>
            <a:pPr marL="226060" marR="6516370" lvl="1" indent="-226060" algn="r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22606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Explore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concepts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Alter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existing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model</a:t>
            </a:r>
            <a:endParaRPr sz="2400" dirty="0">
              <a:latin typeface="Calibri"/>
              <a:cs typeface="Calibri"/>
            </a:endParaRPr>
          </a:p>
          <a:p>
            <a:pPr marL="473075" marR="5080" lvl="1" indent="-226060">
              <a:lnSpc>
                <a:spcPts val="2810"/>
              </a:lnSpc>
              <a:spcBef>
                <a:spcPts val="18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Does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alter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flow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web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interface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application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logic?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so,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diagrams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(e.g.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Sequence)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need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modified</a:t>
            </a:r>
            <a:endParaRPr sz="2400" dirty="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715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design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high-level: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modify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React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Components/Services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UI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tier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modify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REST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API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Services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Make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changes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how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objects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persisted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Model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Tier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Refactoring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existing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improve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overall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design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588D3-F18D-A86E-5647-05D8F232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4" y="32003"/>
            <a:ext cx="11286635" cy="984885"/>
          </a:xfrm>
        </p:spPr>
        <p:txBody>
          <a:bodyPr/>
          <a:lstStyle/>
          <a:p>
            <a:pPr algn="l"/>
            <a:r>
              <a:rPr lang="en-US" dirty="0"/>
              <a:t>Splitting Large Stories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45021-62B0-3AC9-8D93-2D6C49822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11142345" cy="5170646"/>
          </a:xfrm>
        </p:spPr>
        <p:txBody>
          <a:bodyPr/>
          <a:lstStyle/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Workflow steps</a:t>
            </a:r>
            <a:r>
              <a:rPr lang="en-US" dirty="0"/>
              <a:t>: instead of “manage users,” split into “create user,” “edit user,” “delete user.”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Data variations</a:t>
            </a:r>
            <a:r>
              <a:rPr lang="en-US" dirty="0"/>
              <a:t>: build the core case first (e.g., standard payment) before edge cases (e.g., refunds).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Operation type: </a:t>
            </a:r>
            <a:r>
              <a:rPr lang="en-US" dirty="0"/>
              <a:t>split “search and filter” into “basic search” and “advanced filters.”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Interfaces: </a:t>
            </a:r>
            <a:r>
              <a:rPr lang="en-US" dirty="0"/>
              <a:t>deliver the API first, then </a:t>
            </a:r>
            <a:r>
              <a:rPr lang="en-US" dirty="0" err="1"/>
              <a:t>UI.Happy</a:t>
            </a:r>
            <a:r>
              <a:rPr lang="en-US" dirty="0"/>
              <a:t> path vs edge cases: ship the normal flow, then add handling for exceptions.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Smaller stories reduce risk and improve flow. If you’ll spend most of the sprint on one story, it’s too big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476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8950" y="1403348"/>
            <a:ext cx="7245350" cy="804545"/>
            <a:chOff x="1758950" y="1403348"/>
            <a:chExt cx="7245350" cy="804545"/>
          </a:xfrm>
        </p:grpSpPr>
        <p:sp>
          <p:nvSpPr>
            <p:cNvPr id="3" name="object 3"/>
            <p:cNvSpPr/>
            <p:nvPr/>
          </p:nvSpPr>
          <p:spPr>
            <a:xfrm>
              <a:off x="8254824" y="1739367"/>
              <a:ext cx="749935" cy="142875"/>
            </a:xfrm>
            <a:custGeom>
              <a:avLst/>
              <a:gdLst/>
              <a:ahLst/>
              <a:cxnLst/>
              <a:rect l="l" t="t" r="r" b="b"/>
              <a:pathLst>
                <a:path w="749934" h="142875">
                  <a:moveTo>
                    <a:pt x="607481" y="0"/>
                  </a:moveTo>
                  <a:lnTo>
                    <a:pt x="652501" y="57703"/>
                  </a:lnTo>
                  <a:lnTo>
                    <a:pt x="663931" y="57843"/>
                  </a:lnTo>
                  <a:lnTo>
                    <a:pt x="663757" y="72130"/>
                  </a:lnTo>
                  <a:lnTo>
                    <a:pt x="663681" y="78318"/>
                  </a:lnTo>
                  <a:lnTo>
                    <a:pt x="663582" y="86417"/>
                  </a:lnTo>
                  <a:lnTo>
                    <a:pt x="652037" y="86417"/>
                  </a:lnTo>
                  <a:lnTo>
                    <a:pt x="605739" y="142864"/>
                  </a:lnTo>
                  <a:lnTo>
                    <a:pt x="722165" y="86417"/>
                  </a:lnTo>
                  <a:lnTo>
                    <a:pt x="663582" y="86417"/>
                  </a:lnTo>
                  <a:lnTo>
                    <a:pt x="652152" y="86277"/>
                  </a:lnTo>
                  <a:lnTo>
                    <a:pt x="722452" y="86277"/>
                  </a:lnTo>
                  <a:lnTo>
                    <a:pt x="749475" y="73176"/>
                  </a:lnTo>
                  <a:lnTo>
                    <a:pt x="607481" y="0"/>
                  </a:lnTo>
                  <a:close/>
                </a:path>
                <a:path w="749934" h="142875">
                  <a:moveTo>
                    <a:pt x="663757" y="72130"/>
                  </a:moveTo>
                  <a:lnTo>
                    <a:pt x="652152" y="86277"/>
                  </a:lnTo>
                  <a:lnTo>
                    <a:pt x="663582" y="86417"/>
                  </a:lnTo>
                  <a:lnTo>
                    <a:pt x="663681" y="78318"/>
                  </a:lnTo>
                  <a:lnTo>
                    <a:pt x="663757" y="72130"/>
                  </a:lnTo>
                  <a:close/>
                </a:path>
                <a:path w="749934" h="142875">
                  <a:moveTo>
                    <a:pt x="349" y="49745"/>
                  </a:moveTo>
                  <a:lnTo>
                    <a:pt x="75" y="72130"/>
                  </a:lnTo>
                  <a:lnTo>
                    <a:pt x="0" y="78318"/>
                  </a:lnTo>
                  <a:lnTo>
                    <a:pt x="652152" y="86277"/>
                  </a:lnTo>
                  <a:lnTo>
                    <a:pt x="663755" y="72130"/>
                  </a:lnTo>
                  <a:lnTo>
                    <a:pt x="652610" y="57843"/>
                  </a:lnTo>
                  <a:lnTo>
                    <a:pt x="652501" y="57703"/>
                  </a:lnTo>
                  <a:lnTo>
                    <a:pt x="349" y="49745"/>
                  </a:lnTo>
                  <a:close/>
                </a:path>
                <a:path w="749934" h="142875">
                  <a:moveTo>
                    <a:pt x="652501" y="57703"/>
                  </a:moveTo>
                  <a:lnTo>
                    <a:pt x="663757" y="72130"/>
                  </a:lnTo>
                  <a:lnTo>
                    <a:pt x="663931" y="57843"/>
                  </a:lnTo>
                  <a:lnTo>
                    <a:pt x="652501" y="57703"/>
                  </a:lnTo>
                  <a:close/>
                </a:path>
              </a:pathLst>
            </a:custGeom>
            <a:solidFill>
              <a:srgbClr val="ADC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78000" y="1422398"/>
              <a:ext cx="1371600" cy="766445"/>
            </a:xfrm>
            <a:custGeom>
              <a:avLst/>
              <a:gdLst/>
              <a:ahLst/>
              <a:cxnLst/>
              <a:rect l="l" t="t" r="r" b="b"/>
              <a:pathLst>
                <a:path w="1371600" h="766444">
                  <a:moveTo>
                    <a:pt x="1243926" y="0"/>
                  </a:moveTo>
                  <a:lnTo>
                    <a:pt x="0" y="0"/>
                  </a:lnTo>
                  <a:lnTo>
                    <a:pt x="0" y="766015"/>
                  </a:lnTo>
                  <a:lnTo>
                    <a:pt x="1371600" y="766015"/>
                  </a:lnTo>
                  <a:lnTo>
                    <a:pt x="1371600" y="127673"/>
                  </a:lnTo>
                  <a:lnTo>
                    <a:pt x="1243926" y="0"/>
                  </a:lnTo>
                  <a:close/>
                </a:path>
              </a:pathLst>
            </a:custGeom>
            <a:solidFill>
              <a:srgbClr val="DADADA">
                <a:alpha val="250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78000" y="1422398"/>
              <a:ext cx="1371600" cy="766445"/>
            </a:xfrm>
            <a:custGeom>
              <a:avLst/>
              <a:gdLst/>
              <a:ahLst/>
              <a:cxnLst/>
              <a:rect l="l" t="t" r="r" b="b"/>
              <a:pathLst>
                <a:path w="1371600" h="766444">
                  <a:moveTo>
                    <a:pt x="0" y="0"/>
                  </a:moveTo>
                  <a:lnTo>
                    <a:pt x="1243927" y="0"/>
                  </a:lnTo>
                  <a:lnTo>
                    <a:pt x="1371600" y="127672"/>
                  </a:lnTo>
                  <a:lnTo>
                    <a:pt x="1371600" y="766016"/>
                  </a:lnTo>
                  <a:lnTo>
                    <a:pt x="0" y="766016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491490" marR="5080">
              <a:lnSpc>
                <a:spcPts val="3310"/>
              </a:lnSpc>
              <a:spcBef>
                <a:spcPts val="650"/>
              </a:spcBef>
              <a:tabLst>
                <a:tab pos="10664825" algn="l"/>
              </a:tabLst>
            </a:pPr>
            <a:r>
              <a:rPr dirty="0">
                <a:latin typeface="Arial"/>
                <a:cs typeface="Arial"/>
              </a:rPr>
              <a:t>During</a:t>
            </a:r>
            <a:r>
              <a:rPr spc="-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Sprint</a:t>
            </a:r>
            <a:r>
              <a:rPr spc="-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X</a:t>
            </a:r>
            <a:r>
              <a:rPr spc="-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you</a:t>
            </a:r>
            <a:r>
              <a:rPr spc="-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refine</a:t>
            </a:r>
            <a:r>
              <a:rPr spc="-4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stories</a:t>
            </a:r>
            <a:r>
              <a:rPr spc="-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in</a:t>
            </a:r>
            <a:r>
              <a:rPr spc="-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preparation</a:t>
            </a:r>
            <a:r>
              <a:rPr spc="-35" dirty="0">
                <a:latin typeface="Arial"/>
                <a:cs typeface="Arial"/>
              </a:rPr>
              <a:t> </a:t>
            </a:r>
            <a:r>
              <a:rPr spc="-25" dirty="0">
                <a:latin typeface="Arial"/>
                <a:cs typeface="Arial"/>
              </a:rPr>
              <a:t>for</a:t>
            </a:r>
            <a:r>
              <a:rPr dirty="0">
                <a:latin typeface="Arial"/>
                <a:cs typeface="Arial"/>
              </a:rPr>
              <a:t>	</a:t>
            </a:r>
            <a:r>
              <a:rPr spc="-25" dirty="0">
                <a:latin typeface="Arial"/>
                <a:cs typeface="Arial"/>
              </a:rPr>
              <a:t>the </a:t>
            </a:r>
            <a:r>
              <a:rPr dirty="0">
                <a:latin typeface="Arial"/>
                <a:cs typeface="Arial"/>
              </a:rPr>
              <a:t>Sprint</a:t>
            </a:r>
            <a:r>
              <a:rPr spc="-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Planning</a:t>
            </a:r>
            <a:r>
              <a:rPr spc="-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meeting</a:t>
            </a:r>
            <a:r>
              <a:rPr spc="-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for</a:t>
            </a:r>
            <a:r>
              <a:rPr spc="-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Sprint</a:t>
            </a:r>
            <a:r>
              <a:rPr spc="-55" dirty="0">
                <a:latin typeface="Arial"/>
                <a:cs typeface="Arial"/>
              </a:rPr>
              <a:t> </a:t>
            </a:r>
            <a:r>
              <a:rPr spc="-20" dirty="0">
                <a:latin typeface="Arial"/>
                <a:cs typeface="Arial"/>
              </a:rPr>
              <a:t>X+1.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966744" y="1446275"/>
            <a:ext cx="930275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604">
              <a:lnSpc>
                <a:spcPct val="117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Product Backlog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997950" y="1403348"/>
            <a:ext cx="1409700" cy="804545"/>
            <a:chOff x="8997950" y="1403348"/>
            <a:chExt cx="1409700" cy="804545"/>
          </a:xfrm>
        </p:grpSpPr>
        <p:sp>
          <p:nvSpPr>
            <p:cNvPr id="9" name="object 9"/>
            <p:cNvSpPr/>
            <p:nvPr/>
          </p:nvSpPr>
          <p:spPr>
            <a:xfrm>
              <a:off x="9017000" y="1422398"/>
              <a:ext cx="1371600" cy="766445"/>
            </a:xfrm>
            <a:custGeom>
              <a:avLst/>
              <a:gdLst/>
              <a:ahLst/>
              <a:cxnLst/>
              <a:rect l="l" t="t" r="r" b="b"/>
              <a:pathLst>
                <a:path w="1371600" h="766444">
                  <a:moveTo>
                    <a:pt x="1243926" y="0"/>
                  </a:moveTo>
                  <a:lnTo>
                    <a:pt x="0" y="0"/>
                  </a:lnTo>
                  <a:lnTo>
                    <a:pt x="0" y="766015"/>
                  </a:lnTo>
                  <a:lnTo>
                    <a:pt x="1371600" y="766015"/>
                  </a:lnTo>
                  <a:lnTo>
                    <a:pt x="1371600" y="127673"/>
                  </a:lnTo>
                  <a:lnTo>
                    <a:pt x="1243926" y="0"/>
                  </a:lnTo>
                  <a:close/>
                </a:path>
              </a:pathLst>
            </a:custGeom>
            <a:solidFill>
              <a:srgbClr val="DADADA">
                <a:alpha val="250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017000" y="1422398"/>
              <a:ext cx="1371600" cy="766445"/>
            </a:xfrm>
            <a:custGeom>
              <a:avLst/>
              <a:gdLst/>
              <a:ahLst/>
              <a:cxnLst/>
              <a:rect l="l" t="t" r="r" b="b"/>
              <a:pathLst>
                <a:path w="1371600" h="766444">
                  <a:moveTo>
                    <a:pt x="0" y="0"/>
                  </a:moveTo>
                  <a:lnTo>
                    <a:pt x="1243928" y="0"/>
                  </a:lnTo>
                  <a:lnTo>
                    <a:pt x="1371600" y="127672"/>
                  </a:lnTo>
                  <a:lnTo>
                    <a:pt x="1371600" y="766016"/>
                  </a:lnTo>
                  <a:lnTo>
                    <a:pt x="0" y="766016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205745" y="1446275"/>
            <a:ext cx="930275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0650">
              <a:lnSpc>
                <a:spcPct val="117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Sprint Backlog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803650" y="1403350"/>
            <a:ext cx="1955800" cy="1034415"/>
            <a:chOff x="3803650" y="1403350"/>
            <a:chExt cx="1955800" cy="1034415"/>
          </a:xfrm>
        </p:grpSpPr>
        <p:sp>
          <p:nvSpPr>
            <p:cNvPr id="13" name="object 13"/>
            <p:cNvSpPr/>
            <p:nvPr/>
          </p:nvSpPr>
          <p:spPr>
            <a:xfrm>
              <a:off x="3822700" y="1422400"/>
              <a:ext cx="1917700" cy="996315"/>
            </a:xfrm>
            <a:custGeom>
              <a:avLst/>
              <a:gdLst/>
              <a:ahLst/>
              <a:cxnLst/>
              <a:rect l="l" t="t" r="r" b="b"/>
              <a:pathLst>
                <a:path w="1917700" h="996314">
                  <a:moveTo>
                    <a:pt x="1917700" y="0"/>
                  </a:moveTo>
                  <a:lnTo>
                    <a:pt x="249024" y="0"/>
                  </a:lnTo>
                  <a:lnTo>
                    <a:pt x="0" y="996096"/>
                  </a:lnTo>
                  <a:lnTo>
                    <a:pt x="1668675" y="996096"/>
                  </a:lnTo>
                  <a:lnTo>
                    <a:pt x="1917700" y="0"/>
                  </a:lnTo>
                  <a:close/>
                </a:path>
              </a:pathLst>
            </a:custGeom>
            <a:solidFill>
              <a:srgbClr val="ADCAFF">
                <a:alpha val="250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22700" y="1422400"/>
              <a:ext cx="1917700" cy="996315"/>
            </a:xfrm>
            <a:custGeom>
              <a:avLst/>
              <a:gdLst/>
              <a:ahLst/>
              <a:cxnLst/>
              <a:rect l="l" t="t" r="r" b="b"/>
              <a:pathLst>
                <a:path w="1917700" h="996314">
                  <a:moveTo>
                    <a:pt x="0" y="996096"/>
                  </a:moveTo>
                  <a:lnTo>
                    <a:pt x="249024" y="0"/>
                  </a:lnTo>
                  <a:lnTo>
                    <a:pt x="1917700" y="0"/>
                  </a:lnTo>
                  <a:lnTo>
                    <a:pt x="1668676" y="996096"/>
                  </a:lnTo>
                  <a:lnTo>
                    <a:pt x="0" y="996096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119562" y="1519428"/>
            <a:ext cx="1324610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6850">
              <a:lnSpc>
                <a:spcPct val="117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Backlog Refinement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402915" y="1403350"/>
            <a:ext cx="1955800" cy="1034415"/>
            <a:chOff x="6402915" y="1403350"/>
            <a:chExt cx="1955800" cy="1034415"/>
          </a:xfrm>
        </p:grpSpPr>
        <p:sp>
          <p:nvSpPr>
            <p:cNvPr id="17" name="object 17"/>
            <p:cNvSpPr/>
            <p:nvPr/>
          </p:nvSpPr>
          <p:spPr>
            <a:xfrm>
              <a:off x="6421965" y="1422400"/>
              <a:ext cx="1917700" cy="996315"/>
            </a:xfrm>
            <a:custGeom>
              <a:avLst/>
              <a:gdLst/>
              <a:ahLst/>
              <a:cxnLst/>
              <a:rect l="l" t="t" r="r" b="b"/>
              <a:pathLst>
                <a:path w="1917700" h="996314">
                  <a:moveTo>
                    <a:pt x="1917700" y="0"/>
                  </a:moveTo>
                  <a:lnTo>
                    <a:pt x="249024" y="0"/>
                  </a:lnTo>
                  <a:lnTo>
                    <a:pt x="0" y="996096"/>
                  </a:lnTo>
                  <a:lnTo>
                    <a:pt x="1668675" y="996096"/>
                  </a:lnTo>
                  <a:lnTo>
                    <a:pt x="1917700" y="0"/>
                  </a:lnTo>
                  <a:close/>
                </a:path>
              </a:pathLst>
            </a:custGeom>
            <a:solidFill>
              <a:srgbClr val="ADCAFF">
                <a:alpha val="250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21965" y="1422400"/>
              <a:ext cx="1917700" cy="996315"/>
            </a:xfrm>
            <a:custGeom>
              <a:avLst/>
              <a:gdLst/>
              <a:ahLst/>
              <a:cxnLst/>
              <a:rect l="l" t="t" r="r" b="b"/>
              <a:pathLst>
                <a:path w="1917700" h="996314">
                  <a:moveTo>
                    <a:pt x="0" y="996096"/>
                  </a:moveTo>
                  <a:lnTo>
                    <a:pt x="249024" y="0"/>
                  </a:lnTo>
                  <a:lnTo>
                    <a:pt x="1917700" y="0"/>
                  </a:lnTo>
                  <a:lnTo>
                    <a:pt x="1668676" y="996096"/>
                  </a:lnTo>
                  <a:lnTo>
                    <a:pt x="0" y="996096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872816" y="1519428"/>
            <a:ext cx="1016000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3195">
              <a:lnSpc>
                <a:spcPct val="117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Sprint Planning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01440" y="2826003"/>
            <a:ext cx="1754505" cy="665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Analyze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story</a:t>
            </a:r>
            <a:endParaRPr sz="1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Design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solution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04940" y="2981451"/>
            <a:ext cx="3689985" cy="9798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Review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next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story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backlog</a:t>
            </a:r>
            <a:endParaRPr sz="1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Estimate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using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Planning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Poker</a:t>
            </a:r>
            <a:endParaRPr sz="1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Does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story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fit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sprint?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04940" y="3935476"/>
            <a:ext cx="3456304" cy="162560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812165" indent="-3422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812165" algn="l"/>
              </a:tabLst>
            </a:pPr>
            <a:r>
              <a:rPr sz="1600" i="1" dirty="0">
                <a:latin typeface="Arial"/>
                <a:cs typeface="Arial"/>
              </a:rPr>
              <a:t>Yes</a:t>
            </a:r>
            <a:r>
              <a:rPr sz="1600" dirty="0">
                <a:latin typeface="Arial"/>
                <a:cs typeface="Arial"/>
              </a:rPr>
              <a:t>: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add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Sprint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Backlog</a:t>
            </a:r>
            <a:endParaRPr sz="1600">
              <a:latin typeface="Arial"/>
              <a:cs typeface="Arial"/>
            </a:endParaRPr>
          </a:p>
          <a:p>
            <a:pPr marL="812165" indent="-34226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812165" algn="l"/>
              </a:tabLst>
            </a:pPr>
            <a:r>
              <a:rPr sz="1600" i="1" dirty="0">
                <a:latin typeface="Arial"/>
                <a:cs typeface="Arial"/>
              </a:rPr>
              <a:t>No</a:t>
            </a:r>
            <a:r>
              <a:rPr sz="1600" dirty="0">
                <a:latin typeface="Arial"/>
                <a:cs typeface="Arial"/>
              </a:rPr>
              <a:t>: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keep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on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Product</a:t>
            </a:r>
            <a:r>
              <a:rPr sz="1600" spc="-10" dirty="0">
                <a:latin typeface="Arial"/>
                <a:cs typeface="Arial"/>
              </a:rPr>
              <a:t> Backlog</a:t>
            </a:r>
            <a:endParaRPr sz="1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AutoNum type="arabicPeriod" startAt="4"/>
              <a:tabLst>
                <a:tab pos="354965" algn="l"/>
              </a:tabLst>
            </a:pPr>
            <a:r>
              <a:rPr sz="1600" dirty="0">
                <a:latin typeface="Arial"/>
                <a:cs typeface="Arial"/>
              </a:rPr>
              <a:t>Is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Sprint</a:t>
            </a:r>
            <a:r>
              <a:rPr sz="1600" spc="-10" dirty="0">
                <a:latin typeface="Arial"/>
                <a:cs typeface="Arial"/>
              </a:rPr>
              <a:t> full?</a:t>
            </a:r>
            <a:endParaRPr sz="1600">
              <a:latin typeface="Arial"/>
              <a:cs typeface="Arial"/>
            </a:endParaRPr>
          </a:p>
          <a:p>
            <a:pPr marL="812165" lvl="1" indent="-3422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812165" algn="l"/>
              </a:tabLst>
            </a:pPr>
            <a:r>
              <a:rPr sz="1600" i="1" dirty="0">
                <a:latin typeface="Arial"/>
                <a:cs typeface="Arial"/>
              </a:rPr>
              <a:t>Yes</a:t>
            </a:r>
            <a:r>
              <a:rPr sz="1600" dirty="0">
                <a:latin typeface="Arial"/>
                <a:cs typeface="Arial"/>
              </a:rPr>
              <a:t>:</a:t>
            </a:r>
            <a:r>
              <a:rPr sz="1600" spc="-1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Done!</a:t>
            </a:r>
            <a:endParaRPr sz="1600">
              <a:latin typeface="Arial"/>
              <a:cs typeface="Arial"/>
            </a:endParaRPr>
          </a:p>
          <a:p>
            <a:pPr marL="812165" lvl="1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812165" algn="l"/>
              </a:tabLst>
            </a:pPr>
            <a:r>
              <a:rPr sz="1600" i="1" dirty="0">
                <a:latin typeface="Arial"/>
                <a:cs typeface="Arial"/>
              </a:rPr>
              <a:t>No</a:t>
            </a:r>
            <a:r>
              <a:rPr sz="1600" dirty="0">
                <a:latin typeface="Arial"/>
                <a:cs typeface="Arial"/>
              </a:rPr>
              <a:t>: go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step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1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10" dirty="0">
                <a:latin typeface="Arial"/>
                <a:cs typeface="Arial"/>
              </a:rPr>
              <a:t> repeat.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136735" y="1733537"/>
            <a:ext cx="3455035" cy="144780"/>
          </a:xfrm>
          <a:custGeom>
            <a:avLst/>
            <a:gdLst/>
            <a:ahLst/>
            <a:cxnLst/>
            <a:rect l="l" t="t" r="r" b="b"/>
            <a:pathLst>
              <a:path w="3455034" h="144780">
                <a:moveTo>
                  <a:pt x="838365" y="69862"/>
                </a:moveTo>
                <a:lnTo>
                  <a:pt x="811161" y="56642"/>
                </a:lnTo>
                <a:lnTo>
                  <a:pt x="694715" y="0"/>
                </a:lnTo>
                <a:lnTo>
                  <a:pt x="741045" y="56654"/>
                </a:lnTo>
                <a:lnTo>
                  <a:pt x="0" y="64731"/>
                </a:lnTo>
                <a:lnTo>
                  <a:pt x="228" y="85217"/>
                </a:lnTo>
                <a:lnTo>
                  <a:pt x="317" y="93294"/>
                </a:lnTo>
                <a:lnTo>
                  <a:pt x="741362" y="85217"/>
                </a:lnTo>
                <a:lnTo>
                  <a:pt x="696277" y="142862"/>
                </a:lnTo>
                <a:lnTo>
                  <a:pt x="808482" y="85217"/>
                </a:lnTo>
                <a:lnTo>
                  <a:pt x="838365" y="69862"/>
                </a:lnTo>
                <a:close/>
              </a:path>
              <a:path w="3455034" h="144780">
                <a:moveTo>
                  <a:pt x="3454565" y="69862"/>
                </a:moveTo>
                <a:lnTo>
                  <a:pt x="3428403" y="57518"/>
                </a:lnTo>
                <a:lnTo>
                  <a:pt x="3310102" y="1676"/>
                </a:lnTo>
                <a:lnTo>
                  <a:pt x="3357105" y="57785"/>
                </a:lnTo>
                <a:lnTo>
                  <a:pt x="2489035" y="77431"/>
                </a:lnTo>
                <a:lnTo>
                  <a:pt x="2489682" y="105994"/>
                </a:lnTo>
                <a:lnTo>
                  <a:pt x="3357753" y="86347"/>
                </a:lnTo>
                <a:lnTo>
                  <a:pt x="3313341" y="144526"/>
                </a:lnTo>
                <a:lnTo>
                  <a:pt x="3454565" y="69862"/>
                </a:lnTo>
                <a:close/>
              </a:path>
            </a:pathLst>
          </a:custGeom>
          <a:solidFill>
            <a:srgbClr val="ADC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210" y="32003"/>
            <a:ext cx="88995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Planning</a:t>
            </a:r>
            <a:r>
              <a:rPr spc="-45" dirty="0"/>
              <a:t> </a:t>
            </a:r>
            <a:r>
              <a:rPr dirty="0"/>
              <a:t>poker</a:t>
            </a:r>
            <a:r>
              <a:rPr spc="-4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a</a:t>
            </a:r>
            <a:r>
              <a:rPr spc="-45" dirty="0"/>
              <a:t> </a:t>
            </a:r>
            <a:r>
              <a:rPr dirty="0"/>
              <a:t>technique</a:t>
            </a:r>
            <a:r>
              <a:rPr spc="-35" dirty="0"/>
              <a:t> </a:t>
            </a:r>
            <a:r>
              <a:rPr dirty="0"/>
              <a:t>devised</a:t>
            </a:r>
            <a:r>
              <a:rPr spc="-45" dirty="0"/>
              <a:t> </a:t>
            </a:r>
            <a:r>
              <a:rPr dirty="0"/>
              <a:t>by</a:t>
            </a:r>
            <a:r>
              <a:rPr spc="-40" dirty="0"/>
              <a:t> </a:t>
            </a:r>
            <a:r>
              <a:rPr dirty="0"/>
              <a:t>Mike</a:t>
            </a:r>
            <a:r>
              <a:rPr spc="-40" dirty="0"/>
              <a:t> </a:t>
            </a:r>
            <a:r>
              <a:rPr spc="-10" dirty="0"/>
              <a:t>Cohn.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951484"/>
            <a:ext cx="10951845" cy="345694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9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It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form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expert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estimation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which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every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member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expert.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points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assigned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abstract;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relate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hours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effort.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sprint's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capacity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hours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"level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effort"</a:t>
            </a:r>
            <a:endParaRPr sz="24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9"/>
              </a:spcBef>
              <a:buFont typeface="Aria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provides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relative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levels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effort.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Small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effort: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0,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½,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1,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2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Medium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effort: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5,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8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13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Large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effort: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20,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40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100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Unknown: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?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OK,</a:t>
            </a:r>
            <a:r>
              <a:rPr spc="-35" dirty="0"/>
              <a:t> </a:t>
            </a:r>
            <a:r>
              <a:rPr dirty="0"/>
              <a:t>but</a:t>
            </a:r>
            <a:r>
              <a:rPr spc="-25" dirty="0"/>
              <a:t> </a:t>
            </a:r>
            <a:r>
              <a:rPr dirty="0"/>
              <a:t>how</a:t>
            </a:r>
            <a:r>
              <a:rPr spc="-35" dirty="0"/>
              <a:t> </a:t>
            </a:r>
            <a:r>
              <a:rPr dirty="0"/>
              <a:t>do</a:t>
            </a:r>
            <a:r>
              <a:rPr spc="-25" dirty="0"/>
              <a:t> </a:t>
            </a:r>
            <a:r>
              <a:rPr dirty="0"/>
              <a:t>you</a:t>
            </a:r>
            <a:r>
              <a:rPr spc="-35" dirty="0"/>
              <a:t> </a:t>
            </a:r>
            <a:r>
              <a:rPr dirty="0"/>
              <a:t>estimate</a:t>
            </a:r>
            <a:r>
              <a:rPr spc="-35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story,</a:t>
            </a:r>
            <a:r>
              <a:rPr spc="-35" dirty="0"/>
              <a:t> </a:t>
            </a:r>
            <a:r>
              <a:rPr spc="-10" dirty="0"/>
              <a:t>really?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indent="-229870">
              <a:lnSpc>
                <a:spcPct val="100000"/>
              </a:lnSpc>
              <a:spcBef>
                <a:spcPts val="100"/>
              </a:spcBef>
              <a:buFont typeface="Arial"/>
              <a:buChar char="■"/>
              <a:tabLst>
                <a:tab pos="242570" algn="l"/>
              </a:tabLst>
            </a:pPr>
            <a:r>
              <a:rPr dirty="0"/>
              <a:t>Create</a:t>
            </a:r>
            <a:r>
              <a:rPr spc="-35" dirty="0"/>
              <a:t> </a:t>
            </a:r>
            <a:r>
              <a:rPr dirty="0"/>
              <a:t>an</a:t>
            </a:r>
            <a:r>
              <a:rPr spc="-15" dirty="0"/>
              <a:t> </a:t>
            </a:r>
            <a:r>
              <a:rPr dirty="0"/>
              <a:t>estimate</a:t>
            </a:r>
            <a:r>
              <a:rPr spc="-30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dirty="0"/>
              <a:t>each</a:t>
            </a:r>
            <a:r>
              <a:rPr spc="-35" dirty="0"/>
              <a:t> </a:t>
            </a:r>
            <a:r>
              <a:rPr i="1" dirty="0">
                <a:latin typeface="Calibri"/>
                <a:cs typeface="Calibri"/>
              </a:rPr>
              <a:t>Solution</a:t>
            </a:r>
            <a:r>
              <a:rPr i="1" spc="-2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Task</a:t>
            </a:r>
            <a:r>
              <a:rPr i="1" spc="-40" dirty="0">
                <a:latin typeface="Calibri"/>
                <a:cs typeface="Calibri"/>
              </a:rPr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your</a:t>
            </a:r>
            <a:r>
              <a:rPr spc="-25" dirty="0"/>
              <a:t> </a:t>
            </a:r>
            <a:r>
              <a:rPr dirty="0"/>
              <a:t>story</a:t>
            </a:r>
            <a:r>
              <a:rPr spc="-30" dirty="0"/>
              <a:t> </a:t>
            </a:r>
            <a:r>
              <a:rPr spc="-10" dirty="0"/>
              <a:t>design.</a:t>
            </a: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Consider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type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component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build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modify)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Consider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complexity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feature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Consider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how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well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know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technology</a:t>
            </a:r>
            <a:endParaRPr sz="2400">
              <a:latin typeface="Calibri"/>
              <a:cs typeface="Calibri"/>
            </a:endParaRPr>
          </a:p>
          <a:p>
            <a:pPr marL="242570" marR="372110" indent="-230504">
              <a:lnSpc>
                <a:spcPts val="3290"/>
              </a:lnSpc>
              <a:spcBef>
                <a:spcPts val="994"/>
              </a:spcBef>
              <a:buFont typeface="Arial"/>
              <a:buChar char="■"/>
              <a:tabLst>
                <a:tab pos="242570" algn="l"/>
              </a:tabLst>
            </a:pPr>
            <a:r>
              <a:rPr dirty="0"/>
              <a:t>Add</a:t>
            </a:r>
            <a:r>
              <a:rPr spc="-35" dirty="0"/>
              <a:t> </a:t>
            </a:r>
            <a:r>
              <a:rPr dirty="0"/>
              <a:t>up</a:t>
            </a:r>
            <a:r>
              <a:rPr spc="-30" dirty="0"/>
              <a:t> </a:t>
            </a:r>
            <a:r>
              <a:rPr dirty="0"/>
              <a:t>each</a:t>
            </a:r>
            <a:r>
              <a:rPr spc="-30" dirty="0"/>
              <a:t> </a:t>
            </a:r>
            <a:r>
              <a:rPr dirty="0"/>
              <a:t>task</a:t>
            </a:r>
            <a:r>
              <a:rPr spc="-30" dirty="0"/>
              <a:t> </a:t>
            </a:r>
            <a:r>
              <a:rPr dirty="0"/>
              <a:t>estimate</a:t>
            </a:r>
            <a:r>
              <a:rPr spc="-40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i="1" dirty="0">
                <a:latin typeface="Calibri"/>
                <a:cs typeface="Calibri"/>
              </a:rPr>
              <a:t>round</a:t>
            </a:r>
            <a:r>
              <a:rPr i="1" spc="-3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up</a:t>
            </a:r>
            <a:r>
              <a:rPr i="1" spc="-40" dirty="0">
                <a:latin typeface="Calibri"/>
                <a:cs typeface="Calibri"/>
              </a:rPr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nearest</a:t>
            </a:r>
            <a:r>
              <a:rPr spc="-35" dirty="0"/>
              <a:t> </a:t>
            </a:r>
            <a:r>
              <a:rPr dirty="0"/>
              <a:t>Poker</a:t>
            </a:r>
            <a:r>
              <a:rPr spc="-35" dirty="0"/>
              <a:t> </a:t>
            </a:r>
            <a:r>
              <a:rPr spc="-10" dirty="0"/>
              <a:t>(Fibonacci) number.</a:t>
            </a:r>
          </a:p>
          <a:p>
            <a:pPr marL="242570" marR="5080" indent="-230504">
              <a:lnSpc>
                <a:spcPct val="101400"/>
              </a:lnSpc>
              <a:spcBef>
                <a:spcPts val="690"/>
              </a:spcBef>
              <a:buFont typeface="Arial"/>
              <a:buChar char="■"/>
              <a:tabLst>
                <a:tab pos="242570" algn="l"/>
              </a:tabLst>
            </a:pPr>
            <a:r>
              <a:rPr dirty="0"/>
              <a:t>Expert</a:t>
            </a:r>
            <a:r>
              <a:rPr spc="-55" dirty="0"/>
              <a:t> </a:t>
            </a:r>
            <a:r>
              <a:rPr dirty="0"/>
              <a:t>developers</a:t>
            </a:r>
            <a:r>
              <a:rPr spc="-45" dirty="0"/>
              <a:t> </a:t>
            </a:r>
            <a:r>
              <a:rPr dirty="0"/>
              <a:t>do</a:t>
            </a:r>
            <a:r>
              <a:rPr spc="-55" dirty="0"/>
              <a:t> </a:t>
            </a:r>
            <a:r>
              <a:rPr dirty="0"/>
              <a:t>this</a:t>
            </a:r>
            <a:r>
              <a:rPr spc="-45" dirty="0"/>
              <a:t> </a:t>
            </a:r>
            <a:r>
              <a:rPr dirty="0"/>
              <a:t>calculation</a:t>
            </a:r>
            <a:r>
              <a:rPr spc="-50" dirty="0"/>
              <a:t> </a:t>
            </a:r>
            <a:r>
              <a:rPr dirty="0"/>
              <a:t>implicitly</a:t>
            </a:r>
            <a:r>
              <a:rPr spc="-55" dirty="0"/>
              <a:t> </a:t>
            </a:r>
            <a:r>
              <a:rPr dirty="0"/>
              <a:t>based</a:t>
            </a:r>
            <a:r>
              <a:rPr spc="-50" dirty="0"/>
              <a:t> </a:t>
            </a:r>
            <a:r>
              <a:rPr dirty="0"/>
              <a:t>their</a:t>
            </a:r>
            <a:r>
              <a:rPr spc="-50" dirty="0"/>
              <a:t> </a:t>
            </a:r>
            <a:r>
              <a:rPr dirty="0"/>
              <a:t>large</a:t>
            </a:r>
            <a:r>
              <a:rPr spc="-60" dirty="0"/>
              <a:t> </a:t>
            </a:r>
            <a:r>
              <a:rPr spc="-10" dirty="0"/>
              <a:t>experience base.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1417</Words>
  <Application>Microsoft Office PowerPoint</Application>
  <PresentationFormat>Widescreen</PresentationFormat>
  <Paragraphs>148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Backlog Refinement and Estimation</vt:lpstr>
      <vt:lpstr>Before a story can be placed in the sprint backlog, it must be refined and given an effort estimate.</vt:lpstr>
      <vt:lpstr>Acceptance criteria come from the Product Owner or user representatives.</vt:lpstr>
      <vt:lpstr>Let's review: What makes good acceptance criteria?</vt:lpstr>
      <vt:lpstr>With acceptance criteria defined, a developer then fleshes the solution tasks</vt:lpstr>
      <vt:lpstr>Splitting Large Stories </vt:lpstr>
      <vt:lpstr>During Sprint X you refine stories in preparation for the Sprint Planning meeting for Sprint X+1.</vt:lpstr>
      <vt:lpstr>Planning poker is a technique devised by Mike Cohn.</vt:lpstr>
      <vt:lpstr>OK, but how do you estimate a story, really?</vt:lpstr>
      <vt:lpstr>Here's how Planning poker works.</vt:lpstr>
      <vt:lpstr>Other Estimation Techniques</vt:lpstr>
      <vt:lpstr>Dot Voting</vt:lpstr>
      <vt:lpstr>Affinity Estimation</vt:lpstr>
      <vt:lpstr>Here is an example matrix of component estimation.</vt:lpstr>
      <vt:lpstr>What should the team do if no consensus is found?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Backlog Refinement and Estimation</dc:title>
  <cp:lastModifiedBy>Christian Newman</cp:lastModifiedBy>
  <cp:revision>10</cp:revision>
  <dcterms:created xsi:type="dcterms:W3CDTF">2024-09-26T16:26:14Z</dcterms:created>
  <dcterms:modified xsi:type="dcterms:W3CDTF">2025-09-25T19:25:23Z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2022-02-07T00:00:00Z</vt:filetime>
  </property>
  <property fmtid="{D5CDD505-2E9C-101B-9397-08002B2CF9AE}" pid="3" name="LastSaved">
    <vt:filetime>2024-09-26T00:00:00Z</vt:filetime>
  </property>
  <property fmtid="{D5CDD505-2E9C-101B-9397-08002B2CF9AE}" pid="4" name="Producer">
    <vt:lpwstr>macOS Version 12.2 (Build 21D49) Quartz PDFContext</vt:lpwstr>
  </property>
</Properties>
</file>