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7" r:id="rId10"/>
    <p:sldId id="268" r:id="rId11"/>
    <p:sldId id="270" r:id="rId12"/>
    <p:sldId id="272" r:id="rId13"/>
    <p:sldId id="263" r:id="rId14"/>
    <p:sldId id="264" r:id="rId15"/>
    <p:sldId id="265" r:id="rId1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55210" y="32003"/>
            <a:ext cx="10251440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274" y="32003"/>
            <a:ext cx="10903095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210" y="1058163"/>
            <a:ext cx="11332210" cy="4390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939" y="6525846"/>
            <a:ext cx="248285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66" y="6351"/>
            <a:ext cx="12172950" cy="6844030"/>
          </a:xfrm>
          <a:custGeom>
            <a:avLst/>
            <a:gdLst/>
            <a:ahLst/>
            <a:cxnLst/>
            <a:rect l="l" t="t" r="r" b="b"/>
            <a:pathLst>
              <a:path w="12172950" h="6844030">
                <a:moveTo>
                  <a:pt x="0" y="0"/>
                </a:moveTo>
                <a:lnTo>
                  <a:pt x="12172951" y="0"/>
                </a:lnTo>
                <a:lnTo>
                  <a:pt x="12172951" y="6843713"/>
                </a:lnTo>
                <a:lnTo>
                  <a:pt x="0" y="6843713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7B7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8596" y="4998211"/>
            <a:ext cx="3149600" cy="1749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1750">
              <a:lnSpc>
                <a:spcPts val="1900"/>
              </a:lnSpc>
              <a:spcBef>
                <a:spcPts val="1120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6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5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319783" y="1164336"/>
            <a:ext cx="10737215" cy="5615305"/>
            <a:chOff x="1319783" y="1164336"/>
            <a:chExt cx="10737215" cy="56153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7056" y="5764940"/>
              <a:ext cx="1109663" cy="101441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9783" y="1164336"/>
              <a:ext cx="2529840" cy="3681984"/>
            </a:xfrm>
            <a:prstGeom prst="rect">
              <a:avLst/>
            </a:prstGeom>
          </p:spPr>
        </p:pic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4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Software</a:t>
            </a:r>
            <a:r>
              <a:rPr sz="3600" spc="-100" dirty="0"/>
              <a:t> </a:t>
            </a:r>
            <a:r>
              <a:rPr sz="3600" dirty="0"/>
              <a:t>Measurement</a:t>
            </a:r>
            <a:r>
              <a:rPr sz="3600" spc="-95" dirty="0"/>
              <a:t> </a:t>
            </a:r>
            <a:r>
              <a:rPr sz="3600" dirty="0"/>
              <a:t>&amp;</a:t>
            </a:r>
            <a:r>
              <a:rPr sz="3600" spc="-100" dirty="0"/>
              <a:t> </a:t>
            </a:r>
            <a:r>
              <a:rPr sz="3600" spc="-10" dirty="0"/>
              <a:t>Metrics</a:t>
            </a:r>
            <a:endParaRPr sz="3600"/>
          </a:p>
        </p:txBody>
      </p:sp>
      <p:sp>
        <p:nvSpPr>
          <p:cNvPr id="8" name="object 8"/>
          <p:cNvSpPr txBox="1"/>
          <p:nvPr/>
        </p:nvSpPr>
        <p:spPr>
          <a:xfrm>
            <a:off x="1350641" y="1197325"/>
            <a:ext cx="2414270" cy="3562350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45"/>
              </a:spcBef>
            </a:pPr>
            <a:endParaRPr sz="2400">
              <a:latin typeface="Times New Roman"/>
              <a:cs typeface="Times New Roman"/>
            </a:endParaRPr>
          </a:p>
          <a:p>
            <a:pPr marL="738505" marR="644525" indent="-86995">
              <a:lnSpc>
                <a:spcPct val="100800"/>
              </a:lnSpc>
            </a:pPr>
            <a:r>
              <a:rPr sz="2400" spc="-20" dirty="0">
                <a:latin typeface="Calibri"/>
                <a:cs typeface="Calibri"/>
              </a:rPr>
              <a:t>Software </a:t>
            </a:r>
            <a:r>
              <a:rPr sz="2400" spc="-10" dirty="0">
                <a:latin typeface="Calibri"/>
                <a:cs typeface="Calibri"/>
              </a:rPr>
              <a:t>Metrics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919728" y="987552"/>
            <a:ext cx="4017645" cy="1332230"/>
            <a:chOff x="3919728" y="987552"/>
            <a:chExt cx="4017645" cy="133223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9728" y="987552"/>
              <a:ext cx="4017264" cy="133197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29912" y="1325880"/>
              <a:ext cx="2295143" cy="73761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951668" y="1027668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3299616" y="0"/>
                  </a:moveTo>
                  <a:lnTo>
                    <a:pt x="3299616" y="299152"/>
                  </a:lnTo>
                  <a:lnTo>
                    <a:pt x="0" y="299152"/>
                  </a:lnTo>
                  <a:lnTo>
                    <a:pt x="0" y="897460"/>
                  </a:lnTo>
                  <a:lnTo>
                    <a:pt x="3299616" y="897460"/>
                  </a:lnTo>
                  <a:lnTo>
                    <a:pt x="3299616" y="1196613"/>
                  </a:lnTo>
                  <a:lnTo>
                    <a:pt x="3897920" y="598308"/>
                  </a:lnTo>
                  <a:lnTo>
                    <a:pt x="3299616" y="0"/>
                  </a:lnTo>
                  <a:close/>
                </a:path>
              </a:pathLst>
            </a:custGeom>
            <a:solidFill>
              <a:srgbClr val="FFFF00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51668" y="1027668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0" y="299152"/>
                  </a:moveTo>
                  <a:lnTo>
                    <a:pt x="3299617" y="299152"/>
                  </a:lnTo>
                  <a:lnTo>
                    <a:pt x="3299617" y="0"/>
                  </a:lnTo>
                  <a:lnTo>
                    <a:pt x="3897921" y="598308"/>
                  </a:lnTo>
                  <a:lnTo>
                    <a:pt x="3299617" y="1196613"/>
                  </a:lnTo>
                  <a:lnTo>
                    <a:pt x="3299617" y="897460"/>
                  </a:lnTo>
                  <a:lnTo>
                    <a:pt x="0" y="897460"/>
                  </a:lnTo>
                  <a:lnTo>
                    <a:pt x="0" y="29915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826967" y="1404620"/>
            <a:ext cx="1847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Understanding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919728" y="2313432"/>
            <a:ext cx="4017645" cy="1332230"/>
            <a:chOff x="3919728" y="2313432"/>
            <a:chExt cx="4017645" cy="1332230"/>
          </a:xfrm>
        </p:grpSpPr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19728" y="2313432"/>
              <a:ext cx="4017264" cy="133197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84064" y="2654808"/>
              <a:ext cx="1386839" cy="7345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951668" y="2355659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3299616" y="0"/>
                  </a:moveTo>
                  <a:lnTo>
                    <a:pt x="3299616" y="299151"/>
                  </a:lnTo>
                  <a:lnTo>
                    <a:pt x="0" y="299151"/>
                  </a:lnTo>
                  <a:lnTo>
                    <a:pt x="0" y="897460"/>
                  </a:lnTo>
                  <a:lnTo>
                    <a:pt x="3299616" y="897460"/>
                  </a:lnTo>
                  <a:lnTo>
                    <a:pt x="3299616" y="1196611"/>
                  </a:lnTo>
                  <a:lnTo>
                    <a:pt x="3897920" y="598308"/>
                  </a:lnTo>
                  <a:lnTo>
                    <a:pt x="3299616" y="0"/>
                  </a:lnTo>
                  <a:close/>
                </a:path>
              </a:pathLst>
            </a:custGeom>
            <a:solidFill>
              <a:srgbClr val="FFFF00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951668" y="2355659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0" y="299152"/>
                  </a:moveTo>
                  <a:lnTo>
                    <a:pt x="3299617" y="299152"/>
                  </a:lnTo>
                  <a:lnTo>
                    <a:pt x="3299617" y="0"/>
                  </a:lnTo>
                  <a:lnTo>
                    <a:pt x="3897921" y="598308"/>
                  </a:lnTo>
                  <a:lnTo>
                    <a:pt x="3299617" y="1196613"/>
                  </a:lnTo>
                  <a:lnTo>
                    <a:pt x="3299617" y="897460"/>
                  </a:lnTo>
                  <a:lnTo>
                    <a:pt x="0" y="897460"/>
                  </a:lnTo>
                  <a:lnTo>
                    <a:pt x="0" y="29915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281850" y="2733547"/>
            <a:ext cx="9391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Control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3919728" y="3642359"/>
            <a:ext cx="4017645" cy="1332230"/>
            <a:chOff x="3919728" y="3642359"/>
            <a:chExt cx="4017645" cy="1332230"/>
          </a:xfrm>
        </p:grpSpPr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19728" y="3642359"/>
              <a:ext cx="4017264" cy="133197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00016" y="3980687"/>
              <a:ext cx="2154936" cy="73761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951668" y="3683650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3299616" y="0"/>
                  </a:moveTo>
                  <a:lnTo>
                    <a:pt x="3299616" y="299152"/>
                  </a:lnTo>
                  <a:lnTo>
                    <a:pt x="0" y="299152"/>
                  </a:lnTo>
                  <a:lnTo>
                    <a:pt x="0" y="897460"/>
                  </a:lnTo>
                  <a:lnTo>
                    <a:pt x="3299616" y="897460"/>
                  </a:lnTo>
                  <a:lnTo>
                    <a:pt x="3299616" y="1196613"/>
                  </a:lnTo>
                  <a:lnTo>
                    <a:pt x="3897920" y="598308"/>
                  </a:lnTo>
                  <a:lnTo>
                    <a:pt x="3299616" y="0"/>
                  </a:lnTo>
                  <a:close/>
                </a:path>
              </a:pathLst>
            </a:custGeom>
            <a:solidFill>
              <a:srgbClr val="FFFF00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51668" y="3683650"/>
              <a:ext cx="3898265" cy="1196975"/>
            </a:xfrm>
            <a:custGeom>
              <a:avLst/>
              <a:gdLst/>
              <a:ahLst/>
              <a:cxnLst/>
              <a:rect l="l" t="t" r="r" b="b"/>
              <a:pathLst>
                <a:path w="3898265" h="1196975">
                  <a:moveTo>
                    <a:pt x="0" y="299152"/>
                  </a:moveTo>
                  <a:lnTo>
                    <a:pt x="3299617" y="299152"/>
                  </a:lnTo>
                  <a:lnTo>
                    <a:pt x="3299617" y="0"/>
                  </a:lnTo>
                  <a:lnTo>
                    <a:pt x="3897921" y="598308"/>
                  </a:lnTo>
                  <a:lnTo>
                    <a:pt x="3299617" y="1196613"/>
                  </a:lnTo>
                  <a:lnTo>
                    <a:pt x="3299617" y="897460"/>
                  </a:lnTo>
                  <a:lnTo>
                    <a:pt x="0" y="897460"/>
                  </a:lnTo>
                  <a:lnTo>
                    <a:pt x="0" y="29915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897452" y="4062476"/>
            <a:ext cx="1708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Improvement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27" name="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912607" y="1164336"/>
            <a:ext cx="2682240" cy="3681984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7944589" y="1197325"/>
            <a:ext cx="2565400" cy="3562350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548640" marR="541020" indent="-1270" algn="ctr">
              <a:lnSpc>
                <a:spcPct val="100400"/>
              </a:lnSpc>
            </a:pPr>
            <a:r>
              <a:rPr sz="2400" spc="-10" dirty="0">
                <a:latin typeface="Calibri"/>
                <a:cs typeface="Calibri"/>
              </a:rPr>
              <a:t>Software Engineering Process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8A42F8-2942-CDE1-91D8-DBCC918A1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Coverage ≠ Confidence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5000FF-E64D-00BA-6C18-436E767FB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29384"/>
            <a:ext cx="10515600" cy="42519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What coverage tells you: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how much code ran (lines,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branches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conditions). 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What it doesn’t: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quality of assertions, oracles, or unseen behaviors.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Useful flavors (in order of bite):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Line → Branch → Condition/Decision →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Mutation score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(killed ÷ total mutants).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Mutation ≈ “tests notice small, realistic bugs.”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Confidence boosters (beyond %):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Property-based tests &amp; invariants (e.g., idempotence, order-insensitivity).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Risk-based focus: higher targets on critical paths (auth, money, data loss).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Golden/differential tests for integrations; perf/error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percentiles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(p95) in CI.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Anti-patterns: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Chasing 90% line coverage with weak asserts/snapshots.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Heavy mocking that hides real faults/IO paths.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Covering trivial getters/setters while core logic stays unprobed.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Flaky tests inflating “green” with retries.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Set targets as bundles, not a single number: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Example: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Tier-1 modules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→ Branch ≥ 70%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Mutation ≥ 60%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critical scenarios enumerated.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Tier-2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→ Branch ≥ 60% or Mutation ≥ 40% + smoke perf/error checks.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981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AF7BF8-BD20-398D-45B4-E4D06F519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E42C6A-0A5C-6446-738F-BE12C8B62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C180D-6102-276A-9B7D-D0437022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365125"/>
            <a:ext cx="10684764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Architecture Signals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37F361E-823C-C474-D535-A9E4DC7F2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C9983EF-BF01-713A-8874-B53681637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21" y="1828799"/>
            <a:ext cx="5257800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>
              <a:defRPr sz="2800" b="0" i="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Coupling &amp; Cohesion (module scale)</a:t>
            </a: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i="1" dirty="0">
                <a:latin typeface="Arial" panose="020B0604020202020204" pitchFamily="34" charset="0"/>
              </a:rPr>
              <a:t>Afferent (Ca)</a:t>
            </a:r>
            <a:r>
              <a:rPr lang="en-US" altLang="en-US" sz="1600" dirty="0">
                <a:latin typeface="Arial" panose="020B0604020202020204" pitchFamily="34" charset="0"/>
              </a:rPr>
              <a:t>: # incoming deps; </a:t>
            </a:r>
            <a:r>
              <a:rPr lang="en-US" altLang="en-US" sz="1600" i="1" dirty="0">
                <a:latin typeface="Arial" panose="020B0604020202020204" pitchFamily="34" charset="0"/>
              </a:rPr>
              <a:t>Efferent (Ce)</a:t>
            </a:r>
            <a:r>
              <a:rPr lang="en-US" altLang="en-US" sz="1600" dirty="0">
                <a:latin typeface="Arial" panose="020B0604020202020204" pitchFamily="34" charset="0"/>
              </a:rPr>
              <a:t>: # outgoing deps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Instability</a:t>
            </a:r>
            <a:r>
              <a:rPr lang="en-US" altLang="en-US" sz="1600" dirty="0">
                <a:latin typeface="Arial" panose="020B0604020202020204" pitchFamily="34" charset="0"/>
              </a:rPr>
              <a:t> </a:t>
            </a:r>
            <a:r>
              <a:rPr lang="en-US" altLang="en-US" sz="1600" dirty="0">
                <a:latin typeface="Arial Unicode MS"/>
              </a:rPr>
              <a:t>I = Ce / (Ca + Ce)</a:t>
            </a:r>
            <a:r>
              <a:rPr lang="en-US" altLang="en-US" sz="1600" dirty="0"/>
              <a:t> (0 = stable, 1 = volatile)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</a:rPr>
              <a:t>Watch for high </a:t>
            </a:r>
            <a:r>
              <a:rPr lang="en-US" altLang="en-US" sz="1600" dirty="0">
                <a:latin typeface="Arial Unicode MS"/>
              </a:rPr>
              <a:t>I</a:t>
            </a:r>
            <a:r>
              <a:rPr lang="en-US" altLang="en-US" sz="1600" dirty="0"/>
              <a:t> at the core and low cohesion in “god” modules.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Change/Temporal Coupling (VCS-derived)</a:t>
            </a: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</a:rPr>
              <a:t>Files that </a:t>
            </a:r>
            <a:r>
              <a:rPr lang="en-US" altLang="en-US" sz="1600" b="1" dirty="0">
                <a:latin typeface="Arial" panose="020B0604020202020204" pitchFamily="34" charset="0"/>
              </a:rPr>
              <a:t>co-change together</a:t>
            </a:r>
            <a:r>
              <a:rPr lang="en-US" altLang="en-US" sz="1600" dirty="0">
                <a:latin typeface="Arial" panose="020B0604020202020204" pitchFamily="34" charset="0"/>
              </a:rPr>
              <a:t> across commits ⇒ hidden dependencies.</a:t>
            </a: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</a:rPr>
              <a:t>Flag triplets that frequently travel together (risky releases, coordination load).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latin typeface="Arial" panose="020B0604020202020204" pitchFamily="34" charset="0"/>
              </a:rPr>
              <a:t>Propagation Cost / Blast Radius</a:t>
            </a: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</a:rPr>
              <a:t>% of modules (transitively) reached by a change in module X.</a:t>
            </a:r>
          </a:p>
          <a:p>
            <a:pPr marL="285750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latin typeface="Arial" panose="020B0604020202020204" pitchFamily="34" charset="0"/>
              </a:rPr>
              <a:t>High radius ⇒ fragile architecture; consider seams/anti-corruption layers.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FF2A64-921C-9ED9-E6B3-4BEE622F6BFE}"/>
              </a:ext>
            </a:extLst>
          </p:cNvPr>
          <p:cNvSpPr txBox="1"/>
          <p:nvPr/>
        </p:nvSpPr>
        <p:spPr>
          <a:xfrm>
            <a:off x="5639998" y="1823401"/>
            <a:ext cx="613137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Layering &amp; Cycles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lvl="3" indent="-28575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Detect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forbidden dependencies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(UI → DB; domain → framework).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Tangles/cycles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package level are architectural “seams torn.”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Hotspots = Complexity × Churn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modules with high cognitive complexity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frequent edits.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Great candidates for refactoring or strangler seams.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Abstractness vs. Instability (Martin)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Map packages on A–I chart; distance from “main sequence” indicates risk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Abstractness A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# abstract types / total types.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Interface &amp; Boundary Health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Public API surface (count/volatility),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fan-in/out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boundaries, duplicate adapters.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Versioned contracts, backward-compatible tests.</a:t>
            </a:r>
          </a:p>
        </p:txBody>
      </p:sp>
    </p:spTree>
    <p:extLst>
      <p:ext uri="{BB962C8B-B14F-4D97-AF65-F5344CB8AC3E}">
        <p14:creationId xmlns:p14="http://schemas.microsoft.com/office/powerpoint/2010/main" val="1830532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050F2-9690-8380-4DBA-78B97AE75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B13A36-0BE3-ABE6-07F0-CAB9D7BC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9E293D-51B1-32AC-A870-B3B75E69E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365125"/>
            <a:ext cx="10684764" cy="132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/>
              <a:t>Runtime Metrics 101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8299749D-BFC9-276C-41B3-079A724A5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78FD7E-8435-A09F-1F2A-A130F6D97805}"/>
              </a:ext>
            </a:extLst>
          </p:cNvPr>
          <p:cNvSpPr txBox="1"/>
          <p:nvPr/>
        </p:nvSpPr>
        <p:spPr>
          <a:xfrm>
            <a:off x="304800" y="1997839"/>
            <a:ext cx="623049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Golden Signals (SRE)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Latency</a:t>
            </a:r>
            <a:r>
              <a:rPr lang="en-US" sz="1600" dirty="0"/>
              <a:t> (p50/p95/p99), </a:t>
            </a:r>
            <a:r>
              <a:rPr lang="en-US" sz="1600" b="1" dirty="0"/>
              <a:t>Traffic</a:t>
            </a:r>
            <a:r>
              <a:rPr lang="en-US" sz="1600" dirty="0"/>
              <a:t> (RPS/QPS), </a:t>
            </a:r>
            <a:r>
              <a:rPr lang="en-US" sz="1600" b="1" dirty="0"/>
              <a:t>Errors</a:t>
            </a:r>
            <a:r>
              <a:rPr lang="en-US" sz="1600" dirty="0"/>
              <a:t> (rate/ratio), </a:t>
            </a:r>
            <a:r>
              <a:rPr lang="en-US" sz="1600" b="1" dirty="0"/>
              <a:t>Saturation</a:t>
            </a:r>
            <a:r>
              <a:rPr lang="en-US" sz="1600" dirty="0"/>
              <a:t> (CPU/mem/DB pool).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Prefer </a:t>
            </a:r>
            <a:r>
              <a:rPr lang="en-US" sz="1600" b="1" dirty="0"/>
              <a:t>percentiles</a:t>
            </a:r>
            <a:r>
              <a:rPr lang="en-US" sz="1600" dirty="0"/>
              <a:t> over averages; tails hurt users.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RED for Services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Rate</a:t>
            </a:r>
            <a:r>
              <a:rPr lang="en-US" sz="1600" dirty="0"/>
              <a:t> (requests/sec), </a:t>
            </a:r>
            <a:r>
              <a:rPr lang="en-US" sz="1600" b="1" dirty="0"/>
              <a:t>Errors</a:t>
            </a:r>
            <a:r>
              <a:rPr lang="en-US" sz="1600" dirty="0"/>
              <a:t> (5xx/timeouts), </a:t>
            </a:r>
            <a:r>
              <a:rPr lang="en-US" sz="1600" b="1" dirty="0"/>
              <a:t>Duration</a:t>
            </a:r>
            <a:r>
              <a:rPr lang="en-US" sz="1600" dirty="0"/>
              <a:t> (request time).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Plot per endpoint; watch </a:t>
            </a:r>
            <a:r>
              <a:rPr lang="en-US" sz="1600" b="1" dirty="0"/>
              <a:t>cardinality</a:t>
            </a:r>
            <a:r>
              <a:rPr lang="en-US" sz="1600" dirty="0"/>
              <a:t> (label explosion).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SLIs → SLOs → Alerts – Service level indicator/Objective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SLI</a:t>
            </a:r>
            <a:r>
              <a:rPr lang="en-US" sz="1600" dirty="0"/>
              <a:t> (what we measure): “p95 </a:t>
            </a:r>
            <a:r>
              <a:rPr lang="en-US" sz="1600" dirty="0">
                <a:latin typeface="Courier New" panose="02070309020205020404" pitchFamily="49" charset="0"/>
              </a:rPr>
              <a:t>/</a:t>
            </a:r>
            <a:r>
              <a:rPr lang="en-US" sz="1600" dirty="0" err="1">
                <a:latin typeface="Courier New" panose="02070309020205020404" pitchFamily="49" charset="0"/>
              </a:rPr>
              <a:t>api</a:t>
            </a:r>
            <a:r>
              <a:rPr lang="en-US" sz="1600" dirty="0">
                <a:latin typeface="Courier New" panose="02070309020205020404" pitchFamily="49" charset="0"/>
              </a:rPr>
              <a:t>/pay</a:t>
            </a:r>
            <a:r>
              <a:rPr lang="en-US" sz="1600" dirty="0"/>
              <a:t> latency &lt; 300ms.”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SLO</a:t>
            </a:r>
            <a:r>
              <a:rPr lang="en-US" sz="1600" dirty="0"/>
              <a:t> (target): “≥ 95% of requests meet SLI over 7 days.”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Alert</a:t>
            </a:r>
            <a:r>
              <a:rPr lang="en-US" sz="1600" dirty="0"/>
              <a:t> on </a:t>
            </a:r>
            <a:r>
              <a:rPr lang="en-US" sz="1600" b="1" dirty="0"/>
              <a:t>error budget burn</a:t>
            </a:r>
            <a:r>
              <a:rPr lang="en-US" sz="1600" dirty="0"/>
              <a:t>, not single spikes.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AA2CC8-5813-1666-03F8-C7955573C993}"/>
              </a:ext>
            </a:extLst>
          </p:cNvPr>
          <p:cNvSpPr txBox="1"/>
          <p:nvPr/>
        </p:nvSpPr>
        <p:spPr>
          <a:xfrm>
            <a:off x="6096001" y="2055813"/>
            <a:ext cx="579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Minimal Instrumentation (student-scale)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Log </a:t>
            </a:r>
            <a:r>
              <a:rPr lang="en-US" sz="1600" b="1" dirty="0"/>
              <a:t>start/stop timestamps</a:t>
            </a:r>
            <a:r>
              <a:rPr lang="en-US" sz="1600" dirty="0"/>
              <a:t> per request; compute p50/p95/p99.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Count error outcomes (HTTP status classes).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Track resource saturation (DB connections, worker queue length).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Test It, Don’t Guess It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Synthetic checks</a:t>
            </a:r>
            <a:r>
              <a:rPr lang="en-US" sz="1600" dirty="0"/>
              <a:t> for uptime/latency.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Load tests</a:t>
            </a:r>
            <a:r>
              <a:rPr lang="en-US" sz="1600" dirty="0"/>
              <a:t>: compare p95 and error rate before/after changes.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Tracing</a:t>
            </a:r>
            <a:r>
              <a:rPr lang="en-US" sz="1600" dirty="0"/>
              <a:t>: add a </a:t>
            </a:r>
            <a:r>
              <a:rPr lang="en-US" sz="1600" b="1" dirty="0"/>
              <a:t>correlation ID</a:t>
            </a:r>
            <a:r>
              <a:rPr lang="en-US" sz="1600" dirty="0"/>
              <a:t>; measure span times (DB, cache, external).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5A4FDE-DE37-3DB4-4C2C-2D91CA20B8FA}"/>
              </a:ext>
            </a:extLst>
          </p:cNvPr>
          <p:cNvSpPr txBox="1"/>
          <p:nvPr/>
        </p:nvSpPr>
        <p:spPr>
          <a:xfrm>
            <a:off x="2057400" y="58674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RPS – Requests per second, QPS – Queries per second, Saturation – CPU is full</a:t>
            </a:r>
          </a:p>
        </p:txBody>
      </p:sp>
    </p:spTree>
    <p:extLst>
      <p:ext uri="{BB962C8B-B14F-4D97-AF65-F5344CB8AC3E}">
        <p14:creationId xmlns:p14="http://schemas.microsoft.com/office/powerpoint/2010/main" val="1658973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Static</a:t>
            </a:r>
            <a:r>
              <a:rPr spc="-45" dirty="0"/>
              <a:t> </a:t>
            </a:r>
            <a:r>
              <a:rPr dirty="0"/>
              <a:t>Code</a:t>
            </a:r>
            <a:r>
              <a:rPr spc="-40" dirty="0"/>
              <a:t> </a:t>
            </a:r>
            <a:r>
              <a:rPr dirty="0"/>
              <a:t>Analysis</a:t>
            </a:r>
            <a:r>
              <a:rPr spc="-45" dirty="0"/>
              <a:t> </a:t>
            </a:r>
            <a:r>
              <a:rPr spc="-10" dirty="0"/>
              <a:t>Tools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050270" cy="28022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1300" marR="482600" indent="-236220">
              <a:lnSpc>
                <a:spcPct val="99600"/>
              </a:lnSpc>
              <a:spcBef>
                <a:spcPts val="11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Static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analysis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scan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project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seek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out 	</a:t>
            </a:r>
            <a:r>
              <a:rPr sz="2800" dirty="0">
                <a:latin typeface="Calibri"/>
                <a:cs typeface="Calibri"/>
              </a:rPr>
              <a:t>vulnerabilities,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validates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against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industry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best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practices,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some 	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validate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against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company-</a:t>
            </a:r>
            <a:r>
              <a:rPr sz="2800" dirty="0">
                <a:latin typeface="Calibri"/>
                <a:cs typeface="Calibri"/>
              </a:rPr>
              <a:t>specific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project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specifications</a:t>
            </a:r>
            <a:endParaRPr sz="2800">
              <a:latin typeface="Calibri"/>
              <a:cs typeface="Calibri"/>
            </a:endParaRPr>
          </a:p>
          <a:p>
            <a:pPr marL="241300" marR="5080" indent="-236220">
              <a:lnSpc>
                <a:spcPct val="101400"/>
              </a:lnSpc>
              <a:spcBef>
                <a:spcPts val="79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quality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assurance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to 	</a:t>
            </a:r>
            <a:r>
              <a:rPr sz="2800" dirty="0">
                <a:latin typeface="Calibri"/>
                <a:cs typeface="Calibri"/>
              </a:rPr>
              <a:t>ensure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quality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security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code,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project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requirements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met.</a:t>
            </a:r>
            <a:endParaRPr sz="28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4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run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integrate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through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CI/CD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Pipeline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69154" y="4359250"/>
            <a:ext cx="1165225" cy="804545"/>
            <a:chOff x="2869154" y="4359250"/>
            <a:chExt cx="1165225" cy="804545"/>
          </a:xfrm>
        </p:grpSpPr>
        <p:sp>
          <p:nvSpPr>
            <p:cNvPr id="5" name="object 5"/>
            <p:cNvSpPr/>
            <p:nvPr/>
          </p:nvSpPr>
          <p:spPr>
            <a:xfrm>
              <a:off x="2888204" y="4378300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5" y="692321"/>
                  </a:lnTo>
                  <a:lnTo>
                    <a:pt x="1071828" y="654028"/>
                  </a:lnTo>
                  <a:lnTo>
                    <a:pt x="1090600" y="609387"/>
                  </a:lnTo>
                  <a:lnTo>
                    <a:pt x="1105873" y="559187"/>
                  </a:lnTo>
                  <a:lnTo>
                    <a:pt x="1117261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1" y="262024"/>
                  </a:lnTo>
                  <a:lnTo>
                    <a:pt x="1105873" y="207054"/>
                  </a:lnTo>
                  <a:lnTo>
                    <a:pt x="1090600" y="156854"/>
                  </a:lnTo>
                  <a:lnTo>
                    <a:pt x="1071828" y="112213"/>
                  </a:lnTo>
                  <a:lnTo>
                    <a:pt x="1049945" y="73920"/>
                  </a:lnTo>
                  <a:lnTo>
                    <a:pt x="1025337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88204" y="4378300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265222" y="4622292"/>
            <a:ext cx="3924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Build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502005" y="4356497"/>
            <a:ext cx="1165225" cy="804545"/>
            <a:chOff x="1502005" y="4356497"/>
            <a:chExt cx="1165225" cy="804545"/>
          </a:xfrm>
        </p:grpSpPr>
        <p:sp>
          <p:nvSpPr>
            <p:cNvPr id="9" name="object 9"/>
            <p:cNvSpPr/>
            <p:nvPr/>
          </p:nvSpPr>
          <p:spPr>
            <a:xfrm>
              <a:off x="1521054" y="4375546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21055" y="437554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869650" y="4469891"/>
            <a:ext cx="56451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5" dirty="0">
                <a:latin typeface="Calibri"/>
                <a:cs typeface="Calibri"/>
              </a:rPr>
              <a:t>Version </a:t>
            </a:r>
            <a:r>
              <a:rPr sz="1400" spc="-10" dirty="0">
                <a:latin typeface="Calibri"/>
                <a:cs typeface="Calibri"/>
              </a:rPr>
              <a:t>Control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250078" y="4359250"/>
            <a:ext cx="1165225" cy="804545"/>
            <a:chOff x="4250078" y="4359250"/>
            <a:chExt cx="1165225" cy="804545"/>
          </a:xfrm>
        </p:grpSpPr>
        <p:sp>
          <p:nvSpPr>
            <p:cNvPr id="13" name="object 13"/>
            <p:cNvSpPr/>
            <p:nvPr/>
          </p:nvSpPr>
          <p:spPr>
            <a:xfrm>
              <a:off x="4269129" y="4378300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29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29" y="766241"/>
                  </a:lnTo>
                  <a:lnTo>
                    <a:pt x="998390" y="746710"/>
                  </a:lnTo>
                  <a:lnTo>
                    <a:pt x="1049945" y="692321"/>
                  </a:lnTo>
                  <a:lnTo>
                    <a:pt x="1071828" y="654028"/>
                  </a:lnTo>
                  <a:lnTo>
                    <a:pt x="1090599" y="609387"/>
                  </a:lnTo>
                  <a:lnTo>
                    <a:pt x="1105873" y="559187"/>
                  </a:lnTo>
                  <a:lnTo>
                    <a:pt x="1117261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1" y="262024"/>
                  </a:lnTo>
                  <a:lnTo>
                    <a:pt x="1105873" y="207054"/>
                  </a:lnTo>
                  <a:lnTo>
                    <a:pt x="1090599" y="156854"/>
                  </a:lnTo>
                  <a:lnTo>
                    <a:pt x="1071828" y="112213"/>
                  </a:lnTo>
                  <a:lnTo>
                    <a:pt x="1049945" y="73920"/>
                  </a:lnTo>
                  <a:lnTo>
                    <a:pt x="1025337" y="42763"/>
                  </a:lnTo>
                  <a:lnTo>
                    <a:pt x="969492" y="5014"/>
                  </a:lnTo>
                  <a:lnTo>
                    <a:pt x="939029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269128" y="4378300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646146" y="4472940"/>
            <a:ext cx="33464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Unit Test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998250" y="4356497"/>
            <a:ext cx="1165225" cy="804545"/>
            <a:chOff x="6998250" y="4356497"/>
            <a:chExt cx="1165225" cy="804545"/>
          </a:xfrm>
        </p:grpSpPr>
        <p:sp>
          <p:nvSpPr>
            <p:cNvPr id="17" name="object 17"/>
            <p:cNvSpPr/>
            <p:nvPr/>
          </p:nvSpPr>
          <p:spPr>
            <a:xfrm>
              <a:off x="7017299" y="4375546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017300" y="437554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349542" y="4619244"/>
            <a:ext cx="53213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Deploy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8344253" y="4356497"/>
            <a:ext cx="1165225" cy="804545"/>
            <a:chOff x="8344253" y="4356497"/>
            <a:chExt cx="1165225" cy="804545"/>
          </a:xfrm>
        </p:grpSpPr>
        <p:sp>
          <p:nvSpPr>
            <p:cNvPr id="21" name="object 21"/>
            <p:cNvSpPr/>
            <p:nvPr/>
          </p:nvSpPr>
          <p:spPr>
            <a:xfrm>
              <a:off x="8363304" y="4375546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29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69" y="156855"/>
                  </a:lnTo>
                  <a:lnTo>
                    <a:pt x="166842" y="207055"/>
                  </a:lnTo>
                  <a:lnTo>
                    <a:pt x="178230" y="262025"/>
                  </a:lnTo>
                  <a:lnTo>
                    <a:pt x="185347" y="320976"/>
                  </a:lnTo>
                  <a:lnTo>
                    <a:pt x="187805" y="383120"/>
                  </a:lnTo>
                  <a:lnTo>
                    <a:pt x="185347" y="445265"/>
                  </a:lnTo>
                  <a:lnTo>
                    <a:pt x="178230" y="504216"/>
                  </a:lnTo>
                  <a:lnTo>
                    <a:pt x="166842" y="559187"/>
                  </a:lnTo>
                  <a:lnTo>
                    <a:pt x="151569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29" y="766243"/>
                  </a:lnTo>
                  <a:lnTo>
                    <a:pt x="998390" y="746711"/>
                  </a:lnTo>
                  <a:lnTo>
                    <a:pt x="1049944" y="692322"/>
                  </a:lnTo>
                  <a:lnTo>
                    <a:pt x="1071828" y="654029"/>
                  </a:lnTo>
                  <a:lnTo>
                    <a:pt x="1090599" y="609387"/>
                  </a:lnTo>
                  <a:lnTo>
                    <a:pt x="1105872" y="559187"/>
                  </a:lnTo>
                  <a:lnTo>
                    <a:pt x="1117260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0" y="262025"/>
                  </a:lnTo>
                  <a:lnTo>
                    <a:pt x="1105872" y="207055"/>
                  </a:lnTo>
                  <a:lnTo>
                    <a:pt x="1090599" y="156855"/>
                  </a:lnTo>
                  <a:lnTo>
                    <a:pt x="1071828" y="112213"/>
                  </a:lnTo>
                  <a:lnTo>
                    <a:pt x="1049944" y="73920"/>
                  </a:lnTo>
                  <a:lnTo>
                    <a:pt x="1025336" y="42763"/>
                  </a:lnTo>
                  <a:lnTo>
                    <a:pt x="969492" y="5014"/>
                  </a:lnTo>
                  <a:lnTo>
                    <a:pt x="939029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363303" y="437554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8749551" y="4469891"/>
            <a:ext cx="374650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Auto Test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9690256" y="4370267"/>
            <a:ext cx="1165225" cy="804545"/>
            <a:chOff x="9690256" y="4370267"/>
            <a:chExt cx="1165225" cy="804545"/>
          </a:xfrm>
        </p:grpSpPr>
        <p:sp>
          <p:nvSpPr>
            <p:cNvPr id="25" name="object 25"/>
            <p:cNvSpPr/>
            <p:nvPr/>
          </p:nvSpPr>
          <p:spPr>
            <a:xfrm>
              <a:off x="9709307" y="438931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4"/>
                  </a:lnTo>
                  <a:lnTo>
                    <a:pt x="166843" y="207054"/>
                  </a:lnTo>
                  <a:lnTo>
                    <a:pt x="178231" y="262024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8"/>
                  </a:lnTo>
                  <a:lnTo>
                    <a:pt x="110915" y="692321"/>
                  </a:lnTo>
                  <a:lnTo>
                    <a:pt x="86307" y="723478"/>
                  </a:lnTo>
                  <a:lnTo>
                    <a:pt x="30463" y="761227"/>
                  </a:lnTo>
                  <a:lnTo>
                    <a:pt x="0" y="766241"/>
                  </a:lnTo>
                  <a:lnTo>
                    <a:pt x="939030" y="766241"/>
                  </a:lnTo>
                  <a:lnTo>
                    <a:pt x="998391" y="746710"/>
                  </a:lnTo>
                  <a:lnTo>
                    <a:pt x="1049945" y="692321"/>
                  </a:lnTo>
                  <a:lnTo>
                    <a:pt x="1071828" y="654028"/>
                  </a:lnTo>
                  <a:lnTo>
                    <a:pt x="1090600" y="609387"/>
                  </a:lnTo>
                  <a:lnTo>
                    <a:pt x="1105873" y="559187"/>
                  </a:lnTo>
                  <a:lnTo>
                    <a:pt x="1117261" y="504216"/>
                  </a:lnTo>
                  <a:lnTo>
                    <a:pt x="1124377" y="445265"/>
                  </a:lnTo>
                  <a:lnTo>
                    <a:pt x="1126835" y="383120"/>
                  </a:lnTo>
                  <a:lnTo>
                    <a:pt x="1124377" y="320976"/>
                  </a:lnTo>
                  <a:lnTo>
                    <a:pt x="1117261" y="262024"/>
                  </a:lnTo>
                  <a:lnTo>
                    <a:pt x="1105873" y="207054"/>
                  </a:lnTo>
                  <a:lnTo>
                    <a:pt x="1090600" y="156854"/>
                  </a:lnTo>
                  <a:lnTo>
                    <a:pt x="1071828" y="112213"/>
                  </a:lnTo>
                  <a:lnTo>
                    <a:pt x="1049945" y="73920"/>
                  </a:lnTo>
                  <a:lnTo>
                    <a:pt x="1025337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ADCAFF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709306" y="438931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ADC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9960832" y="4482083"/>
            <a:ext cx="821055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Deploy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to </a:t>
            </a:r>
            <a:r>
              <a:rPr sz="1400" spc="-10" dirty="0"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624165" y="4356497"/>
            <a:ext cx="1165225" cy="804545"/>
            <a:chOff x="5624165" y="4356497"/>
            <a:chExt cx="1165225" cy="804545"/>
          </a:xfrm>
        </p:grpSpPr>
        <p:sp>
          <p:nvSpPr>
            <p:cNvPr id="29" name="object 29"/>
            <p:cNvSpPr/>
            <p:nvPr/>
          </p:nvSpPr>
          <p:spPr>
            <a:xfrm>
              <a:off x="5643214" y="4375546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0"/>
                  </a:moveTo>
                  <a:lnTo>
                    <a:pt x="0" y="0"/>
                  </a:lnTo>
                  <a:lnTo>
                    <a:pt x="30463" y="5014"/>
                  </a:lnTo>
                  <a:lnTo>
                    <a:pt x="59361" y="19531"/>
                  </a:lnTo>
                  <a:lnTo>
                    <a:pt x="110915" y="73920"/>
                  </a:lnTo>
                  <a:lnTo>
                    <a:pt x="132798" y="112213"/>
                  </a:lnTo>
                  <a:lnTo>
                    <a:pt x="151570" y="156855"/>
                  </a:lnTo>
                  <a:lnTo>
                    <a:pt x="166843" y="207055"/>
                  </a:lnTo>
                  <a:lnTo>
                    <a:pt x="178231" y="262025"/>
                  </a:lnTo>
                  <a:lnTo>
                    <a:pt x="185348" y="320976"/>
                  </a:lnTo>
                  <a:lnTo>
                    <a:pt x="187806" y="383120"/>
                  </a:lnTo>
                  <a:lnTo>
                    <a:pt x="185348" y="445265"/>
                  </a:lnTo>
                  <a:lnTo>
                    <a:pt x="178231" y="504216"/>
                  </a:lnTo>
                  <a:lnTo>
                    <a:pt x="166843" y="559187"/>
                  </a:lnTo>
                  <a:lnTo>
                    <a:pt x="151570" y="609387"/>
                  </a:lnTo>
                  <a:lnTo>
                    <a:pt x="132798" y="654029"/>
                  </a:lnTo>
                  <a:lnTo>
                    <a:pt x="110915" y="692322"/>
                  </a:lnTo>
                  <a:lnTo>
                    <a:pt x="86307" y="723479"/>
                  </a:lnTo>
                  <a:lnTo>
                    <a:pt x="30463" y="761228"/>
                  </a:lnTo>
                  <a:lnTo>
                    <a:pt x="0" y="766243"/>
                  </a:lnTo>
                  <a:lnTo>
                    <a:pt x="939030" y="766243"/>
                  </a:lnTo>
                  <a:lnTo>
                    <a:pt x="998391" y="746711"/>
                  </a:lnTo>
                  <a:lnTo>
                    <a:pt x="1049946" y="692322"/>
                  </a:lnTo>
                  <a:lnTo>
                    <a:pt x="1071829" y="654029"/>
                  </a:lnTo>
                  <a:lnTo>
                    <a:pt x="1090600" y="609387"/>
                  </a:lnTo>
                  <a:lnTo>
                    <a:pt x="1105874" y="559187"/>
                  </a:lnTo>
                  <a:lnTo>
                    <a:pt x="1117262" y="504216"/>
                  </a:lnTo>
                  <a:lnTo>
                    <a:pt x="1124378" y="445265"/>
                  </a:lnTo>
                  <a:lnTo>
                    <a:pt x="1126836" y="383120"/>
                  </a:lnTo>
                  <a:lnTo>
                    <a:pt x="1124378" y="320976"/>
                  </a:lnTo>
                  <a:lnTo>
                    <a:pt x="1117262" y="262025"/>
                  </a:lnTo>
                  <a:lnTo>
                    <a:pt x="1105874" y="207055"/>
                  </a:lnTo>
                  <a:lnTo>
                    <a:pt x="1090600" y="156855"/>
                  </a:lnTo>
                  <a:lnTo>
                    <a:pt x="1071829" y="112213"/>
                  </a:lnTo>
                  <a:lnTo>
                    <a:pt x="1049946" y="73920"/>
                  </a:lnTo>
                  <a:lnTo>
                    <a:pt x="1025338" y="42763"/>
                  </a:lnTo>
                  <a:lnTo>
                    <a:pt x="969493" y="5014"/>
                  </a:lnTo>
                  <a:lnTo>
                    <a:pt x="939030" y="0"/>
                  </a:lnTo>
                  <a:close/>
                </a:path>
              </a:pathLst>
            </a:custGeom>
            <a:solidFill>
              <a:srgbClr val="FFFF00">
                <a:alpha val="5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643215" y="4375547"/>
              <a:ext cx="1127125" cy="766445"/>
            </a:xfrm>
            <a:custGeom>
              <a:avLst/>
              <a:gdLst/>
              <a:ahLst/>
              <a:cxnLst/>
              <a:rect l="l" t="t" r="r" b="b"/>
              <a:pathLst>
                <a:path w="1127125" h="766445">
                  <a:moveTo>
                    <a:pt x="939030" y="766242"/>
                  </a:moveTo>
                  <a:lnTo>
                    <a:pt x="0" y="766242"/>
                  </a:lnTo>
                  <a:lnTo>
                    <a:pt x="30463" y="761227"/>
                  </a:lnTo>
                  <a:lnTo>
                    <a:pt x="59361" y="746710"/>
                  </a:lnTo>
                  <a:lnTo>
                    <a:pt x="110915" y="692321"/>
                  </a:lnTo>
                  <a:lnTo>
                    <a:pt x="132798" y="654028"/>
                  </a:lnTo>
                  <a:lnTo>
                    <a:pt x="151570" y="609387"/>
                  </a:lnTo>
                  <a:lnTo>
                    <a:pt x="166843" y="559187"/>
                  </a:lnTo>
                  <a:lnTo>
                    <a:pt x="178231" y="504216"/>
                  </a:lnTo>
                  <a:lnTo>
                    <a:pt x="185347" y="445265"/>
                  </a:lnTo>
                  <a:lnTo>
                    <a:pt x="187806" y="383121"/>
                  </a:lnTo>
                  <a:lnTo>
                    <a:pt x="185347" y="320976"/>
                  </a:lnTo>
                  <a:lnTo>
                    <a:pt x="178231" y="262025"/>
                  </a:lnTo>
                  <a:lnTo>
                    <a:pt x="166843" y="207054"/>
                  </a:lnTo>
                  <a:lnTo>
                    <a:pt x="151570" y="156854"/>
                  </a:lnTo>
                  <a:lnTo>
                    <a:pt x="132798" y="112213"/>
                  </a:lnTo>
                  <a:lnTo>
                    <a:pt x="110915" y="73920"/>
                  </a:lnTo>
                  <a:lnTo>
                    <a:pt x="86307" y="42763"/>
                  </a:lnTo>
                  <a:lnTo>
                    <a:pt x="30463" y="5014"/>
                  </a:lnTo>
                  <a:lnTo>
                    <a:pt x="0" y="0"/>
                  </a:lnTo>
                  <a:lnTo>
                    <a:pt x="939030" y="0"/>
                  </a:lnTo>
                  <a:lnTo>
                    <a:pt x="998391" y="19531"/>
                  </a:lnTo>
                  <a:lnTo>
                    <a:pt x="1049945" y="73920"/>
                  </a:lnTo>
                  <a:lnTo>
                    <a:pt x="1071828" y="112213"/>
                  </a:lnTo>
                  <a:lnTo>
                    <a:pt x="1090600" y="156854"/>
                  </a:lnTo>
                  <a:lnTo>
                    <a:pt x="1105873" y="207054"/>
                  </a:lnTo>
                  <a:lnTo>
                    <a:pt x="1117261" y="262025"/>
                  </a:lnTo>
                  <a:lnTo>
                    <a:pt x="1124377" y="320976"/>
                  </a:lnTo>
                  <a:lnTo>
                    <a:pt x="1126836" y="383121"/>
                  </a:lnTo>
                  <a:lnTo>
                    <a:pt x="1124377" y="445265"/>
                  </a:lnTo>
                  <a:lnTo>
                    <a:pt x="1117261" y="504216"/>
                  </a:lnTo>
                  <a:lnTo>
                    <a:pt x="1105873" y="559187"/>
                  </a:lnTo>
                  <a:lnTo>
                    <a:pt x="1090600" y="609387"/>
                  </a:lnTo>
                  <a:lnTo>
                    <a:pt x="1071828" y="654028"/>
                  </a:lnTo>
                  <a:lnTo>
                    <a:pt x="1049945" y="692321"/>
                  </a:lnTo>
                  <a:lnTo>
                    <a:pt x="1025337" y="723478"/>
                  </a:lnTo>
                  <a:lnTo>
                    <a:pt x="969493" y="761227"/>
                  </a:lnTo>
                  <a:lnTo>
                    <a:pt x="939030" y="76624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5893298" y="4451603"/>
            <a:ext cx="835660" cy="53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Static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Code </a:t>
            </a:r>
            <a:r>
              <a:rPr sz="1400" spc="-10" dirty="0">
                <a:latin typeface="Calibri"/>
                <a:cs typeface="Calibri"/>
              </a:rPr>
              <a:t>Analysis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313002" y="5152181"/>
            <a:ext cx="1671320" cy="900430"/>
            <a:chOff x="5313002" y="5152181"/>
            <a:chExt cx="1671320" cy="900430"/>
          </a:xfrm>
        </p:grpSpPr>
        <p:sp>
          <p:nvSpPr>
            <p:cNvPr id="33" name="object 33"/>
            <p:cNvSpPr/>
            <p:nvPr/>
          </p:nvSpPr>
          <p:spPr>
            <a:xfrm>
              <a:off x="6441748" y="5213230"/>
              <a:ext cx="507365" cy="494665"/>
            </a:xfrm>
            <a:custGeom>
              <a:avLst/>
              <a:gdLst/>
              <a:ahLst/>
              <a:cxnLst/>
              <a:rect l="l" t="t" r="r" b="b"/>
              <a:pathLst>
                <a:path w="507365" h="494664">
                  <a:moveTo>
                    <a:pt x="507017" y="494199"/>
                  </a:moveTo>
                  <a:lnTo>
                    <a:pt x="189581" y="39335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74116" y="5158531"/>
              <a:ext cx="703580" cy="887730"/>
            </a:xfrm>
            <a:custGeom>
              <a:avLst/>
              <a:gdLst/>
              <a:ahLst/>
              <a:cxnLst/>
              <a:rect l="l" t="t" r="r" b="b"/>
              <a:pathLst>
                <a:path w="703579" h="887729">
                  <a:moveTo>
                    <a:pt x="703395" y="887527"/>
                  </a:moveTo>
                  <a:lnTo>
                    <a:pt x="229974" y="837103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319352" y="5222074"/>
              <a:ext cx="569595" cy="393700"/>
            </a:xfrm>
            <a:custGeom>
              <a:avLst/>
              <a:gdLst/>
              <a:ahLst/>
              <a:cxnLst/>
              <a:rect l="l" t="t" r="r" b="b"/>
              <a:pathLst>
                <a:path w="569595" h="393700">
                  <a:moveTo>
                    <a:pt x="0" y="393199"/>
                  </a:moveTo>
                  <a:lnTo>
                    <a:pt x="408371" y="302584"/>
                  </a:lnTo>
                  <a:lnTo>
                    <a:pt x="569299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367511" y="5175750"/>
              <a:ext cx="664845" cy="837565"/>
            </a:xfrm>
            <a:custGeom>
              <a:avLst/>
              <a:gdLst/>
              <a:ahLst/>
              <a:cxnLst/>
              <a:rect l="l" t="t" r="r" b="b"/>
              <a:pathLst>
                <a:path w="664845" h="837564">
                  <a:moveTo>
                    <a:pt x="0" y="837097"/>
                  </a:moveTo>
                  <a:lnTo>
                    <a:pt x="489408" y="716078"/>
                  </a:lnTo>
                  <a:lnTo>
                    <a:pt x="664696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7096035" y="5595620"/>
            <a:ext cx="180593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Calibri"/>
                <a:cs typeface="Calibri"/>
              </a:rPr>
              <a:t>Any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security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vulnerabilities?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8" name="object 38"/>
          <p:cNvSpPr txBox="1"/>
          <p:nvPr/>
        </p:nvSpPr>
        <p:spPr>
          <a:xfrm>
            <a:off x="7096038" y="5943091"/>
            <a:ext cx="17957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Calibri"/>
                <a:cs typeface="Calibri"/>
              </a:rPr>
              <a:t>Any</a:t>
            </a:r>
            <a:r>
              <a:rPr sz="1200" b="1" i="1" spc="-4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critical</a:t>
            </a:r>
            <a:r>
              <a:rPr sz="1200" b="1" i="1" spc="-3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issues</a:t>
            </a:r>
            <a:r>
              <a:rPr sz="1200" b="1" i="1" spc="-3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detected?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904194" y="5534659"/>
            <a:ext cx="2305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Calibri"/>
                <a:cs typeface="Calibri"/>
              </a:rPr>
              <a:t>Is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the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code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coverage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90%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or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higher?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65685" y="5930900"/>
            <a:ext cx="2195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Calibri"/>
                <a:cs typeface="Calibri"/>
              </a:rPr>
              <a:t>What</a:t>
            </a:r>
            <a:r>
              <a:rPr sz="1200" b="1" i="1" spc="-2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is</a:t>
            </a:r>
            <a:r>
              <a:rPr sz="1200" b="1" i="1" spc="-15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the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dirty="0">
                <a:latin typeface="Calibri"/>
                <a:cs typeface="Calibri"/>
              </a:rPr>
              <a:t>Cognitive</a:t>
            </a:r>
            <a:r>
              <a:rPr sz="1200" b="1" i="1" spc="-20" dirty="0">
                <a:latin typeface="Calibri"/>
                <a:cs typeface="Calibri"/>
              </a:rPr>
              <a:t> </a:t>
            </a:r>
            <a:r>
              <a:rPr sz="1200" b="1" i="1" spc="-10" dirty="0">
                <a:latin typeface="Calibri"/>
                <a:cs typeface="Calibri"/>
              </a:rPr>
              <a:t>Complexity?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Static</a:t>
            </a:r>
            <a:r>
              <a:rPr spc="-45" dirty="0"/>
              <a:t> </a:t>
            </a:r>
            <a:r>
              <a:rPr dirty="0"/>
              <a:t>Code</a:t>
            </a:r>
            <a:r>
              <a:rPr spc="-40" dirty="0"/>
              <a:t> </a:t>
            </a:r>
            <a:r>
              <a:rPr dirty="0"/>
              <a:t>Analysis</a:t>
            </a:r>
            <a:r>
              <a:rPr spc="-45" dirty="0"/>
              <a:t> </a:t>
            </a:r>
            <a:r>
              <a:rPr spc="-10" dirty="0"/>
              <a:t>Tools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078845" cy="5179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find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weaknesses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exact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location.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allows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quicker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turn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around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fixes.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scan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entire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base.</a:t>
            </a:r>
            <a:endParaRPr sz="2400">
              <a:latin typeface="Calibri"/>
              <a:cs typeface="Calibri"/>
            </a:endParaRPr>
          </a:p>
          <a:p>
            <a:pPr marL="473075" marR="5080" lvl="1" indent="-226060">
              <a:lnSpc>
                <a:spcPts val="2880"/>
              </a:lnSpc>
              <a:spcBef>
                <a:spcPts val="6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permits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weaknesses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found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earlier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development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life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cycle,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reducing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the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cost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fix.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73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spc="-10" dirty="0">
                <a:latin typeface="Calibri"/>
                <a:cs typeface="Calibri"/>
              </a:rPr>
              <a:t>Disadvantages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false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positives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false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negatives.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provide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false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sense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security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everything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addressed.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only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good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rules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using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scan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with.</a:t>
            </a:r>
            <a:endParaRPr sz="2400">
              <a:latin typeface="Calibri"/>
              <a:cs typeface="Calibri"/>
            </a:endParaRPr>
          </a:p>
          <a:p>
            <a:pPr marL="241935" indent="-236220">
              <a:lnSpc>
                <a:spcPts val="3329"/>
              </a:lnSpc>
              <a:spcBef>
                <a:spcPts val="825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Bottom-line</a:t>
            </a:r>
            <a:endParaRPr sz="2800">
              <a:latin typeface="Calibri"/>
              <a:cs typeface="Calibri"/>
            </a:endParaRPr>
          </a:p>
          <a:p>
            <a:pPr marL="473075" marR="123825" lvl="1" indent="-226060">
              <a:lnSpc>
                <a:spcPts val="2880"/>
              </a:lnSpc>
              <a:spcBef>
                <a:spcPts val="7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These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tools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cost-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effective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approach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track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software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quality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metrics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don’t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replace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key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processes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like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reviews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Static</a:t>
            </a:r>
            <a:r>
              <a:rPr spc="-45" dirty="0"/>
              <a:t> </a:t>
            </a:r>
            <a:r>
              <a:rPr dirty="0"/>
              <a:t>Code</a:t>
            </a:r>
            <a:r>
              <a:rPr spc="-45" dirty="0"/>
              <a:t> </a:t>
            </a:r>
            <a:r>
              <a:rPr dirty="0"/>
              <a:t>Analysis</a:t>
            </a:r>
            <a:r>
              <a:rPr spc="-45" dirty="0"/>
              <a:t> </a:t>
            </a:r>
            <a:r>
              <a:rPr dirty="0"/>
              <a:t>Tools</a:t>
            </a:r>
            <a:r>
              <a:rPr spc="-45" dirty="0"/>
              <a:t> </a:t>
            </a:r>
            <a:r>
              <a:rPr dirty="0"/>
              <a:t>–</a:t>
            </a:r>
            <a:r>
              <a:rPr spc="-40" dirty="0"/>
              <a:t> </a:t>
            </a:r>
            <a:r>
              <a:rPr dirty="0"/>
              <a:t>SonarQube</a:t>
            </a:r>
            <a:r>
              <a:rPr spc="-45" dirty="0"/>
              <a:t> </a:t>
            </a:r>
            <a:r>
              <a:rPr dirty="0"/>
              <a:t>&amp;</a:t>
            </a:r>
            <a:r>
              <a:rPr spc="-45" dirty="0"/>
              <a:t> </a:t>
            </a:r>
            <a:r>
              <a:rPr spc="-10" dirty="0"/>
              <a:t>SonarLint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41300" marR="344170" indent="-236220">
              <a:lnSpc>
                <a:spcPct val="100200"/>
              </a:lnSpc>
              <a:spcBef>
                <a:spcPts val="9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b="1" dirty="0">
                <a:latin typeface="Calibri"/>
                <a:cs typeface="Calibri"/>
              </a:rPr>
              <a:t>SonarQube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an</a:t>
            </a:r>
            <a:r>
              <a:rPr spc="-40" dirty="0"/>
              <a:t> </a:t>
            </a:r>
            <a:r>
              <a:rPr spc="-10" dirty="0"/>
              <a:t>open-</a:t>
            </a:r>
            <a:r>
              <a:rPr dirty="0"/>
              <a:t>source</a:t>
            </a:r>
            <a:r>
              <a:rPr spc="-50" dirty="0"/>
              <a:t> </a:t>
            </a:r>
            <a:r>
              <a:rPr dirty="0"/>
              <a:t>platform</a:t>
            </a:r>
            <a:r>
              <a:rPr spc="-4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continuous</a:t>
            </a:r>
            <a:r>
              <a:rPr spc="-40" dirty="0"/>
              <a:t> </a:t>
            </a:r>
            <a:r>
              <a:rPr dirty="0"/>
              <a:t>inspection</a:t>
            </a:r>
            <a:r>
              <a:rPr spc="-4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spc="-20" dirty="0"/>
              <a:t>code 	</a:t>
            </a:r>
            <a:r>
              <a:rPr dirty="0"/>
              <a:t>quality</a:t>
            </a:r>
            <a:r>
              <a:rPr spc="-4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perform</a:t>
            </a:r>
            <a:r>
              <a:rPr spc="-35" dirty="0"/>
              <a:t> </a:t>
            </a:r>
            <a:r>
              <a:rPr dirty="0"/>
              <a:t>automatic</a:t>
            </a:r>
            <a:r>
              <a:rPr spc="-30" dirty="0"/>
              <a:t> </a:t>
            </a:r>
            <a:r>
              <a:rPr dirty="0"/>
              <a:t>reviews</a:t>
            </a:r>
            <a:r>
              <a:rPr spc="-30" dirty="0"/>
              <a:t> </a:t>
            </a:r>
            <a:r>
              <a:rPr dirty="0"/>
              <a:t>with</a:t>
            </a:r>
            <a:r>
              <a:rPr spc="-30" dirty="0"/>
              <a:t> </a:t>
            </a:r>
            <a:r>
              <a:rPr dirty="0"/>
              <a:t>static</a:t>
            </a:r>
            <a:r>
              <a:rPr spc="-35" dirty="0"/>
              <a:t> </a:t>
            </a:r>
            <a:r>
              <a:rPr dirty="0"/>
              <a:t>analysis</a:t>
            </a:r>
            <a:r>
              <a:rPr spc="-3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code</a:t>
            </a:r>
            <a:r>
              <a:rPr spc="-40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spc="-10" dirty="0"/>
              <a:t>detect 	</a:t>
            </a:r>
            <a:r>
              <a:rPr dirty="0"/>
              <a:t>bugs,</a:t>
            </a:r>
            <a:r>
              <a:rPr spc="-50" dirty="0"/>
              <a:t> </a:t>
            </a:r>
            <a:r>
              <a:rPr dirty="0"/>
              <a:t>code</a:t>
            </a:r>
            <a:r>
              <a:rPr spc="-55" dirty="0"/>
              <a:t> </a:t>
            </a:r>
            <a:r>
              <a:rPr dirty="0"/>
              <a:t>smells,</a:t>
            </a:r>
            <a:r>
              <a:rPr spc="-4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security</a:t>
            </a:r>
            <a:r>
              <a:rPr spc="-60" dirty="0"/>
              <a:t> </a:t>
            </a:r>
            <a:r>
              <a:rPr dirty="0"/>
              <a:t>vulnerabilities</a:t>
            </a:r>
            <a:r>
              <a:rPr spc="-45" dirty="0"/>
              <a:t> </a:t>
            </a:r>
            <a:r>
              <a:rPr dirty="0"/>
              <a:t>on</a:t>
            </a:r>
            <a:r>
              <a:rPr spc="-45" dirty="0"/>
              <a:t> </a:t>
            </a:r>
            <a:r>
              <a:rPr dirty="0"/>
              <a:t>20+</a:t>
            </a:r>
            <a:r>
              <a:rPr spc="-45" dirty="0"/>
              <a:t> </a:t>
            </a:r>
            <a:r>
              <a:rPr spc="-10" dirty="0"/>
              <a:t>programming 	</a:t>
            </a:r>
            <a:r>
              <a:rPr dirty="0"/>
              <a:t>languages</a:t>
            </a:r>
            <a:r>
              <a:rPr spc="-35" dirty="0"/>
              <a:t> </a:t>
            </a:r>
            <a:r>
              <a:rPr dirty="0"/>
              <a:t>including</a:t>
            </a:r>
            <a:r>
              <a:rPr spc="-45" dirty="0"/>
              <a:t> </a:t>
            </a:r>
            <a:r>
              <a:rPr dirty="0"/>
              <a:t>Java</a:t>
            </a:r>
            <a:r>
              <a:rPr spc="-35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spc="-10" dirty="0"/>
              <a:t>TypeScript</a:t>
            </a:r>
          </a:p>
          <a:p>
            <a:pPr marL="473075" marR="17145" lvl="1" indent="-226060">
              <a:lnSpc>
                <a:spcPct val="100800"/>
              </a:lnSpc>
              <a:spcBef>
                <a:spcPts val="20"/>
              </a:spcBef>
              <a:buFont typeface="Calibri"/>
              <a:buChar char="•"/>
              <a:tabLst>
                <a:tab pos="474345" algn="l"/>
                <a:tab pos="798195" algn="l"/>
              </a:tabLst>
            </a:pP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	offers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reports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duplicated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coding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standards,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unit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tests,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coverage,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code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complexity,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comments,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bugs,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security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vulnerabilities</a:t>
            </a:r>
            <a:endParaRPr sz="2400">
              <a:latin typeface="Calibri"/>
              <a:cs typeface="Calibri"/>
            </a:endParaRPr>
          </a:p>
          <a:p>
            <a:pPr marL="241300" marR="581025" indent="-236220">
              <a:lnSpc>
                <a:spcPts val="3290"/>
              </a:lnSpc>
              <a:spcBef>
                <a:spcPts val="99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b="1" dirty="0">
                <a:latin typeface="Calibri"/>
                <a:cs typeface="Calibri"/>
              </a:rPr>
              <a:t>SonarLint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dirty="0"/>
              <a:t>IDE</a:t>
            </a:r>
            <a:r>
              <a:rPr spc="-45" dirty="0"/>
              <a:t> </a:t>
            </a:r>
            <a:r>
              <a:rPr dirty="0"/>
              <a:t>extension</a:t>
            </a:r>
            <a:r>
              <a:rPr spc="-35" dirty="0"/>
              <a:t> </a:t>
            </a:r>
            <a:r>
              <a:rPr dirty="0"/>
              <a:t>that</a:t>
            </a:r>
            <a:r>
              <a:rPr spc="-40" dirty="0"/>
              <a:t> </a:t>
            </a:r>
            <a:r>
              <a:rPr dirty="0"/>
              <a:t>identifies</a:t>
            </a:r>
            <a:r>
              <a:rPr spc="-4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helps</a:t>
            </a:r>
            <a:r>
              <a:rPr spc="-35" dirty="0"/>
              <a:t> </a:t>
            </a:r>
            <a:r>
              <a:rPr dirty="0"/>
              <a:t>you</a:t>
            </a:r>
            <a:r>
              <a:rPr spc="-35" dirty="0"/>
              <a:t> </a:t>
            </a:r>
            <a:r>
              <a:rPr dirty="0"/>
              <a:t>fix</a:t>
            </a:r>
            <a:r>
              <a:rPr spc="-40" dirty="0"/>
              <a:t> </a:t>
            </a:r>
            <a:r>
              <a:rPr dirty="0"/>
              <a:t>quality</a:t>
            </a:r>
            <a:r>
              <a:rPr spc="-45" dirty="0"/>
              <a:t> </a:t>
            </a:r>
            <a:r>
              <a:rPr spc="-25" dirty="0"/>
              <a:t>and 	</a:t>
            </a:r>
            <a:r>
              <a:rPr dirty="0"/>
              <a:t>security</a:t>
            </a:r>
            <a:r>
              <a:rPr spc="-40" dirty="0"/>
              <a:t> </a:t>
            </a:r>
            <a:r>
              <a:rPr dirty="0"/>
              <a:t>issues</a:t>
            </a:r>
            <a:r>
              <a:rPr spc="-25" dirty="0"/>
              <a:t> </a:t>
            </a:r>
            <a:r>
              <a:rPr dirty="0"/>
              <a:t>as</a:t>
            </a:r>
            <a:r>
              <a:rPr spc="-25" dirty="0"/>
              <a:t> </a:t>
            </a:r>
            <a:r>
              <a:rPr dirty="0"/>
              <a:t>you</a:t>
            </a:r>
            <a:r>
              <a:rPr spc="-30" dirty="0"/>
              <a:t> </a:t>
            </a:r>
            <a:r>
              <a:rPr spc="-10" dirty="0"/>
              <a:t>code.</a:t>
            </a:r>
          </a:p>
          <a:p>
            <a:pPr marL="241300" marR="5080" indent="-236220">
              <a:lnSpc>
                <a:spcPct val="101400"/>
              </a:lnSpc>
              <a:spcBef>
                <a:spcPts val="69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dirty="0"/>
              <a:t>Both</a:t>
            </a:r>
            <a:r>
              <a:rPr spc="-30" dirty="0"/>
              <a:t> </a:t>
            </a:r>
            <a:r>
              <a:rPr dirty="0"/>
              <a:t>SonarLint</a:t>
            </a:r>
            <a:r>
              <a:rPr spc="-35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SonarQube</a:t>
            </a:r>
            <a:r>
              <a:rPr spc="-40" dirty="0"/>
              <a:t> </a:t>
            </a:r>
            <a:r>
              <a:rPr dirty="0"/>
              <a:t>rely</a:t>
            </a:r>
            <a:r>
              <a:rPr spc="-45" dirty="0"/>
              <a:t> </a:t>
            </a:r>
            <a:r>
              <a:rPr dirty="0"/>
              <a:t>on</a:t>
            </a:r>
            <a:r>
              <a:rPr spc="-3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same</a:t>
            </a:r>
            <a:r>
              <a:rPr spc="-40" dirty="0"/>
              <a:t> </a:t>
            </a:r>
            <a:r>
              <a:rPr dirty="0"/>
              <a:t>static</a:t>
            </a:r>
            <a:r>
              <a:rPr spc="-30" dirty="0"/>
              <a:t> </a:t>
            </a:r>
            <a:r>
              <a:rPr dirty="0"/>
              <a:t>source</a:t>
            </a:r>
            <a:r>
              <a:rPr spc="-40" dirty="0"/>
              <a:t> </a:t>
            </a:r>
            <a:r>
              <a:rPr dirty="0"/>
              <a:t>code</a:t>
            </a:r>
            <a:r>
              <a:rPr spc="-45" dirty="0"/>
              <a:t> </a:t>
            </a:r>
            <a:r>
              <a:rPr spc="-10" dirty="0"/>
              <a:t>analyzers 	</a:t>
            </a:r>
            <a:r>
              <a:rPr dirty="0"/>
              <a:t>using</a:t>
            </a:r>
            <a:r>
              <a:rPr spc="-50" dirty="0"/>
              <a:t> </a:t>
            </a:r>
            <a:r>
              <a:rPr dirty="0"/>
              <a:t>SonarSource</a:t>
            </a:r>
            <a:r>
              <a:rPr spc="-45" dirty="0"/>
              <a:t> </a:t>
            </a:r>
            <a:r>
              <a:rPr spc="-10" dirty="0"/>
              <a:t>technology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29921" y="5779742"/>
            <a:ext cx="2933305" cy="8097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0186" y="5540343"/>
            <a:ext cx="3752190" cy="105046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Software</a:t>
            </a:r>
            <a:r>
              <a:rPr spc="-40" dirty="0"/>
              <a:t> </a:t>
            </a:r>
            <a:r>
              <a:rPr spc="-10" dirty="0"/>
              <a:t>Measurement?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0742930" cy="38449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5080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Measurement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fundamental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engineering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discipline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software 	</a:t>
            </a:r>
            <a:r>
              <a:rPr sz="2800" dirty="0">
                <a:latin typeface="Calibri"/>
                <a:cs typeface="Calibri"/>
              </a:rPr>
              <a:t>engineering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exception</a:t>
            </a:r>
            <a:endParaRPr sz="280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4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Why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Measure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Software?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Establish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quality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current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process.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predict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future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qualities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process.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improve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process.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determine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relation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budget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schedule.</a:t>
            </a:r>
            <a:endParaRPr sz="2400">
              <a:latin typeface="Calibri"/>
              <a:cs typeface="Calibri"/>
            </a:endParaRPr>
          </a:p>
          <a:p>
            <a:pPr marL="241300" marR="358775" indent="-236220">
              <a:lnSpc>
                <a:spcPct val="101400"/>
              </a:lnSpc>
              <a:spcBef>
                <a:spcPts val="77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metrics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offer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an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assessment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of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the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impact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of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decisions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spc="-20" dirty="0">
                <a:latin typeface="Calibri"/>
                <a:cs typeface="Calibri"/>
              </a:rPr>
              <a:t>made 	</a:t>
            </a:r>
            <a:r>
              <a:rPr sz="2800" u="none" dirty="0">
                <a:latin typeface="Calibri"/>
                <a:cs typeface="Calibri"/>
              </a:rPr>
              <a:t>during</a:t>
            </a:r>
            <a:r>
              <a:rPr sz="2800" u="none" spc="-6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software</a:t>
            </a:r>
            <a:r>
              <a:rPr sz="2800" u="none" spc="-6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development</a:t>
            </a:r>
            <a:r>
              <a:rPr sz="2800" u="none" spc="-60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projects.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A</a:t>
            </a:r>
            <a:r>
              <a:rPr spc="-20" dirty="0"/>
              <a:t> </a:t>
            </a:r>
            <a:r>
              <a:rPr dirty="0"/>
              <a:t>metric</a:t>
            </a:r>
            <a:r>
              <a:rPr spc="-20" dirty="0"/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not</a:t>
            </a:r>
            <a:r>
              <a:rPr spc="-20" dirty="0"/>
              <a:t> </a:t>
            </a:r>
            <a:r>
              <a:rPr dirty="0"/>
              <a:t>just</a:t>
            </a:r>
            <a:r>
              <a:rPr spc="-1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spc="-10" dirty="0"/>
              <a:t>number.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205210" cy="4886402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41300" marR="354965" indent="-236220">
              <a:lnSpc>
                <a:spcPct val="101400"/>
              </a:lnSpc>
              <a:spcBef>
                <a:spcPts val="5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metric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quantitative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function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calculates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some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characteristic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and 	</a:t>
            </a:r>
            <a:r>
              <a:rPr sz="2800" dirty="0">
                <a:latin typeface="Calibri"/>
                <a:cs typeface="Calibri"/>
              </a:rPr>
              <a:t>produces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numeric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measurement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which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make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decision.</a:t>
            </a:r>
            <a:endParaRPr sz="2800" dirty="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4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For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development,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metrics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fall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three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broad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categories:</a:t>
            </a:r>
            <a:endParaRPr sz="2800" dirty="0">
              <a:latin typeface="Calibri"/>
              <a:cs typeface="Calibri"/>
            </a:endParaRPr>
          </a:p>
          <a:p>
            <a:pPr marL="704215" lvl="1" indent="-457200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70421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Process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Metrics</a:t>
            </a:r>
            <a:endParaRPr sz="2400" dirty="0">
              <a:latin typeface="Calibri"/>
              <a:cs typeface="Calibri"/>
            </a:endParaRPr>
          </a:p>
          <a:p>
            <a:pPr marL="696595" marR="792480" lvl="2" indent="-222250" algn="just">
              <a:lnSpc>
                <a:spcPct val="98600"/>
              </a:lnSpc>
              <a:spcBef>
                <a:spcPts val="45"/>
              </a:spcBef>
              <a:buFont typeface="Wingdings"/>
              <a:buChar char="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Activities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related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to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production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software</a:t>
            </a:r>
            <a:r>
              <a:rPr sz="22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like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effort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required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in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process,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time</a:t>
            </a:r>
            <a:r>
              <a:rPr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000080"/>
                </a:solidFill>
                <a:latin typeface="Calibri"/>
                <a:cs typeface="Calibri"/>
              </a:rPr>
              <a:t>to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produce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product,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number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defects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found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during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testing,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effectiveness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Calibri"/>
                <a:cs typeface="Calibri"/>
              </a:rPr>
              <a:t>defect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removal</a:t>
            </a:r>
            <a:r>
              <a:rPr sz="2200" spc="-6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during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development,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maturity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Calibri"/>
                <a:cs typeface="Calibri"/>
              </a:rPr>
              <a:t>process</a:t>
            </a:r>
            <a:endParaRPr sz="2200" dirty="0">
              <a:latin typeface="Calibri"/>
              <a:cs typeface="Calibri"/>
            </a:endParaRPr>
          </a:p>
          <a:p>
            <a:pPr marL="701040" lvl="1" indent="-454025" algn="just">
              <a:lnSpc>
                <a:spcPct val="100000"/>
              </a:lnSpc>
              <a:spcBef>
                <a:spcPts val="65"/>
              </a:spcBef>
              <a:buAutoNum type="arabicPeriod"/>
              <a:tabLst>
                <a:tab pos="7010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Metrics</a:t>
            </a:r>
            <a:endParaRPr sz="2400" dirty="0">
              <a:latin typeface="Calibri"/>
              <a:cs typeface="Calibri"/>
            </a:endParaRPr>
          </a:p>
          <a:p>
            <a:pPr marL="696595" marR="133350" lvl="2" indent="-222250" algn="just">
              <a:lnSpc>
                <a:spcPts val="2620"/>
              </a:lnSpc>
              <a:spcBef>
                <a:spcPts val="110"/>
              </a:spcBef>
              <a:buFont typeface="Wingdings"/>
              <a:buChar char=""/>
              <a:tabLst>
                <a:tab pos="696595" algn="l"/>
              </a:tabLst>
            </a:pP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Describe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project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characteristics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and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execution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like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number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software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developers,</a:t>
            </a:r>
            <a:r>
              <a:rPr sz="2200" spc="-5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000080"/>
                </a:solidFill>
                <a:latin typeface="Calibri"/>
                <a:cs typeface="Calibri"/>
              </a:rPr>
              <a:t>cost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and</a:t>
            </a:r>
            <a:r>
              <a:rPr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000080"/>
                </a:solidFill>
                <a:latin typeface="Calibri"/>
                <a:cs typeface="Calibri"/>
              </a:rPr>
              <a:t>schedule,</a:t>
            </a:r>
            <a:r>
              <a:rPr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0080"/>
                </a:solidFill>
                <a:latin typeface="Calibri"/>
                <a:cs typeface="Calibri"/>
              </a:rPr>
              <a:t>productivity</a:t>
            </a:r>
            <a:endParaRPr lang="en-US" sz="2200" spc="-10" dirty="0">
              <a:solidFill>
                <a:srgbClr val="000080"/>
              </a:solidFill>
              <a:latin typeface="Calibri"/>
              <a:cs typeface="Calibri"/>
            </a:endParaRPr>
          </a:p>
          <a:p>
            <a:pPr marL="701675" indent="-457200">
              <a:lnSpc>
                <a:spcPts val="2685"/>
              </a:lnSpc>
              <a:buAutoNum type="arabicPeriod" startAt="3"/>
              <a:tabLst>
                <a:tab pos="701675" algn="l"/>
              </a:tabLst>
            </a:pPr>
            <a:r>
              <a:rPr lang="en-US"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lang="en-US"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lang="en-US"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Metrics</a:t>
            </a:r>
            <a:endParaRPr lang="en-US" sz="2400" dirty="0">
              <a:latin typeface="Calibri"/>
              <a:cs typeface="Calibri"/>
            </a:endParaRPr>
          </a:p>
          <a:p>
            <a:pPr marL="694055" marR="580390" lvl="1" indent="-222250">
              <a:lnSpc>
                <a:spcPts val="2690"/>
              </a:lnSpc>
              <a:spcBef>
                <a:spcPts val="80"/>
              </a:spcBef>
              <a:buFont typeface="Wingdings"/>
              <a:buChar char=""/>
              <a:tabLst>
                <a:tab pos="694055" algn="l"/>
              </a:tabLst>
            </a:pP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Describe</a:t>
            </a:r>
            <a:r>
              <a:rPr lang="en-US"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lang="en-US"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characteristics</a:t>
            </a:r>
            <a:r>
              <a:rPr lang="en-US"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lang="en-US"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lang="en-US" sz="22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product,</a:t>
            </a:r>
            <a:r>
              <a:rPr lang="en-US"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such</a:t>
            </a:r>
            <a:r>
              <a:rPr lang="en-US"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as</a:t>
            </a:r>
            <a:r>
              <a:rPr lang="en-US"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size,</a:t>
            </a:r>
            <a:r>
              <a:rPr lang="en-US" sz="22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complexity,</a:t>
            </a:r>
            <a:r>
              <a:rPr lang="en-US"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design</a:t>
            </a:r>
            <a:r>
              <a:rPr lang="en-US" sz="22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spc="-10" dirty="0">
                <a:solidFill>
                  <a:srgbClr val="000080"/>
                </a:solidFill>
                <a:latin typeface="Calibri"/>
                <a:cs typeface="Calibri"/>
              </a:rPr>
              <a:t>features,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performance,</a:t>
            </a:r>
            <a:r>
              <a:rPr lang="en-US" sz="2200" spc="-8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efficiency,</a:t>
            </a:r>
            <a:r>
              <a:rPr lang="en-US" sz="2200" spc="-8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reliability,</a:t>
            </a:r>
            <a:r>
              <a:rPr lang="en-US" sz="2200" spc="-8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alibri"/>
                <a:cs typeface="Calibri"/>
              </a:rPr>
              <a:t>portability</a:t>
            </a:r>
            <a:r>
              <a:rPr lang="en-US" sz="2200" spc="-7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lang="en-US" sz="2200" spc="-20" dirty="0">
                <a:solidFill>
                  <a:srgbClr val="000080"/>
                </a:solidFill>
                <a:latin typeface="Calibri"/>
                <a:cs typeface="Calibri"/>
              </a:rPr>
              <a:t>etc.</a:t>
            </a:r>
            <a:endParaRPr lang="en-US"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Several</a:t>
            </a:r>
            <a:r>
              <a:rPr spc="-45" dirty="0"/>
              <a:t> </a:t>
            </a:r>
            <a:r>
              <a:rPr dirty="0"/>
              <a:t>software</a:t>
            </a:r>
            <a:r>
              <a:rPr spc="-45" dirty="0"/>
              <a:t> </a:t>
            </a:r>
            <a:r>
              <a:rPr dirty="0"/>
              <a:t>quality</a:t>
            </a:r>
            <a:r>
              <a:rPr spc="-50" dirty="0"/>
              <a:t> </a:t>
            </a:r>
            <a:r>
              <a:rPr dirty="0"/>
              <a:t>attributes</a:t>
            </a:r>
            <a:r>
              <a:rPr spc="-45" dirty="0"/>
              <a:t> </a:t>
            </a:r>
            <a:r>
              <a:rPr dirty="0"/>
              <a:t>can</a:t>
            </a:r>
            <a:r>
              <a:rPr spc="-50" dirty="0"/>
              <a:t> </a:t>
            </a:r>
            <a:r>
              <a:rPr dirty="0"/>
              <a:t>be</a:t>
            </a:r>
            <a:r>
              <a:rPr spc="-40" dirty="0"/>
              <a:t> </a:t>
            </a:r>
            <a:r>
              <a:rPr dirty="0"/>
              <a:t>related</a:t>
            </a:r>
            <a:r>
              <a:rPr spc="-50" dirty="0"/>
              <a:t> </a:t>
            </a:r>
            <a:r>
              <a:rPr dirty="0"/>
              <a:t>to</a:t>
            </a:r>
            <a:r>
              <a:rPr spc="-40" dirty="0"/>
              <a:t> </a:t>
            </a:r>
            <a:r>
              <a:rPr spc="-10" dirty="0"/>
              <a:t>internal </a:t>
            </a:r>
            <a:r>
              <a:rPr dirty="0"/>
              <a:t>attributes</a:t>
            </a:r>
            <a:r>
              <a:rPr spc="-60" dirty="0"/>
              <a:t> </a:t>
            </a:r>
            <a:r>
              <a:rPr dirty="0"/>
              <a:t>through</a:t>
            </a:r>
            <a:r>
              <a:rPr spc="-65" dirty="0"/>
              <a:t> </a:t>
            </a:r>
            <a:r>
              <a:rPr spc="-10" dirty="0"/>
              <a:t>metrics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60304" y="1721712"/>
            <a:ext cx="7813081" cy="454226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68369" y="1273555"/>
            <a:ext cx="69710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13350" algn="l"/>
              </a:tabLst>
            </a:pPr>
            <a:r>
              <a:rPr sz="2700" b="1" baseline="1543" dirty="0">
                <a:latin typeface="Calibri"/>
                <a:cs typeface="Calibri"/>
              </a:rPr>
              <a:t>Software</a:t>
            </a:r>
            <a:r>
              <a:rPr sz="2700" b="1" spc="-97" baseline="1543" dirty="0">
                <a:latin typeface="Calibri"/>
                <a:cs typeface="Calibri"/>
              </a:rPr>
              <a:t> </a:t>
            </a:r>
            <a:r>
              <a:rPr sz="2700" b="1" baseline="1543" dirty="0">
                <a:latin typeface="Calibri"/>
                <a:cs typeface="Calibri"/>
              </a:rPr>
              <a:t>Quality</a:t>
            </a:r>
            <a:r>
              <a:rPr sz="2700" b="1" spc="-82" baseline="1543" dirty="0">
                <a:latin typeface="Calibri"/>
                <a:cs typeface="Calibri"/>
              </a:rPr>
              <a:t> </a:t>
            </a:r>
            <a:r>
              <a:rPr sz="2700" b="1" spc="-15" baseline="1543" dirty="0">
                <a:latin typeface="Calibri"/>
                <a:cs typeface="Calibri"/>
              </a:rPr>
              <a:t>Attributes</a:t>
            </a:r>
            <a:r>
              <a:rPr sz="2700" b="1" spc="-82" baseline="1543" dirty="0">
                <a:latin typeface="Calibri"/>
                <a:cs typeface="Calibri"/>
              </a:rPr>
              <a:t> </a:t>
            </a:r>
            <a:r>
              <a:rPr sz="2700" b="1" spc="-15" baseline="1543" dirty="0">
                <a:latin typeface="Calibri"/>
                <a:cs typeface="Calibri"/>
              </a:rPr>
              <a:t>(external)</a:t>
            </a:r>
            <a:r>
              <a:rPr sz="2700" b="1" baseline="1543" dirty="0">
                <a:latin typeface="Calibri"/>
                <a:cs typeface="Calibri"/>
              </a:rPr>
              <a:t>	</a:t>
            </a:r>
            <a:r>
              <a:rPr sz="1800" b="1" dirty="0">
                <a:latin typeface="Calibri"/>
                <a:cs typeface="Calibri"/>
              </a:rPr>
              <a:t>Internal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Attributes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Dynamic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Static</a:t>
            </a:r>
            <a:r>
              <a:rPr spc="-25" dirty="0"/>
              <a:t> </a:t>
            </a:r>
            <a:r>
              <a:rPr spc="-10" dirty="0"/>
              <a:t>metrics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174095" cy="4279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Dynamic</a:t>
            </a:r>
            <a:r>
              <a:rPr sz="28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Metrics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are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closely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related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to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software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quality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attributes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4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Collected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measurements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made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program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execution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relatively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easy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response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time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help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assess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efficiency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reliability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program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ts val="2845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Example: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number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bug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reports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time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taken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complete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computation</a:t>
            </a:r>
            <a:endParaRPr sz="2400" dirty="0">
              <a:latin typeface="Calibri"/>
              <a:cs typeface="Calibri"/>
            </a:endParaRPr>
          </a:p>
          <a:p>
            <a:pPr marL="241935" indent="-236220">
              <a:lnSpc>
                <a:spcPct val="100000"/>
              </a:lnSpc>
              <a:spcBef>
                <a:spcPts val="8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Static</a:t>
            </a:r>
            <a:r>
              <a:rPr sz="28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Metrics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have</a:t>
            </a:r>
            <a:r>
              <a:rPr sz="2800" u="none" spc="-5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an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indirect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relationship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with</a:t>
            </a:r>
            <a:r>
              <a:rPr sz="2800" u="none" spc="-4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quality</a:t>
            </a:r>
            <a:r>
              <a:rPr sz="2800" u="none" spc="-55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attributes</a:t>
            </a:r>
            <a:endParaRPr sz="2800" dirty="0">
              <a:latin typeface="Calibri"/>
              <a:cs typeface="Calibri"/>
            </a:endParaRPr>
          </a:p>
          <a:p>
            <a:pPr marL="473075" marR="742315" lvl="1" indent="-226060">
              <a:lnSpc>
                <a:spcPct val="100800"/>
              </a:lnSpc>
              <a:spcBef>
                <a:spcPts val="20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Collected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measurements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made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representations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system,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the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design,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program,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documentation.</a:t>
            </a:r>
            <a:endParaRPr sz="2400" dirty="0">
              <a:latin typeface="Calibri"/>
              <a:cs typeface="Calibri"/>
            </a:endParaRPr>
          </a:p>
          <a:p>
            <a:pPr marL="473075" marR="5080" lvl="1" indent="-226060">
              <a:lnSpc>
                <a:spcPct val="100800"/>
              </a:lnSpc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Static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metrics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help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assess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complexity,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understandability,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maintainability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a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software</a:t>
            </a:r>
            <a:r>
              <a:rPr sz="2400" b="1" i="1" spc="-10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ts val="281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Example: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size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average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length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identifiers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0"/>
              </a:spcBef>
            </a:pPr>
            <a:r>
              <a:rPr dirty="0"/>
              <a:t>Examples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Static</a:t>
            </a:r>
            <a:r>
              <a:rPr spc="-40" dirty="0"/>
              <a:t> </a:t>
            </a:r>
            <a:r>
              <a:rPr spc="-10" dirty="0"/>
              <a:t>Metrics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3532" y="1080749"/>
          <a:ext cx="11152504" cy="5185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3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9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Software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Metric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Fan-in/Fan-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out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635000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Fan-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measure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functions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methods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call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some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function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or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method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(say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X).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Fan-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functions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called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function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X.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Length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code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414655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Measures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size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Generally,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larger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size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component,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the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complex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error-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prone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likely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be.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Cyclomatic</a:t>
                      </a:r>
                      <a:r>
                        <a:rPr sz="16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complexity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650240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indicate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complexity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quantitative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measure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linearly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independent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paths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through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program's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source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code.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Length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identifiers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75895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measure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average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length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identifiers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(e.g.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names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variables,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classes,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methods,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etc.)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longer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identifiers,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likely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they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meaningful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hence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understandable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Depth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conditional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nesting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299720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measure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depth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nesting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if-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statements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Deeply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nested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if-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statements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hard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understand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potentially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error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prone.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Duplication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30810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Indicates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amount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source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occurs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once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program.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Duplication</a:t>
                      </a:r>
                      <a:r>
                        <a:rPr sz="1600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undesirable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because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associated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higher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maintenance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indicative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bad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design.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97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Fog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index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89865">
                        <a:lnSpc>
                          <a:spcPts val="1900"/>
                        </a:lnSpc>
                        <a:spcBef>
                          <a:spcPts val="34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Refers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readability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test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aims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determine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level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text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difficulty,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how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easy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text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is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read.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higher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level,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more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difficult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document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understand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4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10"/>
              </a:lnSpc>
              <a:spcBef>
                <a:spcPts val="570"/>
              </a:spcBef>
            </a:pPr>
            <a:r>
              <a:rPr dirty="0"/>
              <a:t>Even</a:t>
            </a:r>
            <a:r>
              <a:rPr spc="-45" dirty="0"/>
              <a:t> </a:t>
            </a:r>
            <a:r>
              <a:rPr dirty="0"/>
              <a:t>though</a:t>
            </a:r>
            <a:r>
              <a:rPr spc="-40" dirty="0"/>
              <a:t> </a:t>
            </a:r>
            <a:r>
              <a:rPr dirty="0"/>
              <a:t>you</a:t>
            </a:r>
            <a:r>
              <a:rPr spc="-40" dirty="0"/>
              <a:t> </a:t>
            </a:r>
            <a:r>
              <a:rPr dirty="0"/>
              <a:t>can</a:t>
            </a:r>
            <a:r>
              <a:rPr spc="-40" dirty="0"/>
              <a:t> </a:t>
            </a:r>
            <a:r>
              <a:rPr dirty="0"/>
              <a:t>count</a:t>
            </a:r>
            <a:r>
              <a:rPr spc="-40" dirty="0"/>
              <a:t> </a:t>
            </a:r>
            <a:r>
              <a:rPr dirty="0"/>
              <a:t>something,</a:t>
            </a:r>
            <a:r>
              <a:rPr spc="-35" dirty="0"/>
              <a:t> </a:t>
            </a:r>
            <a:r>
              <a:rPr dirty="0"/>
              <a:t>it</a:t>
            </a:r>
            <a:r>
              <a:rPr spc="-35" dirty="0"/>
              <a:t> </a:t>
            </a:r>
            <a:r>
              <a:rPr dirty="0"/>
              <a:t>does</a:t>
            </a:r>
            <a:r>
              <a:rPr spc="-40" dirty="0"/>
              <a:t> </a:t>
            </a:r>
            <a:r>
              <a:rPr dirty="0"/>
              <a:t>not</a:t>
            </a:r>
            <a:r>
              <a:rPr spc="-35" dirty="0"/>
              <a:t> </a:t>
            </a:r>
            <a:r>
              <a:rPr spc="-10" dirty="0"/>
              <a:t>necessarily </a:t>
            </a:r>
            <a:r>
              <a:rPr dirty="0"/>
              <a:t>count</a:t>
            </a:r>
            <a:r>
              <a:rPr spc="-35" dirty="0"/>
              <a:t> </a:t>
            </a:r>
            <a:r>
              <a:rPr dirty="0"/>
              <a:t>for</a:t>
            </a:r>
            <a:r>
              <a:rPr spc="-35" dirty="0"/>
              <a:t> </a:t>
            </a:r>
            <a:r>
              <a:rPr spc="-10" dirty="0"/>
              <a:t>anything.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210" y="1058163"/>
            <a:ext cx="11326495" cy="516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935" indent="-236220">
              <a:lnSpc>
                <a:spcPct val="100000"/>
              </a:lnSpc>
              <a:spcBef>
                <a:spcPts val="100"/>
              </a:spcBef>
              <a:buSzPct val="73214"/>
              <a:buFont typeface="Segoe UI Symbol"/>
              <a:buChar char="■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metric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only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good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decisions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make.</a:t>
            </a:r>
            <a:endParaRPr sz="2800" dirty="0">
              <a:latin typeface="Calibri"/>
              <a:cs typeface="Calibri"/>
            </a:endParaRPr>
          </a:p>
          <a:p>
            <a:pPr marL="473075" marR="5080" lvl="1" indent="-226060">
              <a:lnSpc>
                <a:spcPct val="100800"/>
              </a:lnSpc>
              <a:spcBef>
                <a:spcPts val="15"/>
              </a:spcBef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something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without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having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solid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connection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possibly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improving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what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doing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waste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time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resources.</a:t>
            </a:r>
            <a:endParaRPr sz="2400" dirty="0">
              <a:latin typeface="Calibri"/>
              <a:cs typeface="Calibri"/>
            </a:endParaRPr>
          </a:p>
          <a:p>
            <a:pPr marL="241300" marR="1520190" indent="-236220">
              <a:lnSpc>
                <a:spcPts val="3290"/>
              </a:lnSpc>
              <a:spcBef>
                <a:spcPts val="99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measurement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falling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outside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target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range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absolute 	indictment.</a:t>
            </a:r>
            <a:endParaRPr sz="2800" dirty="0">
              <a:latin typeface="Calibri"/>
              <a:cs typeface="Calibri"/>
            </a:endParaRPr>
          </a:p>
          <a:p>
            <a:pPr marL="241300" marR="644525" indent="-236220">
              <a:lnSpc>
                <a:spcPct val="101400"/>
              </a:lnSpc>
              <a:spcBef>
                <a:spcPts val="695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Target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measurements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should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record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past 	</a:t>
            </a:r>
            <a:r>
              <a:rPr sz="2800" dirty="0">
                <a:latin typeface="Calibri"/>
                <a:cs typeface="Calibri"/>
              </a:rPr>
              <a:t>measurements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resulting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performance.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ts val="293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Measurement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range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3675" i="1" spc="142" baseline="1133" dirty="0">
                <a:solidFill>
                  <a:srgbClr val="3333CC"/>
                </a:solidFill>
                <a:latin typeface="Segoe UI Symbol"/>
                <a:cs typeface="Segoe UI Symbol"/>
              </a:rPr>
              <a:t>➔</a:t>
            </a:r>
            <a:r>
              <a:rPr sz="3675" i="1" spc="-254" baseline="1133" dirty="0">
                <a:solidFill>
                  <a:srgbClr val="3333CC"/>
                </a:solidFill>
                <a:latin typeface="Segoe UI Symbol"/>
                <a:cs typeface="Segoe UI Symbol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poorer</a:t>
            </a:r>
            <a:endParaRPr sz="2400" dirty="0">
              <a:latin typeface="Calibri"/>
              <a:cs typeface="Calibri"/>
            </a:endParaRPr>
          </a:p>
          <a:p>
            <a:pPr marL="241300" marR="798195" indent="-236220">
              <a:lnSpc>
                <a:spcPts val="3290"/>
              </a:lnSpc>
              <a:spcBef>
                <a:spcPts val="980"/>
              </a:spcBef>
              <a:buSzPct val="73214"/>
              <a:buFont typeface="Segoe UI Symbol"/>
              <a:buChar char="■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If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measurements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fall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target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range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indicate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place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 	</a:t>
            </a:r>
            <a:r>
              <a:rPr sz="2800" dirty="0">
                <a:latin typeface="Calibri"/>
                <a:cs typeface="Calibri"/>
              </a:rPr>
              <a:t>additional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scrutiny.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ts val="282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product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metrics,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they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indicate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possible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"code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smells".</a:t>
            </a:r>
            <a:endParaRPr sz="24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Places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consider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refactoring,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redesign,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reimplementation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4A29-3222-F734-0D2F-62A7F4DBA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8AD7DF9-9916-0615-8C15-B91C1D6F3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DD7E5-3EBA-D530-D24D-967C14A3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DORA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B76ADE74-FB07-A261-0FEE-DA3AA6CF2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03E6B02-1653-4792-FA12-41F27AB47B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2492" y="2071316"/>
            <a:ext cx="10552708" cy="41191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sz="2000" b="1" dirty="0">
                <a:latin typeface="+mn-lt"/>
              </a:rPr>
              <a:t>What it is:</a:t>
            </a:r>
            <a:r>
              <a:rPr lang="en-US" sz="2000" dirty="0">
                <a:latin typeface="+mn-lt"/>
              </a:rPr>
              <a:t> Four delivery metrics that correlate with software org performance.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sz="2000" b="1" dirty="0">
                <a:latin typeface="+mn-lt"/>
              </a:rPr>
              <a:t>Lead Time for Changes</a:t>
            </a:r>
            <a:r>
              <a:rPr lang="en-US" sz="2000" dirty="0">
                <a:latin typeface="+mn-lt"/>
              </a:rPr>
              <a:t> → commit → deploy (commit → green CI on main)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sz="2000" b="1" dirty="0">
                <a:latin typeface="+mn-lt"/>
              </a:rPr>
              <a:t>Deployment Frequency</a:t>
            </a:r>
            <a:r>
              <a:rPr lang="en-US" sz="2000" dirty="0">
                <a:latin typeface="+mn-lt"/>
              </a:rPr>
              <a:t> → how often we ship (merges to main per week)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sz="2000" b="1" dirty="0">
                <a:latin typeface="+mn-lt"/>
              </a:rPr>
              <a:t>Change Failure Rate</a:t>
            </a:r>
            <a:r>
              <a:rPr lang="en-US" sz="2000" dirty="0">
                <a:latin typeface="+mn-lt"/>
              </a:rPr>
              <a:t> → % deployments causing a failure (% merges that turn CI red or hotfix within 24h)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sz="2000" b="1" dirty="0">
                <a:latin typeface="+mn-lt"/>
              </a:rPr>
              <a:t>MTTR</a:t>
            </a:r>
            <a:r>
              <a:rPr lang="en-US" sz="2000" dirty="0">
                <a:latin typeface="+mn-lt"/>
              </a:rPr>
              <a:t> (Mean Time to Restore) → time from failure to recovery (class proxy: red CI → next green)</a:t>
            </a:r>
          </a:p>
          <a:p>
            <a:pPr marL="342900" lvl="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232025" algn="l"/>
              </a:tabLst>
            </a:pPr>
            <a:endParaRPr lang="en-US" altLang="en-US" sz="2000" dirty="0">
              <a:latin typeface="+mn-lt"/>
            </a:endParaRPr>
          </a:p>
          <a:p>
            <a:pPr marL="342900" lvl="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232025" algn="l"/>
              </a:tabLst>
            </a:pPr>
            <a:endParaRPr lang="en-US" altLang="en-US" sz="2000" dirty="0">
              <a:latin typeface="+mn-lt"/>
            </a:endParaRPr>
          </a:p>
          <a:p>
            <a:pPr marL="342900" lvl="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altLang="en-US" sz="2000" dirty="0">
                <a:latin typeface="+mn-lt"/>
              </a:rPr>
              <a:t>Forces small, safe, </a:t>
            </a:r>
            <a:r>
              <a:rPr lang="en-US" altLang="en-US" sz="2000" b="1" dirty="0">
                <a:latin typeface="+mn-lt"/>
              </a:rPr>
              <a:t>frequent</a:t>
            </a:r>
            <a:r>
              <a:rPr lang="en-US" altLang="en-US" sz="2000" dirty="0">
                <a:latin typeface="+mn-lt"/>
              </a:rPr>
              <a:t> changes.</a:t>
            </a:r>
          </a:p>
          <a:p>
            <a:pPr marL="342900" lvl="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altLang="en-US" sz="2000" dirty="0">
                <a:latin typeface="+mn-lt"/>
              </a:rPr>
              <a:t>Connects engineering habits to </a:t>
            </a:r>
            <a:r>
              <a:rPr lang="en-US" altLang="en-US" sz="2000" b="1" dirty="0">
                <a:latin typeface="+mn-lt"/>
              </a:rPr>
              <a:t>user impact</a:t>
            </a:r>
            <a:r>
              <a:rPr lang="en-US" altLang="en-US" sz="2000" dirty="0">
                <a:latin typeface="+mn-lt"/>
              </a:rPr>
              <a:t> and </a:t>
            </a:r>
            <a:r>
              <a:rPr lang="en-US" altLang="en-US" sz="2000" b="1" dirty="0">
                <a:latin typeface="+mn-lt"/>
              </a:rPr>
              <a:t>team reliability</a:t>
            </a:r>
            <a:r>
              <a:rPr lang="en-US" altLang="en-US" sz="2000" dirty="0">
                <a:latin typeface="+mn-lt"/>
              </a:rPr>
              <a:t>.</a:t>
            </a:r>
          </a:p>
          <a:p>
            <a:pPr marL="342900" lvl="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232025" algn="l"/>
              </a:tabLst>
            </a:pPr>
            <a:r>
              <a:rPr lang="en-US" altLang="en-US" sz="2000" dirty="0">
                <a:latin typeface="+mn-lt"/>
              </a:rPr>
              <a:t>Encourages </a:t>
            </a:r>
            <a:r>
              <a:rPr lang="en-US" altLang="en-US" sz="2000" b="1" dirty="0">
                <a:latin typeface="+mn-lt"/>
              </a:rPr>
              <a:t>root-cause</a:t>
            </a:r>
            <a:r>
              <a:rPr lang="en-US" altLang="en-US" sz="2000" dirty="0">
                <a:latin typeface="+mn-lt"/>
              </a:rPr>
              <a:t> over vanity metrics.</a:t>
            </a:r>
          </a:p>
          <a:p>
            <a:pPr>
              <a:tabLst>
                <a:tab pos="2232025" algn="l"/>
              </a:tabLst>
            </a:pP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9464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C22436-3B92-232E-FF90-6414956E6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SPACE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E780FA-F60C-37D0-85BD-F017AFF57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2492" y="2071316"/>
            <a:ext cx="8038107" cy="41191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Why SPACE?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Complements DORA by avoiding “activity myopia.” Looks at people, teams, and systems across five lenses.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 – Satisfaction &amp; Well-being</a:t>
            </a:r>
            <a:r>
              <a:rPr lang="en-US" altLang="en-US" sz="1400" b="1" dirty="0">
                <a:latin typeface="Arial" panose="020B0604020202020204" pitchFamily="34" charset="0"/>
              </a:rPr>
              <a:t> - </a:t>
            </a:r>
            <a:r>
              <a:rPr lang="en-US" sz="1400" dirty="0"/>
              <a:t>How fulfilled do developers feel with their work, team, tools, or culture?</a:t>
            </a:r>
            <a:r>
              <a:rPr lang="en-US" sz="1400" dirty="0">
                <a:latin typeface="Arial" panose="020B0604020202020204" pitchFamily="34" charset="0"/>
              </a:rPr>
              <a:t> 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short weekly pulse (1–2 Qs) on workload clarity &amp; stress.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 – Performance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(outcomes, not lines of code) - </a:t>
            </a:r>
            <a:r>
              <a:rPr lang="en-US" sz="1400" dirty="0"/>
              <a:t>Evaluate</a:t>
            </a:r>
            <a:r>
              <a:rPr lang="en-US" sz="1400" b="1" dirty="0"/>
              <a:t> </a:t>
            </a:r>
            <a:r>
              <a:rPr lang="en-US" sz="1400" dirty="0"/>
              <a:t>the outcome of a system or process. Performance is difficult to quantify because there are so many variables. 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Example: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user-visible increments, test pass rate on main, defect escape rate across iterations.</a:t>
            </a:r>
          </a:p>
          <a:p>
            <a:pPr lvl="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 – Activity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(what we do, not who we are) - </a:t>
            </a:r>
            <a:r>
              <a:rPr lang="en-US" sz="1400" dirty="0"/>
              <a:t>Understand the number of actions or outputs completed in the course of performing work. 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PR throughput, review latency, CI minutes. Use as context—not as grades.</a:t>
            </a:r>
          </a:p>
          <a:p>
            <a:pPr lvl="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 – Communication &amp; Collaboration - </a:t>
            </a:r>
            <a:r>
              <a:rPr lang="en-US" sz="1400" dirty="0"/>
              <a:t>Capture how people and teams communicate and work together. </a:t>
            </a: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PR review depth (comments/resolutions), ratio of solo vs. pair PRs, meeting notes artifacts.</a:t>
            </a:r>
          </a:p>
          <a:p>
            <a:pPr lvl="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 – Efficiency &amp; Flow - </a:t>
            </a:r>
            <a:r>
              <a:rPr lang="en-US" sz="1400" dirty="0"/>
              <a:t>Gauge how well developers and teams can make progress on their work or complete it without interruptions or delays.</a:t>
            </a:r>
            <a:endParaRPr lang="en-US" sz="1400" dirty="0">
              <a:latin typeface="Arial" panose="020B0604020202020204" pitchFamily="34" charset="0"/>
            </a:endParaRPr>
          </a:p>
          <a:p>
            <a:pPr lvl="1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1400" b="1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Example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PR cycle time, time-in-review vs. time-waiting, WIP limits adherence.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215114-386E-ECB4-0F23-FE82CC780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"/>
          <a:stretch>
            <a:fillRect/>
          </a:stretch>
        </p:blipFill>
        <p:spPr>
          <a:xfrm>
            <a:off x="8865290" y="2590800"/>
            <a:ext cx="2771061" cy="28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9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164</TotalTime>
  <Words>2156</Words>
  <Application>Microsoft Office PowerPoint</Application>
  <PresentationFormat>Widescreen</PresentationFormat>
  <Paragraphs>195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Unicode MS</vt:lpstr>
      <vt:lpstr>Calibri</vt:lpstr>
      <vt:lpstr>Courier New</vt:lpstr>
      <vt:lpstr>Segoe UI Symbol</vt:lpstr>
      <vt:lpstr>Times New Roman</vt:lpstr>
      <vt:lpstr>Wingdings</vt:lpstr>
      <vt:lpstr>Office Theme</vt:lpstr>
      <vt:lpstr>Software Measurement &amp; Metrics</vt:lpstr>
      <vt:lpstr>What is Software Measurement?</vt:lpstr>
      <vt:lpstr>A metric is not just a number.</vt:lpstr>
      <vt:lpstr>Several software quality attributes can be related to internal attributes through metrics</vt:lpstr>
      <vt:lpstr>Dynamic and Static metrics</vt:lpstr>
      <vt:lpstr>Examples of Static Metrics</vt:lpstr>
      <vt:lpstr>Even though you can count something, it does not necessarily count for anything.</vt:lpstr>
      <vt:lpstr>DORA</vt:lpstr>
      <vt:lpstr>SPACE</vt:lpstr>
      <vt:lpstr>Coverage ≠ Confidence</vt:lpstr>
      <vt:lpstr>Architecture Signals</vt:lpstr>
      <vt:lpstr>Runtime Metrics 101</vt:lpstr>
      <vt:lpstr>Static Code Analysis Tools</vt:lpstr>
      <vt:lpstr>Static Code Analysis Tools</vt:lpstr>
      <vt:lpstr>Static Code Analysis Tools – SonarQube &amp; SonarLint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Christian</dc:creator>
  <cp:lastModifiedBy>Christian Newman</cp:lastModifiedBy>
  <cp:revision>5</cp:revision>
  <dcterms:created xsi:type="dcterms:W3CDTF">2025-11-11T17:41:45Z</dcterms:created>
  <dcterms:modified xsi:type="dcterms:W3CDTF">2025-11-11T20:26:18Z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2021-12-17T00:00:00Z</vt:filetime>
  </property>
  <property fmtid="{D5CDD505-2E9C-101B-9397-08002B2CF9AE}" pid="3" name="LastSaved">
    <vt:filetime>2025-11-11T00:00:00Z</vt:filetime>
  </property>
  <property fmtid="{D5CDD505-2E9C-101B-9397-08002B2CF9AE}" pid="4" name="Producer">
    <vt:lpwstr>macOS Version 12.0.1 (Build 21A559) Quartz PDFContext</vt:lpwstr>
  </property>
</Properties>
</file>