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4" r:id="rId14"/>
    <p:sldId id="273" r:id="rId15"/>
    <p:sldId id="272" r:id="rId16"/>
    <p:sldId id="268" r:id="rId17"/>
    <p:sldId id="269" r:id="rId18"/>
    <p:sldId id="270" r:id="rId19"/>
    <p:sldId id="271" r:id="rId2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370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7612" y="28143"/>
            <a:ext cx="11796775" cy="948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421" y="1061973"/>
            <a:ext cx="11261090" cy="4308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54838" y="6522062"/>
            <a:ext cx="249554" cy="225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0099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umalliance.org/community/articles/2013/march/spikes-and-the-effort-to-grief-ratio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Accessibility" TargetMode="External"/><Relationship Id="rId3" Type="http://schemas.openxmlformats.org/officeDocument/2006/relationships/hyperlink" Target="https://en.wikipedia.org/wiki/Non-functional_requirement" TargetMode="External"/><Relationship Id="rId7" Type="http://schemas.openxmlformats.org/officeDocument/2006/relationships/hyperlink" Target="https://en.wikipedia.org/wiki/Security" TargetMode="External"/><Relationship Id="rId2" Type="http://schemas.openxmlformats.org/officeDocument/2006/relationships/hyperlink" Target="https://en.wikipedia.org/wiki/Functional_require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Availability" TargetMode="External"/><Relationship Id="rId5" Type="http://schemas.openxmlformats.org/officeDocument/2006/relationships/hyperlink" Target="https://en.wikipedia.org/wiki/Reliability_engineering" TargetMode="External"/><Relationship Id="rId10" Type="http://schemas.openxmlformats.org/officeDocument/2006/relationships/hyperlink" Target="https://en.wikipedia.org/wiki/Extensibility" TargetMode="External"/><Relationship Id="rId4" Type="http://schemas.openxmlformats.org/officeDocument/2006/relationships/hyperlink" Target="https://en.wikipedia.org/wiki/Performance_engineering" TargetMode="External"/><Relationship Id="rId9" Type="http://schemas.openxmlformats.org/officeDocument/2006/relationships/hyperlink" Target="https://en.wikipedia.org/wiki/Software_testability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crummethodology.com/scrum-product-owner/" TargetMode="External"/><Relationship Id="rId2" Type="http://schemas.openxmlformats.org/officeDocument/2006/relationships/hyperlink" Target="https://en.wikipedia.org/wiki/User_stor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User_story#Forma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se.rit.edu/~swen-261/resources/resources.html#Trell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" y="6095"/>
            <a:ext cx="12172315" cy="6844665"/>
          </a:xfrm>
          <a:custGeom>
            <a:avLst/>
            <a:gdLst/>
            <a:ahLst/>
            <a:cxnLst/>
            <a:rect l="l" t="t" r="r" b="b"/>
            <a:pathLst>
              <a:path w="12172315" h="6844665">
                <a:moveTo>
                  <a:pt x="0" y="6844283"/>
                </a:moveTo>
                <a:lnTo>
                  <a:pt x="12172188" y="6844283"/>
                </a:lnTo>
                <a:lnTo>
                  <a:pt x="12172188" y="0"/>
                </a:lnTo>
                <a:lnTo>
                  <a:pt x="0" y="0"/>
                </a:lnTo>
                <a:lnTo>
                  <a:pt x="0" y="6844283"/>
                </a:lnTo>
                <a:close/>
              </a:path>
            </a:pathLst>
          </a:custGeom>
          <a:ln w="12700">
            <a:solidFill>
              <a:srgbClr val="B7B7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8584" y="5004308"/>
            <a:ext cx="3150235" cy="1741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5560">
              <a:lnSpc>
                <a:spcPct val="100000"/>
              </a:lnSpc>
              <a:spcBef>
                <a:spcPts val="1015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02635" y="1895855"/>
            <a:ext cx="9253855" cy="4883150"/>
            <a:chOff x="2802635" y="1895855"/>
            <a:chExt cx="9253855" cy="48831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46892" y="5765290"/>
              <a:ext cx="1109472" cy="101345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02635" y="1895855"/>
              <a:ext cx="7452359" cy="2386584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516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Defining</a:t>
            </a:r>
            <a:r>
              <a:rPr sz="3600" spc="-155" dirty="0"/>
              <a:t> </a:t>
            </a:r>
            <a:r>
              <a:rPr sz="3600" dirty="0"/>
              <a:t>Project</a:t>
            </a:r>
            <a:r>
              <a:rPr sz="3600" spc="-150" dirty="0"/>
              <a:t> </a:t>
            </a:r>
            <a:r>
              <a:rPr sz="3600" spc="-10" dirty="0"/>
              <a:t>Requirements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Story</a:t>
            </a:r>
            <a:r>
              <a:rPr spc="-15" dirty="0"/>
              <a:t> </a:t>
            </a:r>
            <a:r>
              <a:rPr dirty="0"/>
              <a:t>text</a:t>
            </a:r>
            <a:r>
              <a:rPr spc="-15" dirty="0"/>
              <a:t> </a:t>
            </a:r>
            <a:r>
              <a:rPr dirty="0"/>
              <a:t>is</a:t>
            </a:r>
            <a:r>
              <a:rPr spc="-25" dirty="0"/>
              <a:t> </a:t>
            </a:r>
            <a:r>
              <a:rPr dirty="0"/>
              <a:t>usually</a:t>
            </a:r>
            <a:r>
              <a:rPr spc="-55" dirty="0"/>
              <a:t> </a:t>
            </a:r>
            <a:r>
              <a:rPr spc="-10" dirty="0"/>
              <a:t>high-</a:t>
            </a:r>
            <a:r>
              <a:rPr dirty="0"/>
              <a:t>level,</a:t>
            </a:r>
            <a:r>
              <a:rPr spc="-50" dirty="0"/>
              <a:t> </a:t>
            </a:r>
            <a:r>
              <a:rPr dirty="0"/>
              <a:t>therefore</a:t>
            </a:r>
            <a:r>
              <a:rPr spc="-20" dirty="0"/>
              <a:t> </a:t>
            </a:r>
            <a:r>
              <a:rPr dirty="0"/>
              <a:t>you</a:t>
            </a:r>
            <a:r>
              <a:rPr spc="-30" dirty="0"/>
              <a:t> </a:t>
            </a:r>
            <a:r>
              <a:rPr dirty="0"/>
              <a:t>define</a:t>
            </a:r>
            <a:r>
              <a:rPr spc="-30" dirty="0"/>
              <a:t> </a:t>
            </a:r>
            <a:r>
              <a:rPr spc="-10" dirty="0"/>
              <a:t>acceptance </a:t>
            </a:r>
            <a:r>
              <a:rPr dirty="0"/>
              <a:t>criteria</a:t>
            </a:r>
            <a:r>
              <a:rPr spc="-40" dirty="0"/>
              <a:t> </a:t>
            </a:r>
            <a:r>
              <a:rPr dirty="0"/>
              <a:t>to</a:t>
            </a:r>
            <a:r>
              <a:rPr spc="-20" dirty="0"/>
              <a:t> </a:t>
            </a:r>
            <a:r>
              <a:rPr dirty="0"/>
              <a:t>provide</a:t>
            </a:r>
            <a:r>
              <a:rPr spc="-35" dirty="0"/>
              <a:t> </a:t>
            </a:r>
            <a:r>
              <a:rPr spc="-10" dirty="0"/>
              <a:t>refinement.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732790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2570" algn="l"/>
              </a:tabLst>
            </a:pPr>
            <a:r>
              <a:rPr i="1" dirty="0">
                <a:latin typeface="Calibri"/>
                <a:cs typeface="Calibri"/>
              </a:rPr>
              <a:t>Acceptance</a:t>
            </a:r>
            <a:r>
              <a:rPr i="1" spc="-6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criteria</a:t>
            </a:r>
            <a:r>
              <a:rPr i="1" spc="-65" dirty="0">
                <a:latin typeface="Calibri"/>
                <a:cs typeface="Calibri"/>
              </a:rPr>
              <a:t> </a:t>
            </a:r>
            <a:r>
              <a:rPr dirty="0"/>
              <a:t>(AC)</a:t>
            </a:r>
            <a:r>
              <a:rPr spc="-70" dirty="0"/>
              <a:t> </a:t>
            </a:r>
            <a:r>
              <a:rPr dirty="0"/>
              <a:t>are</a:t>
            </a:r>
            <a:r>
              <a:rPr spc="-85" dirty="0"/>
              <a:t> </a:t>
            </a:r>
            <a:r>
              <a:rPr dirty="0"/>
              <a:t>detailed</a:t>
            </a:r>
            <a:r>
              <a:rPr spc="-65" dirty="0"/>
              <a:t> </a:t>
            </a:r>
            <a:r>
              <a:rPr dirty="0"/>
              <a:t>statements</a:t>
            </a:r>
            <a:r>
              <a:rPr spc="-55" dirty="0"/>
              <a:t> </a:t>
            </a:r>
            <a:r>
              <a:rPr dirty="0"/>
              <a:t>about</a:t>
            </a:r>
            <a:r>
              <a:rPr spc="-50" dirty="0"/>
              <a:t> </a:t>
            </a:r>
            <a:r>
              <a:rPr dirty="0"/>
              <a:t>how</a:t>
            </a:r>
            <a:r>
              <a:rPr spc="-75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spc="-10" dirty="0"/>
              <a:t>system 	</a:t>
            </a:r>
            <a:r>
              <a:rPr dirty="0"/>
              <a:t>should</a:t>
            </a:r>
            <a:r>
              <a:rPr spc="-55" dirty="0"/>
              <a:t> </a:t>
            </a:r>
            <a:r>
              <a:rPr spc="-10" dirty="0"/>
              <a:t>behave.</a:t>
            </a:r>
          </a:p>
          <a:p>
            <a:pPr marL="473709" lvl="1" indent="-226695">
              <a:lnSpc>
                <a:spcPct val="100000"/>
              </a:lnSpc>
              <a:spcBef>
                <a:spcPts val="30"/>
              </a:spcBef>
              <a:buFont typeface="Wingdings"/>
              <a:buChar char="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this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format: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GIVEN</a:t>
            </a:r>
            <a:r>
              <a:rPr sz="2400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condition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some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action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occurs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THEN</a:t>
            </a:r>
            <a:r>
              <a:rPr sz="2400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system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does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something.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Wingdings"/>
              <a:buChar char=""/>
              <a:tabLst>
                <a:tab pos="473075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Example:</a:t>
            </a:r>
            <a:endParaRPr sz="2400">
              <a:latin typeface="Calibri"/>
              <a:cs typeface="Calibri"/>
            </a:endParaRPr>
          </a:p>
          <a:p>
            <a:pPr marL="474345" marR="5080">
              <a:lnSpc>
                <a:spcPct val="100000"/>
              </a:lnSpc>
              <a:spcBef>
                <a:spcPts val="5"/>
              </a:spcBef>
            </a:pP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Given</a:t>
            </a:r>
            <a:r>
              <a:rPr sz="2400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have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yet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signed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Home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page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33CC"/>
                </a:solidFill>
                <a:latin typeface="Calibri"/>
                <a:cs typeface="Calibri"/>
              </a:rPr>
              <a:t>then</a:t>
            </a:r>
            <a:r>
              <a:rPr sz="2400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means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sign-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in.</a:t>
            </a:r>
            <a:endParaRPr sz="24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2570" algn="l"/>
              </a:tabLst>
            </a:pPr>
            <a:r>
              <a:rPr dirty="0"/>
              <a:t>A</a:t>
            </a:r>
            <a:r>
              <a:rPr spc="-35" dirty="0"/>
              <a:t> </a:t>
            </a:r>
            <a:r>
              <a:rPr dirty="0"/>
              <a:t>story</a:t>
            </a:r>
            <a:r>
              <a:rPr spc="-45" dirty="0"/>
              <a:t> </a:t>
            </a:r>
            <a:r>
              <a:rPr dirty="0"/>
              <a:t>typically</a:t>
            </a:r>
            <a:r>
              <a:rPr spc="-45" dirty="0"/>
              <a:t> </a:t>
            </a:r>
            <a:r>
              <a:rPr dirty="0"/>
              <a:t>has</a:t>
            </a:r>
            <a:r>
              <a:rPr spc="-35" dirty="0"/>
              <a:t> </a:t>
            </a:r>
            <a:r>
              <a:rPr dirty="0"/>
              <a:t>multiple</a:t>
            </a:r>
            <a:r>
              <a:rPr spc="-20" dirty="0"/>
              <a:t> </a:t>
            </a:r>
            <a:r>
              <a:rPr spc="-25" dirty="0"/>
              <a:t>AC</a:t>
            </a:r>
          </a:p>
          <a:p>
            <a:pPr marL="241935" indent="-229235">
              <a:lnSpc>
                <a:spcPct val="100000"/>
              </a:lnSpc>
              <a:spcBef>
                <a:spcPts val="845"/>
              </a:spcBef>
              <a:buFont typeface="Wingdings"/>
              <a:buChar char=""/>
              <a:tabLst>
                <a:tab pos="241935" algn="l"/>
              </a:tabLst>
            </a:pPr>
            <a:r>
              <a:rPr dirty="0"/>
              <a:t>The</a:t>
            </a:r>
            <a:r>
              <a:rPr spc="-70" dirty="0"/>
              <a:t> </a:t>
            </a:r>
            <a:r>
              <a:rPr dirty="0"/>
              <a:t>AC</a:t>
            </a:r>
            <a:r>
              <a:rPr spc="-50" dirty="0"/>
              <a:t> </a:t>
            </a:r>
            <a:r>
              <a:rPr dirty="0"/>
              <a:t>should</a:t>
            </a:r>
            <a:r>
              <a:rPr spc="-40" dirty="0"/>
              <a:t> </a:t>
            </a:r>
            <a:r>
              <a:rPr dirty="0"/>
              <a:t>drive</a:t>
            </a:r>
            <a:r>
              <a:rPr spc="-4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dirty="0"/>
              <a:t>constrain</a:t>
            </a:r>
            <a:r>
              <a:rPr spc="-60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design</a:t>
            </a:r>
            <a:r>
              <a:rPr spc="-4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10" dirty="0"/>
              <a:t>development.</a:t>
            </a: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dirty="0"/>
              <a:t>The</a:t>
            </a:r>
            <a:r>
              <a:rPr spc="-30" dirty="0"/>
              <a:t> </a:t>
            </a:r>
            <a:r>
              <a:rPr dirty="0"/>
              <a:t>AC</a:t>
            </a:r>
            <a:r>
              <a:rPr spc="-15" dirty="0"/>
              <a:t> </a:t>
            </a:r>
            <a:r>
              <a:rPr dirty="0"/>
              <a:t>are</a:t>
            </a:r>
            <a:r>
              <a:rPr spc="-40" dirty="0"/>
              <a:t> </a:t>
            </a:r>
            <a:r>
              <a:rPr dirty="0"/>
              <a:t>completed</a:t>
            </a:r>
            <a:r>
              <a:rPr spc="-20" dirty="0"/>
              <a:t> </a:t>
            </a:r>
            <a:r>
              <a:rPr dirty="0"/>
              <a:t>by</a:t>
            </a:r>
            <a:r>
              <a:rPr spc="-2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story's</a:t>
            </a:r>
            <a:r>
              <a:rPr spc="-5" dirty="0"/>
              <a:t> </a:t>
            </a:r>
            <a:r>
              <a:rPr spc="-10" dirty="0"/>
              <a:t>tester.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87515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Writing</a:t>
            </a:r>
            <a:r>
              <a:rPr spc="-40" dirty="0"/>
              <a:t> </a:t>
            </a:r>
            <a:r>
              <a:rPr dirty="0"/>
              <a:t>User</a:t>
            </a:r>
            <a:r>
              <a:rPr spc="-30" dirty="0"/>
              <a:t> </a:t>
            </a:r>
            <a:r>
              <a:rPr dirty="0"/>
              <a:t>Stories</a:t>
            </a:r>
            <a:r>
              <a:rPr spc="-20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REST</a:t>
            </a:r>
            <a:r>
              <a:rPr spc="-20" dirty="0"/>
              <a:t> </a:t>
            </a:r>
            <a:r>
              <a:rPr dirty="0"/>
              <a:t>API</a:t>
            </a:r>
            <a:r>
              <a:rPr spc="-20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other</a:t>
            </a:r>
            <a:r>
              <a:rPr spc="-10" dirty="0"/>
              <a:t> services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73200"/>
            <a:ext cx="11023600" cy="509079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819"/>
              </a:spcBef>
              <a:buFont typeface="Wingdings"/>
              <a:buChar char=""/>
              <a:tabLst>
                <a:tab pos="241935" algn="l"/>
              </a:tabLst>
            </a:pPr>
            <a:r>
              <a:rPr sz="2400" dirty="0">
                <a:latin typeface="Calibri"/>
                <a:cs typeface="Calibri"/>
              </a:rPr>
              <a:t>REST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APIs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other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services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should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also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driven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requirements.</a:t>
            </a:r>
            <a:endParaRPr sz="2400" dirty="0">
              <a:latin typeface="Calibri"/>
              <a:cs typeface="Calibri"/>
            </a:endParaRPr>
          </a:p>
          <a:p>
            <a:pPr marL="241300" marR="111125" indent="-229235">
              <a:lnSpc>
                <a:spcPct val="100000"/>
              </a:lnSpc>
              <a:spcBef>
                <a:spcPts val="725"/>
              </a:spcBef>
              <a:buFont typeface="Wingdings"/>
              <a:buChar char=""/>
              <a:tabLst>
                <a:tab pos="242570" algn="l"/>
              </a:tabLst>
            </a:pPr>
            <a:r>
              <a:rPr sz="2400" dirty="0">
                <a:latin typeface="Calibri"/>
                <a:cs typeface="Calibri"/>
              </a:rPr>
              <a:t>However,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these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requirements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are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different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User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Product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requirements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we 	</a:t>
            </a:r>
            <a:r>
              <a:rPr sz="2400" dirty="0">
                <a:latin typeface="Calibri"/>
                <a:cs typeface="Calibri"/>
              </a:rPr>
              <a:t>have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discussed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far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may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come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directly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from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Product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description.</a:t>
            </a:r>
            <a:endParaRPr sz="2400" dirty="0">
              <a:latin typeface="Calibri"/>
              <a:cs typeface="Calibri"/>
            </a:endParaRPr>
          </a:p>
          <a:p>
            <a:pPr marL="241300" marR="1017905" indent="-229235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2570" algn="l"/>
              </a:tabLst>
            </a:pPr>
            <a:r>
              <a:rPr sz="2400" dirty="0">
                <a:latin typeface="Calibri"/>
                <a:cs typeface="Calibri"/>
              </a:rPr>
              <a:t>It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typical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that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team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start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backend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services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like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API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before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the 	</a:t>
            </a:r>
            <a:r>
              <a:rPr sz="2400" dirty="0">
                <a:latin typeface="Calibri"/>
                <a:cs typeface="Calibri"/>
              </a:rPr>
              <a:t>development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on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begins.</a:t>
            </a:r>
            <a:endParaRPr sz="2400" dirty="0">
              <a:latin typeface="Calibri"/>
              <a:cs typeface="Calibri"/>
            </a:endParaRPr>
          </a:p>
          <a:p>
            <a:pPr marL="241300" marR="693420" indent="-229235">
              <a:lnSpc>
                <a:spcPct val="100000"/>
              </a:lnSpc>
              <a:spcBef>
                <a:spcPts val="720"/>
              </a:spcBef>
              <a:buFont typeface="Wingdings"/>
              <a:buChar char=""/>
              <a:tabLst>
                <a:tab pos="242570" algn="l"/>
              </a:tabLst>
            </a:pPr>
            <a:r>
              <a:rPr sz="2400" dirty="0">
                <a:latin typeface="Calibri"/>
                <a:cs typeface="Calibri"/>
              </a:rPr>
              <a:t>Therefore,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&lt;role&gt;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REST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API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User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Story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generally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developer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or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system 	integrator</a:t>
            </a:r>
            <a:endParaRPr sz="2400" dirty="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0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endParaRPr sz="2000" dirty="0">
              <a:latin typeface="Calibri"/>
              <a:cs typeface="Calibri"/>
            </a:endParaRPr>
          </a:p>
          <a:p>
            <a:pPr marL="695960" lvl="2" indent="-221615">
              <a:lnSpc>
                <a:spcPct val="100000"/>
              </a:lnSpc>
              <a:spcBef>
                <a:spcPts val="5"/>
              </a:spcBef>
              <a:buFont typeface="Wingdings"/>
              <a:buChar char=""/>
              <a:tabLst>
                <a:tab pos="695960" algn="l"/>
              </a:tabLst>
            </a:pP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AS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developer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WANT</a:t>
            </a:r>
            <a:r>
              <a:rPr sz="20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to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submit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id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to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API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SO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THAT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can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retrieve</a:t>
            </a:r>
            <a:r>
              <a:rPr sz="2000" spc="-1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details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that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endParaRPr sz="20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Acceptance</a:t>
            </a:r>
            <a:r>
              <a:rPr sz="20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333CC"/>
                </a:solidFill>
                <a:latin typeface="Calibri"/>
                <a:cs typeface="Calibri"/>
              </a:rPr>
              <a:t>Criteria</a:t>
            </a:r>
            <a:endParaRPr sz="2000" dirty="0">
              <a:latin typeface="Calibri"/>
              <a:cs typeface="Calibri"/>
            </a:endParaRPr>
          </a:p>
          <a:p>
            <a:pPr marL="695960" lvl="2" indent="-221615">
              <a:lnSpc>
                <a:spcPct val="100000"/>
              </a:lnSpc>
              <a:buFont typeface="Wingdings"/>
              <a:buChar char=""/>
              <a:tabLst>
                <a:tab pos="695960" algn="l"/>
              </a:tabLst>
            </a:pP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GIVEN</a:t>
            </a:r>
            <a:r>
              <a:rPr sz="20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submit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id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WHEN</a:t>
            </a:r>
            <a:r>
              <a:rPr sz="2000" spc="-5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exists</a:t>
            </a:r>
            <a:r>
              <a:rPr sz="2000" spc="-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for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that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id,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THEN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system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should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return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endParaRPr sz="2000" dirty="0">
              <a:latin typeface="Calibri"/>
              <a:cs typeface="Calibri"/>
            </a:endParaRPr>
          </a:p>
          <a:p>
            <a:pPr marL="696595">
              <a:lnSpc>
                <a:spcPct val="100000"/>
              </a:lnSpc>
            </a:pP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object</a:t>
            </a:r>
            <a:r>
              <a:rPr sz="20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and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status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code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200</a:t>
            </a:r>
            <a:endParaRPr sz="2000" dirty="0">
              <a:latin typeface="Calibri"/>
              <a:cs typeface="Calibri"/>
            </a:endParaRPr>
          </a:p>
          <a:p>
            <a:pPr marL="695325" marR="80645" lvl="2" indent="-221615">
              <a:lnSpc>
                <a:spcPct val="100000"/>
              </a:lnSpc>
              <a:buFont typeface="Wingdings"/>
              <a:buChar char=""/>
              <a:tabLst>
                <a:tab pos="696595" algn="l"/>
              </a:tabLst>
            </a:pP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GIVEN</a:t>
            </a:r>
            <a:r>
              <a:rPr sz="20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submit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a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id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WHEN</a:t>
            </a:r>
            <a:r>
              <a:rPr sz="2000" spc="-4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hero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does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not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exist</a:t>
            </a:r>
            <a:r>
              <a:rPr sz="2000" spc="-1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for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that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id</a:t>
            </a:r>
            <a:r>
              <a:rPr sz="2000" spc="-3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THEN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the</a:t>
            </a:r>
            <a:r>
              <a:rPr sz="2000" spc="-3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system</a:t>
            </a:r>
            <a:r>
              <a:rPr sz="2000" spc="-1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should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return</a:t>
            </a:r>
            <a:r>
              <a:rPr sz="2000" spc="-2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spc="-50" dirty="0">
                <a:solidFill>
                  <a:srgbClr val="000080"/>
                </a:solidFill>
                <a:latin typeface="Calibri"/>
                <a:cs typeface="Calibri"/>
              </a:rPr>
              <a:t>a 	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status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code</a:t>
            </a:r>
            <a:r>
              <a:rPr sz="20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80"/>
                </a:solidFill>
                <a:latin typeface="Calibri"/>
                <a:cs typeface="Calibri"/>
              </a:rPr>
              <a:t>of</a:t>
            </a:r>
            <a:r>
              <a:rPr sz="2000" spc="-40" dirty="0">
                <a:solidFill>
                  <a:srgbClr val="00008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0080"/>
                </a:solidFill>
                <a:latin typeface="Calibri"/>
                <a:cs typeface="Calibri"/>
              </a:rPr>
              <a:t>404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5"/>
              </a:spcBef>
            </a:pPr>
            <a:r>
              <a:rPr dirty="0"/>
              <a:t>In</a:t>
            </a:r>
            <a:r>
              <a:rPr spc="-35" dirty="0"/>
              <a:t> </a:t>
            </a:r>
            <a:r>
              <a:rPr dirty="0"/>
              <a:t>Trello</a:t>
            </a:r>
            <a:r>
              <a:rPr spc="-20" dirty="0"/>
              <a:t> </a:t>
            </a:r>
            <a:r>
              <a:rPr dirty="0"/>
              <a:t>you</a:t>
            </a:r>
            <a:r>
              <a:rPr spc="-20" dirty="0"/>
              <a:t> </a:t>
            </a:r>
            <a:r>
              <a:rPr dirty="0"/>
              <a:t>add</a:t>
            </a:r>
            <a:r>
              <a:rPr spc="-3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Acceptance</a:t>
            </a:r>
            <a:r>
              <a:rPr spc="-55" dirty="0"/>
              <a:t> </a:t>
            </a:r>
            <a:r>
              <a:rPr dirty="0"/>
              <a:t>Criteria</a:t>
            </a:r>
            <a:r>
              <a:rPr spc="-10" dirty="0"/>
              <a:t> </a:t>
            </a:r>
            <a:r>
              <a:rPr dirty="0"/>
              <a:t>using</a:t>
            </a:r>
            <a:r>
              <a:rPr spc="-5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spc="-10" dirty="0"/>
              <a:t>checklist.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7192" y="958596"/>
            <a:ext cx="7722107" cy="522579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AAC801-DB1E-5DF5-90A3-6CAA409EF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12" y="28143"/>
            <a:ext cx="11796775" cy="677108"/>
          </a:xfrm>
        </p:spPr>
        <p:txBody>
          <a:bodyPr/>
          <a:lstStyle/>
          <a:p>
            <a:pPr algn="ctr"/>
            <a:r>
              <a:rPr lang="en-US" sz="4400" dirty="0"/>
              <a:t>Acceptance Tests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B41E077-65E0-AE02-236F-1E00D6B14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77447"/>
            <a:ext cx="11689587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Concrete, executable tests that verify a User Story’s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Acceptance Criteria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have been met.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Source: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Derived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directly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from the Acceptance Criteria (AC).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Form: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Can be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manual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(scripted steps) or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automated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(e.g., UI, API, E2E).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Perspective: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Validate behavior from the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user’s or stakeholder’s viewpoint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Traceability: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Each acceptance test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links to one or more AC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 together they partially define “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Done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” for the story.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Outcome: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Pass/fail evidence used for story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acceptance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by the Product Owner.</a:t>
            </a:r>
          </a:p>
        </p:txBody>
      </p:sp>
    </p:spTree>
    <p:extLst>
      <p:ext uri="{BB962C8B-B14F-4D97-AF65-F5344CB8AC3E}">
        <p14:creationId xmlns:p14="http://schemas.microsoft.com/office/powerpoint/2010/main" val="2671412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249E9-B02D-AFA1-3E66-F152E6672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12" y="28143"/>
            <a:ext cx="11796775" cy="492443"/>
          </a:xfrm>
        </p:spPr>
        <p:txBody>
          <a:bodyPr/>
          <a:lstStyle/>
          <a:p>
            <a:pPr algn="ctr"/>
            <a:r>
              <a:rPr lang="en-US" dirty="0"/>
              <a:t>What are Solution Tasks?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371566C-9AE9-75AF-71ED-DF28CE5C8C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5421" y="1323385"/>
            <a:ext cx="924323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Tasks describe 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how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the team will implement a User Story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Internal to the development team (not visible to the customer)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Technical and detailed (classes, functions, database steps, UI elements)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Serve as the “to-do list” for developers during a sprint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Examples: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Create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LoginController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class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Add “Sign In” button to homepage template</a:t>
            </a:r>
          </a:p>
          <a:p>
            <a:pPr lvl="1" algn="l" rt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Connect button to authentication service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6829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Acceptance Criteria vs Solution Tasks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421" y="1061973"/>
            <a:ext cx="11261090" cy="4616648"/>
          </a:xfrm>
        </p:spPr>
        <p:txBody>
          <a:bodyPr/>
          <a:lstStyle/>
          <a:p>
            <a:endParaRPr dirty="0"/>
          </a:p>
          <a:p>
            <a:r>
              <a:rPr dirty="0"/>
              <a:t>Acceptance Criteria (AC):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Define what must be true for the story to be considered 'done'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Written in customer language (user perspective)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Drive testing and validation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Example: </a:t>
            </a: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dirty="0"/>
              <a:t>GIVEN I am not signed in, WHEN I view the homepage, THEN I see a 'Sign In' option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Acceptance Test </a:t>
            </a:r>
            <a:r>
              <a:rPr lang="en-US" dirty="0"/>
              <a:t>is the implemented test/test plan for an Acceptance Criteria</a:t>
            </a:r>
            <a:endParaRPr dirty="0"/>
          </a:p>
          <a:p>
            <a:r>
              <a:rPr dirty="0"/>
              <a:t>Solution Tasks: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Describe how the team will implement the story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Internal to the team (not part of customer contract)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dirty="0"/>
              <a:t>Examples: </a:t>
            </a: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dirty="0"/>
              <a:t>Create </a:t>
            </a:r>
            <a:r>
              <a:rPr dirty="0" err="1"/>
              <a:t>LoginController</a:t>
            </a:r>
            <a:r>
              <a:rPr dirty="0"/>
              <a:t> class</a:t>
            </a: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dirty="0"/>
              <a:t>Add 'Sign In' button</a:t>
            </a: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dirty="0"/>
              <a:t>Connect to authentication service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Sometimes</a:t>
            </a:r>
            <a:r>
              <a:rPr spc="-3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dirty="0"/>
              <a:t>story</a:t>
            </a:r>
            <a:r>
              <a:rPr spc="-25" dirty="0"/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too</a:t>
            </a:r>
            <a:r>
              <a:rPr spc="-25" dirty="0"/>
              <a:t> </a:t>
            </a:r>
            <a:r>
              <a:rPr dirty="0"/>
              <a:t>large</a:t>
            </a:r>
            <a:r>
              <a:rPr spc="-25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it</a:t>
            </a:r>
            <a:r>
              <a:rPr spc="-10" dirty="0"/>
              <a:t> </a:t>
            </a:r>
            <a:r>
              <a:rPr dirty="0"/>
              <a:t>must</a:t>
            </a:r>
            <a:r>
              <a:rPr spc="-30" dirty="0"/>
              <a:t> </a:t>
            </a:r>
            <a:r>
              <a:rPr dirty="0"/>
              <a:t>be</a:t>
            </a:r>
            <a:r>
              <a:rPr spc="-20" dirty="0"/>
              <a:t> </a:t>
            </a:r>
            <a:r>
              <a:rPr dirty="0"/>
              <a:t>broken</a:t>
            </a:r>
            <a:r>
              <a:rPr spc="-30" dirty="0"/>
              <a:t> </a:t>
            </a:r>
            <a:r>
              <a:rPr dirty="0"/>
              <a:t>into</a:t>
            </a:r>
            <a:r>
              <a:rPr spc="-25" dirty="0"/>
              <a:t> </a:t>
            </a:r>
            <a:r>
              <a:rPr spc="-10" dirty="0"/>
              <a:t>smaller </a:t>
            </a:r>
            <a:r>
              <a:rPr dirty="0"/>
              <a:t>stories</a:t>
            </a:r>
            <a:r>
              <a:rPr spc="-35" dirty="0"/>
              <a:t> </a:t>
            </a:r>
            <a:r>
              <a:rPr dirty="0"/>
              <a:t>that</a:t>
            </a:r>
            <a:r>
              <a:rPr spc="-15" dirty="0"/>
              <a:t> </a:t>
            </a:r>
            <a:r>
              <a:rPr dirty="0"/>
              <a:t>compose</a:t>
            </a:r>
            <a:r>
              <a:rPr spc="-40" dirty="0"/>
              <a:t> </a:t>
            </a:r>
            <a:r>
              <a:rPr dirty="0"/>
              <a:t>an</a:t>
            </a:r>
            <a:r>
              <a:rPr spc="-5" dirty="0"/>
              <a:t> </a:t>
            </a:r>
            <a:r>
              <a:rPr spc="-10" dirty="0"/>
              <a:t>Epic.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0893425" cy="3942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must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achievable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within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single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sprint.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try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stories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student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code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single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week.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Break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up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larger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smaller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stories.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Each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sub-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story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provide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value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but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small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step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towards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epic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goal.</a:t>
            </a:r>
            <a:endParaRPr sz="2400">
              <a:latin typeface="Calibri"/>
              <a:cs typeface="Calibri"/>
            </a:endParaRPr>
          </a:p>
          <a:p>
            <a:pPr marL="473075" marR="143510" lvl="1" indent="-226060">
              <a:lnSpc>
                <a:spcPct val="100000"/>
              </a:lnSpc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dependencies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between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sub-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stories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produce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priority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ordering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these 	stories.</a:t>
            </a:r>
            <a:endParaRPr sz="24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epic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spread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out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over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multiple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sprints.</a:t>
            </a:r>
            <a:endParaRPr sz="2800">
              <a:latin typeface="Calibri"/>
              <a:cs typeface="Calibri"/>
            </a:endParaRPr>
          </a:p>
          <a:p>
            <a:pPr marL="241300" marR="167640" indent="-229235">
              <a:lnSpc>
                <a:spcPct val="100000"/>
              </a:lnSpc>
              <a:spcBef>
                <a:spcPts val="84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acceptance</a:t>
            </a:r>
            <a:r>
              <a:rPr sz="2800" i="1" spc="-4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criteria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epic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successful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completion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sub- 	</a:t>
            </a:r>
            <a:r>
              <a:rPr sz="2800" spc="-10" dirty="0">
                <a:latin typeface="Calibri"/>
                <a:cs typeface="Calibri"/>
              </a:rPr>
              <a:t>stories.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In</a:t>
            </a:r>
            <a:r>
              <a:rPr spc="-25" dirty="0"/>
              <a:t> </a:t>
            </a:r>
            <a:r>
              <a:rPr dirty="0"/>
              <a:t>Trello</a:t>
            </a:r>
            <a:r>
              <a:rPr spc="-20" dirty="0"/>
              <a:t> </a:t>
            </a:r>
            <a:r>
              <a:rPr dirty="0"/>
              <a:t>you</a:t>
            </a:r>
            <a:r>
              <a:rPr spc="-15" dirty="0"/>
              <a:t> </a:t>
            </a:r>
            <a:r>
              <a:rPr dirty="0"/>
              <a:t>can</a:t>
            </a:r>
            <a:r>
              <a:rPr spc="-30" dirty="0"/>
              <a:t> </a:t>
            </a:r>
            <a:r>
              <a:rPr dirty="0"/>
              <a:t>represent</a:t>
            </a:r>
            <a:r>
              <a:rPr spc="-25" dirty="0"/>
              <a:t> </a:t>
            </a:r>
            <a:r>
              <a:rPr dirty="0"/>
              <a:t>an</a:t>
            </a:r>
            <a:r>
              <a:rPr spc="-30" dirty="0"/>
              <a:t> </a:t>
            </a:r>
            <a:r>
              <a:rPr dirty="0"/>
              <a:t>Epic</a:t>
            </a:r>
            <a:r>
              <a:rPr spc="-10" dirty="0"/>
              <a:t> </a:t>
            </a:r>
            <a:r>
              <a:rPr dirty="0"/>
              <a:t>with</a:t>
            </a:r>
            <a:r>
              <a:rPr spc="-2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Checklist</a:t>
            </a:r>
            <a:r>
              <a:rPr spc="-2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links</a:t>
            </a:r>
            <a:r>
              <a:rPr spc="-35" dirty="0"/>
              <a:t> </a:t>
            </a:r>
            <a:r>
              <a:rPr dirty="0"/>
              <a:t>to</a:t>
            </a:r>
            <a:r>
              <a:rPr spc="-5" dirty="0"/>
              <a:t> </a:t>
            </a:r>
            <a:r>
              <a:rPr spc="-10" dirty="0"/>
              <a:t>Story cards.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802892" y="1217675"/>
            <a:ext cx="7489190" cy="4984750"/>
            <a:chOff x="1802892" y="1217675"/>
            <a:chExt cx="7489190" cy="49847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02892" y="1217675"/>
              <a:ext cx="5417820" cy="41803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77583" y="4212348"/>
              <a:ext cx="2714244" cy="184861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06539" y="4241291"/>
              <a:ext cx="2606040" cy="174040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604888" y="4239704"/>
              <a:ext cx="2609215" cy="1743710"/>
            </a:xfrm>
            <a:custGeom>
              <a:avLst/>
              <a:gdLst/>
              <a:ahLst/>
              <a:cxnLst/>
              <a:rect l="l" t="t" r="r" b="b"/>
              <a:pathLst>
                <a:path w="2609215" h="1743710">
                  <a:moveTo>
                    <a:pt x="0" y="1743582"/>
                  </a:moveTo>
                  <a:lnTo>
                    <a:pt x="2609214" y="1743582"/>
                  </a:lnTo>
                  <a:lnTo>
                    <a:pt x="2609214" y="0"/>
                  </a:lnTo>
                  <a:lnTo>
                    <a:pt x="0" y="0"/>
                  </a:lnTo>
                  <a:lnTo>
                    <a:pt x="0" y="1743582"/>
                  </a:lnTo>
                  <a:close/>
                </a:path>
              </a:pathLst>
            </a:custGeom>
            <a:ln w="3175">
              <a:solidFill>
                <a:srgbClr val="ACC9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402459" y="4622418"/>
              <a:ext cx="4588510" cy="1560830"/>
            </a:xfrm>
            <a:custGeom>
              <a:avLst/>
              <a:gdLst/>
              <a:ahLst/>
              <a:cxnLst/>
              <a:rect l="l" t="t" r="r" b="b"/>
              <a:pathLst>
                <a:path w="4588509" h="1560829">
                  <a:moveTo>
                    <a:pt x="601853" y="1178255"/>
                  </a:moveTo>
                  <a:lnTo>
                    <a:pt x="0" y="0"/>
                  </a:lnTo>
                </a:path>
                <a:path w="4588509" h="1560829">
                  <a:moveTo>
                    <a:pt x="4107307" y="1560779"/>
                  </a:moveTo>
                  <a:lnTo>
                    <a:pt x="4588002" y="1200022"/>
                  </a:lnTo>
                </a:path>
              </a:pathLst>
            </a:custGeom>
            <a:ln w="38100">
              <a:solidFill>
                <a:srgbClr val="ACC9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103626" y="5709665"/>
            <a:ext cx="3342640" cy="585470"/>
          </a:xfrm>
          <a:prstGeom prst="rect">
            <a:avLst/>
          </a:prstGeom>
          <a:solidFill>
            <a:srgbClr val="ACC9FF">
              <a:alpha val="50195"/>
            </a:srgbClr>
          </a:solidFill>
          <a:ln w="38100">
            <a:solidFill>
              <a:srgbClr val="ACC9FF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061720" marR="154940" indent="-901065">
              <a:lnSpc>
                <a:spcPct val="100000"/>
              </a:lnSpc>
              <a:spcBef>
                <a:spcPts val="325"/>
              </a:spcBef>
            </a:pPr>
            <a:r>
              <a:rPr sz="1600" dirty="0">
                <a:latin typeface="Arial"/>
                <a:cs typeface="Arial"/>
              </a:rPr>
              <a:t>Paste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the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Story</a:t>
            </a:r>
            <a:r>
              <a:rPr sz="1600" spc="-1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card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URL</a:t>
            </a:r>
            <a:r>
              <a:rPr sz="1600" spc="-8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into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the </a:t>
            </a:r>
            <a:r>
              <a:rPr sz="1600" dirty="0">
                <a:latin typeface="Arial"/>
                <a:cs typeface="Arial"/>
              </a:rPr>
              <a:t>checklist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-20" dirty="0">
                <a:latin typeface="Arial"/>
                <a:cs typeface="Arial"/>
              </a:rPr>
              <a:t>item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5"/>
              </a:spcBef>
            </a:pPr>
            <a:r>
              <a:rPr dirty="0"/>
              <a:t>Spikes</a:t>
            </a:r>
            <a:r>
              <a:rPr spc="-30" dirty="0"/>
              <a:t> </a:t>
            </a:r>
            <a:r>
              <a:rPr dirty="0"/>
              <a:t>help</a:t>
            </a:r>
            <a:r>
              <a:rPr spc="-40" dirty="0"/>
              <a:t> </a:t>
            </a:r>
            <a:r>
              <a:rPr dirty="0"/>
              <a:t>explore</a:t>
            </a:r>
            <a:r>
              <a:rPr spc="-20" dirty="0"/>
              <a:t> </a:t>
            </a:r>
            <a:r>
              <a:rPr dirty="0"/>
              <a:t>technology</a:t>
            </a:r>
            <a:r>
              <a:rPr spc="-45" dirty="0"/>
              <a:t> </a:t>
            </a:r>
            <a:r>
              <a:rPr spc="-10" dirty="0"/>
              <a:t>challenges.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0939145" cy="37293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Spike</a:t>
            </a:r>
            <a:r>
              <a:rPr sz="2800" u="none" spc="-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u="none" spc="-25" dirty="0">
                <a:latin typeface="Calibri"/>
                <a:cs typeface="Calibri"/>
              </a:rPr>
              <a:t>is:</a:t>
            </a:r>
            <a:endParaRPr sz="2800">
              <a:latin typeface="Calibri"/>
              <a:cs typeface="Calibri"/>
            </a:endParaRPr>
          </a:p>
          <a:p>
            <a:pPr marL="242570">
              <a:lnSpc>
                <a:spcPct val="100000"/>
              </a:lnSpc>
              <a:spcBef>
                <a:spcPts val="30"/>
              </a:spcBef>
            </a:pP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A</a:t>
            </a:r>
            <a:r>
              <a:rPr sz="2400" i="1" spc="-7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story</a:t>
            </a:r>
            <a:r>
              <a:rPr sz="2400" i="1" spc="-6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or</a:t>
            </a:r>
            <a:r>
              <a:rPr sz="2400" i="1" spc="-5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task</a:t>
            </a:r>
            <a:r>
              <a:rPr sz="2400" i="1" spc="-7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aimed</a:t>
            </a:r>
            <a:r>
              <a:rPr sz="2400" i="1" spc="-5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at</a:t>
            </a:r>
            <a:r>
              <a:rPr sz="2400" i="1" spc="-6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answering</a:t>
            </a:r>
            <a:r>
              <a:rPr sz="2400" i="1" spc="-5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a</a:t>
            </a:r>
            <a:r>
              <a:rPr sz="2400" i="1" spc="-5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question</a:t>
            </a:r>
            <a:r>
              <a:rPr sz="2400" i="1" spc="-6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or</a:t>
            </a:r>
            <a:r>
              <a:rPr sz="2400" i="1" spc="-5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gathering</a:t>
            </a:r>
            <a:r>
              <a:rPr sz="2400" i="1" spc="-6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information,</a:t>
            </a:r>
            <a:r>
              <a:rPr sz="2400" i="1" spc="-5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rather</a:t>
            </a:r>
            <a:r>
              <a:rPr sz="2400" i="1" spc="-6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than</a:t>
            </a:r>
            <a:r>
              <a:rPr sz="2400" i="1" spc="-55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spc="-25" dirty="0">
                <a:solidFill>
                  <a:srgbClr val="3399FF"/>
                </a:solidFill>
                <a:latin typeface="Calibri"/>
                <a:cs typeface="Calibri"/>
              </a:rPr>
              <a:t>at</a:t>
            </a:r>
            <a:endParaRPr sz="2400">
              <a:latin typeface="Calibri"/>
              <a:cs typeface="Calibri"/>
            </a:endParaRPr>
          </a:p>
          <a:p>
            <a:pPr marL="242570">
              <a:lnSpc>
                <a:spcPct val="100000"/>
              </a:lnSpc>
            </a:pP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producing</a:t>
            </a:r>
            <a:r>
              <a:rPr sz="2400" i="1" spc="-114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dirty="0">
                <a:solidFill>
                  <a:srgbClr val="3399FF"/>
                </a:solidFill>
                <a:latin typeface="Calibri"/>
                <a:cs typeface="Calibri"/>
              </a:rPr>
              <a:t>shippable</a:t>
            </a:r>
            <a:r>
              <a:rPr sz="2400" i="1" spc="-100" dirty="0">
                <a:solidFill>
                  <a:srgbClr val="3399FF"/>
                </a:solidFill>
                <a:latin typeface="Calibri"/>
                <a:cs typeface="Calibri"/>
              </a:rPr>
              <a:t> </a:t>
            </a:r>
            <a:r>
              <a:rPr sz="2400" i="1" spc="-10" dirty="0">
                <a:solidFill>
                  <a:srgbClr val="3399FF"/>
                </a:solidFill>
                <a:latin typeface="Calibri"/>
                <a:cs typeface="Calibri"/>
              </a:rPr>
              <a:t>product.</a:t>
            </a:r>
            <a:endParaRPr sz="2400">
              <a:latin typeface="Calibri"/>
              <a:cs typeface="Calibri"/>
            </a:endParaRPr>
          </a:p>
          <a:p>
            <a:pPr marL="24257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(from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ScrumAlliance.org)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141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Spikes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for: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55"/>
              </a:spcBef>
              <a:buFont typeface="Calibri"/>
              <a:buChar char="•"/>
              <a:tabLst>
                <a:tab pos="473075" algn="l"/>
              </a:tabLst>
            </a:pP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Learning</a:t>
            </a:r>
            <a:r>
              <a:rPr sz="20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20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technologies</a:t>
            </a:r>
            <a:r>
              <a:rPr sz="20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0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20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333CC"/>
                </a:solidFill>
                <a:latin typeface="Calibri"/>
                <a:cs typeface="Calibri"/>
              </a:rPr>
              <a:t>techniques</a:t>
            </a:r>
            <a:endParaRPr sz="20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Typically,</a:t>
            </a:r>
            <a:r>
              <a:rPr sz="20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just</a:t>
            </a:r>
            <a:r>
              <a:rPr sz="20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333CC"/>
                </a:solidFill>
                <a:latin typeface="Calibri"/>
                <a:cs typeface="Calibri"/>
              </a:rPr>
              <a:t>proof-of-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concept</a:t>
            </a:r>
            <a:r>
              <a:rPr sz="20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coding;</a:t>
            </a:r>
            <a:r>
              <a:rPr sz="20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3333CC"/>
                </a:solidFill>
                <a:latin typeface="Calibri"/>
                <a:cs typeface="Calibri"/>
              </a:rPr>
              <a:t>usually</a:t>
            </a:r>
            <a:r>
              <a:rPr sz="20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333CC"/>
                </a:solidFill>
                <a:latin typeface="Calibri"/>
                <a:cs typeface="Calibri"/>
              </a:rPr>
              <a:t>throw-</a:t>
            </a:r>
            <a:r>
              <a:rPr sz="2000" b="1" i="1" spc="-20" dirty="0">
                <a:solidFill>
                  <a:srgbClr val="3333CC"/>
                </a:solidFill>
                <a:latin typeface="Calibri"/>
                <a:cs typeface="Calibri"/>
              </a:rPr>
              <a:t>away</a:t>
            </a:r>
            <a:endParaRPr sz="2000">
              <a:latin typeface="Calibri"/>
              <a:cs typeface="Calibri"/>
            </a:endParaRPr>
          </a:p>
          <a:p>
            <a:pPr marL="242570" marR="352425" indent="-230504">
              <a:lnSpc>
                <a:spcPct val="100000"/>
              </a:lnSpc>
              <a:spcBef>
                <a:spcPts val="78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Spikes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usually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time-</a:t>
            </a:r>
            <a:r>
              <a:rPr sz="2800" dirty="0">
                <a:latin typeface="Calibri"/>
                <a:cs typeface="Calibri"/>
              </a:rPr>
              <a:t>boxed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single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sprint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though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are </a:t>
            </a:r>
            <a:r>
              <a:rPr sz="2800" dirty="0">
                <a:latin typeface="Calibri"/>
                <a:cs typeface="Calibri"/>
              </a:rPr>
              <a:t>occasionally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epic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spikes.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11050270" cy="94869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The</a:t>
            </a:r>
            <a:r>
              <a:rPr spc="-30" dirty="0"/>
              <a:t> </a:t>
            </a:r>
            <a:r>
              <a:rPr dirty="0"/>
              <a:t>Minimum</a:t>
            </a:r>
            <a:r>
              <a:rPr spc="-40" dirty="0"/>
              <a:t> </a:t>
            </a:r>
            <a:r>
              <a:rPr dirty="0"/>
              <a:t>Viable</a:t>
            </a:r>
            <a:r>
              <a:rPr spc="-45" dirty="0"/>
              <a:t> </a:t>
            </a:r>
            <a:r>
              <a:rPr dirty="0"/>
              <a:t>Product</a:t>
            </a:r>
            <a:r>
              <a:rPr spc="-4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all</a:t>
            </a:r>
            <a:r>
              <a:rPr spc="-3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stories</a:t>
            </a:r>
            <a:r>
              <a:rPr spc="-30" dirty="0"/>
              <a:t> </a:t>
            </a:r>
            <a:r>
              <a:rPr dirty="0"/>
              <a:t>required</a:t>
            </a:r>
            <a:r>
              <a:rPr spc="-20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be</a:t>
            </a:r>
            <a:r>
              <a:rPr spc="-25" dirty="0"/>
              <a:t> in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first</a:t>
            </a:r>
            <a:r>
              <a:rPr spc="-25" dirty="0"/>
              <a:t> </a:t>
            </a:r>
            <a:r>
              <a:rPr dirty="0"/>
              <a:t>product</a:t>
            </a:r>
            <a:r>
              <a:rPr spc="-25" dirty="0"/>
              <a:t> </a:t>
            </a:r>
            <a:r>
              <a:rPr spc="-10" dirty="0"/>
              <a:t>release.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54303"/>
            <a:ext cx="10982960" cy="2053589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4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MVP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defined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Owner.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844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It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clearly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must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done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before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 	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released.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These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must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prioritized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first.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5"/>
              </a:spcBef>
            </a:pPr>
            <a:r>
              <a:rPr dirty="0"/>
              <a:t>There</a:t>
            </a:r>
            <a:r>
              <a:rPr spc="-25" dirty="0"/>
              <a:t> </a:t>
            </a:r>
            <a:r>
              <a:rPr dirty="0"/>
              <a:t>are</a:t>
            </a:r>
            <a:r>
              <a:rPr spc="-20" dirty="0"/>
              <a:t> </a:t>
            </a:r>
            <a:r>
              <a:rPr dirty="0"/>
              <a:t>functional</a:t>
            </a:r>
            <a:r>
              <a:rPr spc="-50" dirty="0"/>
              <a:t> </a:t>
            </a:r>
            <a:r>
              <a:rPr dirty="0"/>
              <a:t>and</a:t>
            </a:r>
            <a:r>
              <a:rPr spc="-45" dirty="0"/>
              <a:t> </a:t>
            </a:r>
            <a:r>
              <a:rPr dirty="0"/>
              <a:t>non-functional</a:t>
            </a:r>
            <a:r>
              <a:rPr spc="-50" dirty="0"/>
              <a:t> </a:t>
            </a:r>
            <a:r>
              <a:rPr spc="-10" dirty="0"/>
              <a:t>requirements.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1211560" cy="2513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95"/>
              </a:spcBef>
              <a:buClr>
                <a:srgbClr val="000000"/>
              </a:buClr>
              <a:buFont typeface="Wingdings"/>
              <a:buChar char=""/>
              <a:tabLst>
                <a:tab pos="242570" algn="l"/>
              </a:tabLst>
            </a:pP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Functional</a:t>
            </a:r>
            <a:r>
              <a:rPr sz="2800" u="sng" spc="-4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8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requirements</a:t>
            </a:r>
            <a:r>
              <a:rPr sz="2800" u="sng" spc="-4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define</a:t>
            </a:r>
            <a:r>
              <a:rPr sz="2800" u="none" spc="-6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the</a:t>
            </a:r>
            <a:r>
              <a:rPr sz="2800" u="none" spc="-65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behavior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of</a:t>
            </a:r>
            <a:r>
              <a:rPr sz="2800" u="none" spc="-7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the</a:t>
            </a:r>
            <a:r>
              <a:rPr sz="2800" u="none" spc="-6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application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that</a:t>
            </a:r>
            <a:r>
              <a:rPr sz="2800" u="none" spc="-60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achieve 	</a:t>
            </a:r>
            <a:r>
              <a:rPr sz="2800" u="none" dirty="0">
                <a:latin typeface="Calibri"/>
                <a:cs typeface="Calibri"/>
              </a:rPr>
              <a:t>user</a:t>
            </a:r>
            <a:r>
              <a:rPr sz="2800" u="none" spc="-35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goals.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5"/>
              </a:spcBef>
              <a:buClr>
                <a:srgbClr val="000000"/>
              </a:buClr>
              <a:buFont typeface="Wingdings"/>
              <a:buChar char=""/>
              <a:tabLst>
                <a:tab pos="241935" algn="l"/>
              </a:tabLst>
            </a:pPr>
            <a:r>
              <a:rPr sz="2800" u="sng" spc="-3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Non-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functional</a:t>
            </a:r>
            <a:r>
              <a:rPr sz="2800" u="sng" spc="-3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8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requirements</a:t>
            </a:r>
            <a:r>
              <a:rPr sz="2800" u="sng" spc="-5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define: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Systemic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qualities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such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4"/>
              </a:rPr>
              <a:t>response</a:t>
            </a:r>
            <a:r>
              <a:rPr sz="2400" b="1" i="1" u="sng" spc="-3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4"/>
              </a:rPr>
              <a:t>time</a:t>
            </a:r>
            <a:r>
              <a:rPr sz="2400" b="1" i="1" u="none" dirty="0">
                <a:solidFill>
                  <a:srgbClr val="3333CC"/>
                </a:solidFill>
                <a:latin typeface="Calibri"/>
                <a:cs typeface="Calibri"/>
              </a:rPr>
              <a:t>,</a:t>
            </a:r>
            <a:r>
              <a:rPr sz="2400" b="1" i="1" u="none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5"/>
              </a:rPr>
              <a:t>reliability</a:t>
            </a:r>
            <a:r>
              <a:rPr sz="2400" b="1" i="1" u="none" spc="-5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400" b="1" i="1" u="none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u="none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6"/>
              </a:rPr>
              <a:t>availability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Systemic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constraints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such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7"/>
              </a:rPr>
              <a:t>security</a:t>
            </a:r>
            <a:r>
              <a:rPr sz="2400" b="1" i="1" u="none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400" b="1" i="1" u="none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u="none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8"/>
              </a:rPr>
              <a:t>accessibility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Evolutionary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qualities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such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9"/>
              </a:rPr>
              <a:t>testability</a:t>
            </a:r>
            <a:r>
              <a:rPr sz="2400" b="1" i="1" u="none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400" b="1" i="1" u="none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u="none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10"/>
              </a:rPr>
              <a:t>extensibility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5"/>
              </a:spcBef>
            </a:pPr>
            <a:r>
              <a:rPr dirty="0"/>
              <a:t>Functional</a:t>
            </a:r>
            <a:r>
              <a:rPr spc="-30" dirty="0"/>
              <a:t> </a:t>
            </a:r>
            <a:r>
              <a:rPr dirty="0"/>
              <a:t>requirements</a:t>
            </a:r>
            <a:r>
              <a:rPr spc="-55" dirty="0"/>
              <a:t> </a:t>
            </a:r>
            <a:r>
              <a:rPr dirty="0"/>
              <a:t>are</a:t>
            </a:r>
            <a:r>
              <a:rPr spc="-10" dirty="0"/>
              <a:t> </a:t>
            </a:r>
            <a:r>
              <a:rPr dirty="0"/>
              <a:t>in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10" dirty="0"/>
              <a:t>hierarchy.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6771005" cy="3759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Most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applications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large-scale</a:t>
            </a:r>
            <a:endParaRPr sz="2800">
              <a:latin typeface="Calibri"/>
              <a:cs typeface="Calibri"/>
            </a:endParaRPr>
          </a:p>
          <a:p>
            <a:pPr marL="242570">
              <a:lnSpc>
                <a:spcPct val="100000"/>
              </a:lnSpc>
              <a:spcBef>
                <a:spcPts val="5"/>
              </a:spcBef>
            </a:pPr>
            <a:r>
              <a:rPr sz="2800" i="1" spc="-10" dirty="0">
                <a:latin typeface="Calibri"/>
                <a:cs typeface="Calibri"/>
              </a:rPr>
              <a:t>features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396240" indent="-229235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decomposed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epics</a:t>
            </a:r>
            <a:r>
              <a:rPr sz="2800" i="1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i="1" spc="-20" dirty="0">
                <a:latin typeface="Calibri"/>
                <a:cs typeface="Calibri"/>
              </a:rPr>
              <a:t>user 	</a:t>
            </a:r>
            <a:r>
              <a:rPr sz="2800" i="1" spc="-10" dirty="0">
                <a:latin typeface="Calibri"/>
                <a:cs typeface="Calibri"/>
              </a:rPr>
              <a:t>stories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Epics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further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decomposed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into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additional 	stories.</a:t>
            </a:r>
            <a:endParaRPr sz="2800">
              <a:latin typeface="Calibri"/>
              <a:cs typeface="Calibri"/>
            </a:endParaRPr>
          </a:p>
          <a:p>
            <a:pPr marL="241300" marR="59690" indent="-229235">
              <a:lnSpc>
                <a:spcPct val="100000"/>
              </a:lnSpc>
              <a:spcBef>
                <a:spcPts val="84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analysis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progresses,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further 	</a:t>
            </a:r>
            <a:r>
              <a:rPr sz="2800" dirty="0">
                <a:latin typeface="Calibri"/>
                <a:cs typeface="Calibri"/>
              </a:rPr>
              <a:t>defined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acceptance</a:t>
            </a:r>
            <a:r>
              <a:rPr sz="2800" i="1" spc="-45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criteria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5121" y="764052"/>
            <a:ext cx="3769117" cy="569353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78244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Features</a:t>
            </a:r>
            <a:r>
              <a:rPr spc="-35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dirty="0"/>
              <a:t>large</a:t>
            </a:r>
            <a:r>
              <a:rPr spc="-50" dirty="0"/>
              <a:t> </a:t>
            </a:r>
            <a:r>
              <a:rPr dirty="0"/>
              <a:t>scale</a:t>
            </a:r>
            <a:r>
              <a:rPr spc="-35" dirty="0"/>
              <a:t> </a:t>
            </a:r>
            <a:r>
              <a:rPr dirty="0"/>
              <a:t>application</a:t>
            </a:r>
            <a:r>
              <a:rPr spc="-60" dirty="0"/>
              <a:t> </a:t>
            </a:r>
            <a:r>
              <a:rPr spc="-10" dirty="0"/>
              <a:t>behaviors.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08583"/>
            <a:ext cx="8526780" cy="417258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130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Soccer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league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management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application</a:t>
            </a:r>
            <a:endParaRPr sz="2800">
              <a:latin typeface="Calibri"/>
              <a:cs typeface="Calibri"/>
            </a:endParaRPr>
          </a:p>
          <a:p>
            <a:pPr marL="411480" marR="5080">
              <a:lnSpc>
                <a:spcPct val="100000"/>
              </a:lnSpc>
              <a:spcBef>
                <a:spcPts val="1205"/>
              </a:spcBef>
            </a:pP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League</a:t>
            </a:r>
            <a:r>
              <a:rPr sz="28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manages</a:t>
            </a:r>
            <a:r>
              <a:rPr sz="28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800" b="1" i="1" spc="-8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soccer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league</a:t>
            </a:r>
            <a:r>
              <a:rPr sz="2800" b="1" i="1" spc="-8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three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seasons</a:t>
            </a:r>
            <a:r>
              <a:rPr sz="2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year.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Players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need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register</a:t>
            </a:r>
            <a:r>
              <a:rPr sz="28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league.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selects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group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captains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form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teams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800" b="1" i="1" spc="-8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8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moderates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drafting</a:t>
            </a:r>
            <a:r>
              <a:rPr sz="28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8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teams</a:t>
            </a:r>
            <a:r>
              <a:rPr sz="28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25" dirty="0">
                <a:solidFill>
                  <a:srgbClr val="3333CC"/>
                </a:solidFill>
                <a:latin typeface="Calibri"/>
                <a:cs typeface="Calibri"/>
              </a:rPr>
              <a:t>by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captains.</a:t>
            </a:r>
            <a:r>
              <a:rPr sz="28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also</a:t>
            </a:r>
            <a:r>
              <a:rPr sz="28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schedule</a:t>
            </a:r>
            <a:r>
              <a:rPr sz="28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games</a:t>
            </a:r>
            <a:r>
              <a:rPr sz="2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25" dirty="0">
                <a:solidFill>
                  <a:srgbClr val="3333CC"/>
                </a:solidFill>
                <a:latin typeface="Calibri"/>
                <a:cs typeface="Calibri"/>
              </a:rPr>
              <a:t>of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league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across</a:t>
            </a:r>
            <a:r>
              <a:rPr sz="2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whole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season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up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8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15</a:t>
            </a:r>
            <a:r>
              <a:rPr sz="2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weeks.</a:t>
            </a:r>
            <a:endParaRPr sz="2800">
              <a:latin typeface="Calibri"/>
              <a:cs typeface="Calibri"/>
            </a:endParaRPr>
          </a:p>
          <a:p>
            <a:pPr marL="411480" marR="243204">
              <a:lnSpc>
                <a:spcPct val="100000"/>
              </a:lnSpc>
              <a:spcBef>
                <a:spcPts val="5"/>
              </a:spcBef>
            </a:pP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8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must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also</a:t>
            </a:r>
            <a:r>
              <a:rPr sz="2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8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able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record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game</a:t>
            </a:r>
            <a:r>
              <a:rPr sz="28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results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8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keep</a:t>
            </a:r>
            <a:r>
              <a:rPr sz="28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track</a:t>
            </a:r>
            <a:r>
              <a:rPr sz="28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3333CC"/>
                </a:solidFill>
                <a:latin typeface="Calibri"/>
                <a:cs typeface="Calibri"/>
              </a:rPr>
              <a:t>team</a:t>
            </a:r>
            <a:r>
              <a:rPr sz="28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800" b="1" i="1" spc="-10" dirty="0">
                <a:solidFill>
                  <a:srgbClr val="3333CC"/>
                </a:solidFill>
                <a:latin typeface="Calibri"/>
                <a:cs typeface="Calibri"/>
              </a:rPr>
              <a:t>rankings.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10474" y="1661350"/>
            <a:ext cx="5299075" cy="393065"/>
            <a:chOff x="1510474" y="1661350"/>
            <a:chExt cx="5299075" cy="393065"/>
          </a:xfrm>
        </p:grpSpPr>
        <p:sp>
          <p:nvSpPr>
            <p:cNvPr id="5" name="object 5"/>
            <p:cNvSpPr/>
            <p:nvPr/>
          </p:nvSpPr>
          <p:spPr>
            <a:xfrm>
              <a:off x="1524761" y="1675638"/>
              <a:ext cx="5270500" cy="364490"/>
            </a:xfrm>
            <a:custGeom>
              <a:avLst/>
              <a:gdLst/>
              <a:ahLst/>
              <a:cxnLst/>
              <a:rect l="l" t="t" r="r" b="b"/>
              <a:pathLst>
                <a:path w="5270500" h="364489">
                  <a:moveTo>
                    <a:pt x="5209286" y="0"/>
                  </a:moveTo>
                  <a:lnTo>
                    <a:pt x="60706" y="0"/>
                  </a:lnTo>
                  <a:lnTo>
                    <a:pt x="37076" y="4770"/>
                  </a:lnTo>
                  <a:lnTo>
                    <a:pt x="17780" y="17779"/>
                  </a:lnTo>
                  <a:lnTo>
                    <a:pt x="4770" y="37076"/>
                  </a:lnTo>
                  <a:lnTo>
                    <a:pt x="0" y="60706"/>
                  </a:lnTo>
                  <a:lnTo>
                    <a:pt x="0" y="303529"/>
                  </a:lnTo>
                  <a:lnTo>
                    <a:pt x="4770" y="327159"/>
                  </a:lnTo>
                  <a:lnTo>
                    <a:pt x="17780" y="346455"/>
                  </a:lnTo>
                  <a:lnTo>
                    <a:pt x="37076" y="359465"/>
                  </a:lnTo>
                  <a:lnTo>
                    <a:pt x="60706" y="364236"/>
                  </a:lnTo>
                  <a:lnTo>
                    <a:pt x="5209286" y="364236"/>
                  </a:lnTo>
                  <a:lnTo>
                    <a:pt x="5232915" y="359465"/>
                  </a:lnTo>
                  <a:lnTo>
                    <a:pt x="5252212" y="346456"/>
                  </a:lnTo>
                  <a:lnTo>
                    <a:pt x="5265221" y="327159"/>
                  </a:lnTo>
                  <a:lnTo>
                    <a:pt x="5269992" y="303529"/>
                  </a:lnTo>
                  <a:lnTo>
                    <a:pt x="5269992" y="60706"/>
                  </a:lnTo>
                  <a:lnTo>
                    <a:pt x="5265221" y="37076"/>
                  </a:lnTo>
                  <a:lnTo>
                    <a:pt x="5252212" y="17780"/>
                  </a:lnTo>
                  <a:lnTo>
                    <a:pt x="5232915" y="4770"/>
                  </a:lnTo>
                  <a:lnTo>
                    <a:pt x="5209286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24761" y="1675638"/>
              <a:ext cx="5270500" cy="364490"/>
            </a:xfrm>
            <a:custGeom>
              <a:avLst/>
              <a:gdLst/>
              <a:ahLst/>
              <a:cxnLst/>
              <a:rect l="l" t="t" r="r" b="b"/>
              <a:pathLst>
                <a:path w="5270500" h="364489">
                  <a:moveTo>
                    <a:pt x="0" y="60706"/>
                  </a:moveTo>
                  <a:lnTo>
                    <a:pt x="4770" y="37076"/>
                  </a:lnTo>
                  <a:lnTo>
                    <a:pt x="17780" y="17779"/>
                  </a:lnTo>
                  <a:lnTo>
                    <a:pt x="37076" y="4770"/>
                  </a:lnTo>
                  <a:lnTo>
                    <a:pt x="60706" y="0"/>
                  </a:lnTo>
                  <a:lnTo>
                    <a:pt x="5209286" y="0"/>
                  </a:lnTo>
                  <a:lnTo>
                    <a:pt x="5232915" y="4770"/>
                  </a:lnTo>
                  <a:lnTo>
                    <a:pt x="5252212" y="17780"/>
                  </a:lnTo>
                  <a:lnTo>
                    <a:pt x="5265221" y="37076"/>
                  </a:lnTo>
                  <a:lnTo>
                    <a:pt x="5269992" y="60706"/>
                  </a:lnTo>
                  <a:lnTo>
                    <a:pt x="5269992" y="303529"/>
                  </a:lnTo>
                  <a:lnTo>
                    <a:pt x="5265221" y="327159"/>
                  </a:lnTo>
                  <a:lnTo>
                    <a:pt x="5252212" y="346456"/>
                  </a:lnTo>
                  <a:lnTo>
                    <a:pt x="5232915" y="359465"/>
                  </a:lnTo>
                  <a:lnTo>
                    <a:pt x="5209286" y="364236"/>
                  </a:lnTo>
                  <a:lnTo>
                    <a:pt x="60706" y="364236"/>
                  </a:lnTo>
                  <a:lnTo>
                    <a:pt x="37076" y="359465"/>
                  </a:lnTo>
                  <a:lnTo>
                    <a:pt x="17780" y="346455"/>
                  </a:lnTo>
                  <a:lnTo>
                    <a:pt x="4770" y="327159"/>
                  </a:lnTo>
                  <a:lnTo>
                    <a:pt x="0" y="303529"/>
                  </a:lnTo>
                  <a:lnTo>
                    <a:pt x="0" y="60706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662874" y="4212526"/>
            <a:ext cx="7293609" cy="405130"/>
            <a:chOff x="1662874" y="4212526"/>
            <a:chExt cx="7293609" cy="405130"/>
          </a:xfrm>
        </p:grpSpPr>
        <p:sp>
          <p:nvSpPr>
            <p:cNvPr id="8" name="object 8"/>
            <p:cNvSpPr/>
            <p:nvPr/>
          </p:nvSpPr>
          <p:spPr>
            <a:xfrm>
              <a:off x="1677161" y="4226814"/>
              <a:ext cx="7265034" cy="376555"/>
            </a:xfrm>
            <a:custGeom>
              <a:avLst/>
              <a:gdLst/>
              <a:ahLst/>
              <a:cxnLst/>
              <a:rect l="l" t="t" r="r" b="b"/>
              <a:pathLst>
                <a:path w="7265034" h="376554">
                  <a:moveTo>
                    <a:pt x="7202169" y="0"/>
                  </a:moveTo>
                  <a:lnTo>
                    <a:pt x="62737" y="0"/>
                  </a:lnTo>
                  <a:lnTo>
                    <a:pt x="38308" y="4927"/>
                  </a:lnTo>
                  <a:lnTo>
                    <a:pt x="18367" y="18367"/>
                  </a:lnTo>
                  <a:lnTo>
                    <a:pt x="4927" y="38308"/>
                  </a:lnTo>
                  <a:lnTo>
                    <a:pt x="0" y="62737"/>
                  </a:lnTo>
                  <a:lnTo>
                    <a:pt x="0" y="313690"/>
                  </a:lnTo>
                  <a:lnTo>
                    <a:pt x="4927" y="338119"/>
                  </a:lnTo>
                  <a:lnTo>
                    <a:pt x="18367" y="358060"/>
                  </a:lnTo>
                  <a:lnTo>
                    <a:pt x="38308" y="371500"/>
                  </a:lnTo>
                  <a:lnTo>
                    <a:pt x="62737" y="376428"/>
                  </a:lnTo>
                  <a:lnTo>
                    <a:pt x="7202169" y="376428"/>
                  </a:lnTo>
                  <a:lnTo>
                    <a:pt x="7226599" y="371500"/>
                  </a:lnTo>
                  <a:lnTo>
                    <a:pt x="7246540" y="358060"/>
                  </a:lnTo>
                  <a:lnTo>
                    <a:pt x="7259980" y="338119"/>
                  </a:lnTo>
                  <a:lnTo>
                    <a:pt x="7264908" y="313690"/>
                  </a:lnTo>
                  <a:lnTo>
                    <a:pt x="7264908" y="62737"/>
                  </a:lnTo>
                  <a:lnTo>
                    <a:pt x="7259980" y="38308"/>
                  </a:lnTo>
                  <a:lnTo>
                    <a:pt x="7246540" y="18367"/>
                  </a:lnTo>
                  <a:lnTo>
                    <a:pt x="7226599" y="4927"/>
                  </a:lnTo>
                  <a:lnTo>
                    <a:pt x="7202169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77161" y="4226814"/>
              <a:ext cx="7265034" cy="376555"/>
            </a:xfrm>
            <a:custGeom>
              <a:avLst/>
              <a:gdLst/>
              <a:ahLst/>
              <a:cxnLst/>
              <a:rect l="l" t="t" r="r" b="b"/>
              <a:pathLst>
                <a:path w="7265034" h="376554">
                  <a:moveTo>
                    <a:pt x="0" y="62737"/>
                  </a:moveTo>
                  <a:lnTo>
                    <a:pt x="4927" y="38308"/>
                  </a:lnTo>
                  <a:lnTo>
                    <a:pt x="18367" y="18367"/>
                  </a:lnTo>
                  <a:lnTo>
                    <a:pt x="38308" y="4927"/>
                  </a:lnTo>
                  <a:lnTo>
                    <a:pt x="62737" y="0"/>
                  </a:lnTo>
                  <a:lnTo>
                    <a:pt x="7202169" y="0"/>
                  </a:lnTo>
                  <a:lnTo>
                    <a:pt x="7226599" y="4927"/>
                  </a:lnTo>
                  <a:lnTo>
                    <a:pt x="7246540" y="18367"/>
                  </a:lnTo>
                  <a:lnTo>
                    <a:pt x="7259980" y="38308"/>
                  </a:lnTo>
                  <a:lnTo>
                    <a:pt x="7264908" y="62737"/>
                  </a:lnTo>
                  <a:lnTo>
                    <a:pt x="7264908" y="313690"/>
                  </a:lnTo>
                  <a:lnTo>
                    <a:pt x="7259980" y="338119"/>
                  </a:lnTo>
                  <a:lnTo>
                    <a:pt x="7246540" y="358060"/>
                  </a:lnTo>
                  <a:lnTo>
                    <a:pt x="7226599" y="371500"/>
                  </a:lnTo>
                  <a:lnTo>
                    <a:pt x="7202169" y="376428"/>
                  </a:lnTo>
                  <a:lnTo>
                    <a:pt x="62737" y="376428"/>
                  </a:lnTo>
                  <a:lnTo>
                    <a:pt x="38308" y="371500"/>
                  </a:lnTo>
                  <a:lnTo>
                    <a:pt x="18367" y="358060"/>
                  </a:lnTo>
                  <a:lnTo>
                    <a:pt x="4927" y="338119"/>
                  </a:lnTo>
                  <a:lnTo>
                    <a:pt x="0" y="313690"/>
                  </a:lnTo>
                  <a:lnTo>
                    <a:pt x="0" y="62737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662874" y="2103310"/>
            <a:ext cx="7419975" cy="813435"/>
            <a:chOff x="1662874" y="2103310"/>
            <a:chExt cx="7419975" cy="813435"/>
          </a:xfrm>
        </p:grpSpPr>
        <p:sp>
          <p:nvSpPr>
            <p:cNvPr id="11" name="object 11"/>
            <p:cNvSpPr/>
            <p:nvPr/>
          </p:nvSpPr>
          <p:spPr>
            <a:xfrm>
              <a:off x="3391661" y="2117598"/>
              <a:ext cx="5398135" cy="363220"/>
            </a:xfrm>
            <a:custGeom>
              <a:avLst/>
              <a:gdLst/>
              <a:ahLst/>
              <a:cxnLst/>
              <a:rect l="l" t="t" r="r" b="b"/>
              <a:pathLst>
                <a:path w="5398134" h="363219">
                  <a:moveTo>
                    <a:pt x="5337556" y="0"/>
                  </a:moveTo>
                  <a:lnTo>
                    <a:pt x="60451" y="0"/>
                  </a:lnTo>
                  <a:lnTo>
                    <a:pt x="36915" y="4748"/>
                  </a:lnTo>
                  <a:lnTo>
                    <a:pt x="17700" y="17700"/>
                  </a:lnTo>
                  <a:lnTo>
                    <a:pt x="4748" y="36915"/>
                  </a:lnTo>
                  <a:lnTo>
                    <a:pt x="0" y="60451"/>
                  </a:lnTo>
                  <a:lnTo>
                    <a:pt x="0" y="302260"/>
                  </a:lnTo>
                  <a:lnTo>
                    <a:pt x="4748" y="325796"/>
                  </a:lnTo>
                  <a:lnTo>
                    <a:pt x="17700" y="345011"/>
                  </a:lnTo>
                  <a:lnTo>
                    <a:pt x="36915" y="357963"/>
                  </a:lnTo>
                  <a:lnTo>
                    <a:pt x="60451" y="362712"/>
                  </a:lnTo>
                  <a:lnTo>
                    <a:pt x="5337556" y="362712"/>
                  </a:lnTo>
                  <a:lnTo>
                    <a:pt x="5361092" y="357963"/>
                  </a:lnTo>
                  <a:lnTo>
                    <a:pt x="5380307" y="345011"/>
                  </a:lnTo>
                  <a:lnTo>
                    <a:pt x="5393259" y="325796"/>
                  </a:lnTo>
                  <a:lnTo>
                    <a:pt x="5398008" y="302260"/>
                  </a:lnTo>
                  <a:lnTo>
                    <a:pt x="5398008" y="60451"/>
                  </a:lnTo>
                  <a:lnTo>
                    <a:pt x="5393259" y="36915"/>
                  </a:lnTo>
                  <a:lnTo>
                    <a:pt x="5380307" y="17700"/>
                  </a:lnTo>
                  <a:lnTo>
                    <a:pt x="5361092" y="4748"/>
                  </a:lnTo>
                  <a:lnTo>
                    <a:pt x="5337556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391661" y="2117598"/>
              <a:ext cx="5398135" cy="363220"/>
            </a:xfrm>
            <a:custGeom>
              <a:avLst/>
              <a:gdLst/>
              <a:ahLst/>
              <a:cxnLst/>
              <a:rect l="l" t="t" r="r" b="b"/>
              <a:pathLst>
                <a:path w="5398134" h="363219">
                  <a:moveTo>
                    <a:pt x="0" y="60451"/>
                  </a:moveTo>
                  <a:lnTo>
                    <a:pt x="4748" y="36915"/>
                  </a:lnTo>
                  <a:lnTo>
                    <a:pt x="17700" y="17700"/>
                  </a:lnTo>
                  <a:lnTo>
                    <a:pt x="36915" y="4748"/>
                  </a:lnTo>
                  <a:lnTo>
                    <a:pt x="60451" y="0"/>
                  </a:lnTo>
                  <a:lnTo>
                    <a:pt x="5337556" y="0"/>
                  </a:lnTo>
                  <a:lnTo>
                    <a:pt x="5361092" y="4748"/>
                  </a:lnTo>
                  <a:lnTo>
                    <a:pt x="5380307" y="17700"/>
                  </a:lnTo>
                  <a:lnTo>
                    <a:pt x="5393259" y="36915"/>
                  </a:lnTo>
                  <a:lnTo>
                    <a:pt x="5398008" y="60451"/>
                  </a:lnTo>
                  <a:lnTo>
                    <a:pt x="5398008" y="302260"/>
                  </a:lnTo>
                  <a:lnTo>
                    <a:pt x="5393259" y="325796"/>
                  </a:lnTo>
                  <a:lnTo>
                    <a:pt x="5380307" y="345011"/>
                  </a:lnTo>
                  <a:lnTo>
                    <a:pt x="5361092" y="357963"/>
                  </a:lnTo>
                  <a:lnTo>
                    <a:pt x="5337556" y="362712"/>
                  </a:lnTo>
                  <a:lnTo>
                    <a:pt x="60451" y="362712"/>
                  </a:lnTo>
                  <a:lnTo>
                    <a:pt x="36915" y="357963"/>
                  </a:lnTo>
                  <a:lnTo>
                    <a:pt x="17700" y="345011"/>
                  </a:lnTo>
                  <a:lnTo>
                    <a:pt x="4748" y="325796"/>
                  </a:lnTo>
                  <a:lnTo>
                    <a:pt x="0" y="302260"/>
                  </a:lnTo>
                  <a:lnTo>
                    <a:pt x="0" y="60451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77161" y="2538222"/>
              <a:ext cx="7391400" cy="364490"/>
            </a:xfrm>
            <a:custGeom>
              <a:avLst/>
              <a:gdLst/>
              <a:ahLst/>
              <a:cxnLst/>
              <a:rect l="l" t="t" r="r" b="b"/>
              <a:pathLst>
                <a:path w="7391400" h="364489">
                  <a:moveTo>
                    <a:pt x="7330694" y="0"/>
                  </a:moveTo>
                  <a:lnTo>
                    <a:pt x="60706" y="0"/>
                  </a:lnTo>
                  <a:lnTo>
                    <a:pt x="37076" y="4770"/>
                  </a:lnTo>
                  <a:lnTo>
                    <a:pt x="17779" y="17780"/>
                  </a:lnTo>
                  <a:lnTo>
                    <a:pt x="4770" y="37076"/>
                  </a:lnTo>
                  <a:lnTo>
                    <a:pt x="0" y="60705"/>
                  </a:lnTo>
                  <a:lnTo>
                    <a:pt x="0" y="303529"/>
                  </a:lnTo>
                  <a:lnTo>
                    <a:pt x="4770" y="327159"/>
                  </a:lnTo>
                  <a:lnTo>
                    <a:pt x="17780" y="346455"/>
                  </a:lnTo>
                  <a:lnTo>
                    <a:pt x="37076" y="359465"/>
                  </a:lnTo>
                  <a:lnTo>
                    <a:pt x="60706" y="364236"/>
                  </a:lnTo>
                  <a:lnTo>
                    <a:pt x="7330694" y="364236"/>
                  </a:lnTo>
                  <a:lnTo>
                    <a:pt x="7354323" y="359465"/>
                  </a:lnTo>
                  <a:lnTo>
                    <a:pt x="7373619" y="346456"/>
                  </a:lnTo>
                  <a:lnTo>
                    <a:pt x="7386629" y="327159"/>
                  </a:lnTo>
                  <a:lnTo>
                    <a:pt x="7391400" y="303529"/>
                  </a:lnTo>
                  <a:lnTo>
                    <a:pt x="7391400" y="60705"/>
                  </a:lnTo>
                  <a:lnTo>
                    <a:pt x="7386629" y="37076"/>
                  </a:lnTo>
                  <a:lnTo>
                    <a:pt x="7373619" y="17780"/>
                  </a:lnTo>
                  <a:lnTo>
                    <a:pt x="7354323" y="4770"/>
                  </a:lnTo>
                  <a:lnTo>
                    <a:pt x="7330694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677161" y="2538222"/>
              <a:ext cx="7391400" cy="364490"/>
            </a:xfrm>
            <a:custGeom>
              <a:avLst/>
              <a:gdLst/>
              <a:ahLst/>
              <a:cxnLst/>
              <a:rect l="l" t="t" r="r" b="b"/>
              <a:pathLst>
                <a:path w="7391400" h="364489">
                  <a:moveTo>
                    <a:pt x="0" y="60705"/>
                  </a:moveTo>
                  <a:lnTo>
                    <a:pt x="4770" y="37076"/>
                  </a:lnTo>
                  <a:lnTo>
                    <a:pt x="17779" y="17780"/>
                  </a:lnTo>
                  <a:lnTo>
                    <a:pt x="37076" y="4770"/>
                  </a:lnTo>
                  <a:lnTo>
                    <a:pt x="60706" y="0"/>
                  </a:lnTo>
                  <a:lnTo>
                    <a:pt x="7330694" y="0"/>
                  </a:lnTo>
                  <a:lnTo>
                    <a:pt x="7354323" y="4770"/>
                  </a:lnTo>
                  <a:lnTo>
                    <a:pt x="7373619" y="17780"/>
                  </a:lnTo>
                  <a:lnTo>
                    <a:pt x="7386629" y="37076"/>
                  </a:lnTo>
                  <a:lnTo>
                    <a:pt x="7391400" y="60705"/>
                  </a:lnTo>
                  <a:lnTo>
                    <a:pt x="7391400" y="303529"/>
                  </a:lnTo>
                  <a:lnTo>
                    <a:pt x="7386629" y="327159"/>
                  </a:lnTo>
                  <a:lnTo>
                    <a:pt x="7373619" y="346456"/>
                  </a:lnTo>
                  <a:lnTo>
                    <a:pt x="7354323" y="359465"/>
                  </a:lnTo>
                  <a:lnTo>
                    <a:pt x="7330694" y="364236"/>
                  </a:lnTo>
                  <a:lnTo>
                    <a:pt x="60706" y="364236"/>
                  </a:lnTo>
                  <a:lnTo>
                    <a:pt x="37076" y="359465"/>
                  </a:lnTo>
                  <a:lnTo>
                    <a:pt x="17780" y="346455"/>
                  </a:lnTo>
                  <a:lnTo>
                    <a:pt x="4770" y="327159"/>
                  </a:lnTo>
                  <a:lnTo>
                    <a:pt x="0" y="303529"/>
                  </a:lnTo>
                  <a:lnTo>
                    <a:pt x="0" y="60705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246566" y="2965894"/>
            <a:ext cx="6138545" cy="391795"/>
            <a:chOff x="2246566" y="2965894"/>
            <a:chExt cx="6138545" cy="391795"/>
          </a:xfrm>
        </p:grpSpPr>
        <p:sp>
          <p:nvSpPr>
            <p:cNvPr id="16" name="object 16"/>
            <p:cNvSpPr/>
            <p:nvPr/>
          </p:nvSpPr>
          <p:spPr>
            <a:xfrm>
              <a:off x="2260854" y="2980182"/>
              <a:ext cx="6109970" cy="363220"/>
            </a:xfrm>
            <a:custGeom>
              <a:avLst/>
              <a:gdLst/>
              <a:ahLst/>
              <a:cxnLst/>
              <a:rect l="l" t="t" r="r" b="b"/>
              <a:pathLst>
                <a:path w="6109970" h="363220">
                  <a:moveTo>
                    <a:pt x="6049264" y="0"/>
                  </a:moveTo>
                  <a:lnTo>
                    <a:pt x="60451" y="0"/>
                  </a:lnTo>
                  <a:lnTo>
                    <a:pt x="36915" y="4748"/>
                  </a:lnTo>
                  <a:lnTo>
                    <a:pt x="17700" y="17700"/>
                  </a:lnTo>
                  <a:lnTo>
                    <a:pt x="4748" y="36915"/>
                  </a:lnTo>
                  <a:lnTo>
                    <a:pt x="0" y="60451"/>
                  </a:lnTo>
                  <a:lnTo>
                    <a:pt x="0" y="302259"/>
                  </a:lnTo>
                  <a:lnTo>
                    <a:pt x="4748" y="325796"/>
                  </a:lnTo>
                  <a:lnTo>
                    <a:pt x="17700" y="345011"/>
                  </a:lnTo>
                  <a:lnTo>
                    <a:pt x="36915" y="357963"/>
                  </a:lnTo>
                  <a:lnTo>
                    <a:pt x="60451" y="362712"/>
                  </a:lnTo>
                  <a:lnTo>
                    <a:pt x="6049264" y="362712"/>
                  </a:lnTo>
                  <a:lnTo>
                    <a:pt x="6072800" y="357963"/>
                  </a:lnTo>
                  <a:lnTo>
                    <a:pt x="6092015" y="345011"/>
                  </a:lnTo>
                  <a:lnTo>
                    <a:pt x="6104967" y="325796"/>
                  </a:lnTo>
                  <a:lnTo>
                    <a:pt x="6109716" y="302259"/>
                  </a:lnTo>
                  <a:lnTo>
                    <a:pt x="6109716" y="60451"/>
                  </a:lnTo>
                  <a:lnTo>
                    <a:pt x="6104967" y="36915"/>
                  </a:lnTo>
                  <a:lnTo>
                    <a:pt x="6092015" y="17700"/>
                  </a:lnTo>
                  <a:lnTo>
                    <a:pt x="6072800" y="4748"/>
                  </a:lnTo>
                  <a:lnTo>
                    <a:pt x="6049264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260854" y="2980182"/>
              <a:ext cx="6109970" cy="363220"/>
            </a:xfrm>
            <a:custGeom>
              <a:avLst/>
              <a:gdLst/>
              <a:ahLst/>
              <a:cxnLst/>
              <a:rect l="l" t="t" r="r" b="b"/>
              <a:pathLst>
                <a:path w="6109970" h="363220">
                  <a:moveTo>
                    <a:pt x="0" y="60451"/>
                  </a:moveTo>
                  <a:lnTo>
                    <a:pt x="4748" y="36915"/>
                  </a:lnTo>
                  <a:lnTo>
                    <a:pt x="17700" y="17700"/>
                  </a:lnTo>
                  <a:lnTo>
                    <a:pt x="36915" y="4748"/>
                  </a:lnTo>
                  <a:lnTo>
                    <a:pt x="60451" y="0"/>
                  </a:lnTo>
                  <a:lnTo>
                    <a:pt x="6049264" y="0"/>
                  </a:lnTo>
                  <a:lnTo>
                    <a:pt x="6072800" y="4748"/>
                  </a:lnTo>
                  <a:lnTo>
                    <a:pt x="6092015" y="17700"/>
                  </a:lnTo>
                  <a:lnTo>
                    <a:pt x="6104967" y="36915"/>
                  </a:lnTo>
                  <a:lnTo>
                    <a:pt x="6109716" y="60451"/>
                  </a:lnTo>
                  <a:lnTo>
                    <a:pt x="6109716" y="302259"/>
                  </a:lnTo>
                  <a:lnTo>
                    <a:pt x="6104967" y="325796"/>
                  </a:lnTo>
                  <a:lnTo>
                    <a:pt x="6092015" y="345011"/>
                  </a:lnTo>
                  <a:lnTo>
                    <a:pt x="6072800" y="357963"/>
                  </a:lnTo>
                  <a:lnTo>
                    <a:pt x="6049264" y="362712"/>
                  </a:lnTo>
                  <a:lnTo>
                    <a:pt x="60451" y="362712"/>
                  </a:lnTo>
                  <a:lnTo>
                    <a:pt x="36915" y="357963"/>
                  </a:lnTo>
                  <a:lnTo>
                    <a:pt x="17700" y="345011"/>
                  </a:lnTo>
                  <a:lnTo>
                    <a:pt x="4748" y="325796"/>
                  </a:lnTo>
                  <a:lnTo>
                    <a:pt x="0" y="302259"/>
                  </a:lnTo>
                  <a:lnTo>
                    <a:pt x="0" y="60451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3098482" y="3415474"/>
            <a:ext cx="5705475" cy="391795"/>
            <a:chOff x="3098482" y="3415474"/>
            <a:chExt cx="5705475" cy="391795"/>
          </a:xfrm>
        </p:grpSpPr>
        <p:sp>
          <p:nvSpPr>
            <p:cNvPr id="19" name="object 19"/>
            <p:cNvSpPr/>
            <p:nvPr/>
          </p:nvSpPr>
          <p:spPr>
            <a:xfrm>
              <a:off x="3112770" y="3429761"/>
              <a:ext cx="5676900" cy="363220"/>
            </a:xfrm>
            <a:custGeom>
              <a:avLst/>
              <a:gdLst/>
              <a:ahLst/>
              <a:cxnLst/>
              <a:rect l="l" t="t" r="r" b="b"/>
              <a:pathLst>
                <a:path w="5676900" h="363220">
                  <a:moveTo>
                    <a:pt x="5616448" y="0"/>
                  </a:moveTo>
                  <a:lnTo>
                    <a:pt x="60452" y="0"/>
                  </a:lnTo>
                  <a:lnTo>
                    <a:pt x="36915" y="4748"/>
                  </a:lnTo>
                  <a:lnTo>
                    <a:pt x="17700" y="17700"/>
                  </a:lnTo>
                  <a:lnTo>
                    <a:pt x="4748" y="36915"/>
                  </a:lnTo>
                  <a:lnTo>
                    <a:pt x="0" y="60451"/>
                  </a:lnTo>
                  <a:lnTo>
                    <a:pt x="0" y="302260"/>
                  </a:lnTo>
                  <a:lnTo>
                    <a:pt x="4748" y="325796"/>
                  </a:lnTo>
                  <a:lnTo>
                    <a:pt x="17700" y="345011"/>
                  </a:lnTo>
                  <a:lnTo>
                    <a:pt x="36915" y="357963"/>
                  </a:lnTo>
                  <a:lnTo>
                    <a:pt x="60452" y="362712"/>
                  </a:lnTo>
                  <a:lnTo>
                    <a:pt x="5616448" y="362712"/>
                  </a:lnTo>
                  <a:lnTo>
                    <a:pt x="5639984" y="357963"/>
                  </a:lnTo>
                  <a:lnTo>
                    <a:pt x="5659199" y="345011"/>
                  </a:lnTo>
                  <a:lnTo>
                    <a:pt x="5672151" y="325796"/>
                  </a:lnTo>
                  <a:lnTo>
                    <a:pt x="5676900" y="302260"/>
                  </a:lnTo>
                  <a:lnTo>
                    <a:pt x="5676900" y="60451"/>
                  </a:lnTo>
                  <a:lnTo>
                    <a:pt x="5672151" y="36915"/>
                  </a:lnTo>
                  <a:lnTo>
                    <a:pt x="5659199" y="17700"/>
                  </a:lnTo>
                  <a:lnTo>
                    <a:pt x="5639984" y="4748"/>
                  </a:lnTo>
                  <a:lnTo>
                    <a:pt x="5616448" y="0"/>
                  </a:lnTo>
                  <a:close/>
                </a:path>
              </a:pathLst>
            </a:custGeom>
            <a:solidFill>
              <a:srgbClr val="DADADA">
                <a:alpha val="3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12770" y="3429761"/>
              <a:ext cx="5676900" cy="363220"/>
            </a:xfrm>
            <a:custGeom>
              <a:avLst/>
              <a:gdLst/>
              <a:ahLst/>
              <a:cxnLst/>
              <a:rect l="l" t="t" r="r" b="b"/>
              <a:pathLst>
                <a:path w="5676900" h="363220">
                  <a:moveTo>
                    <a:pt x="0" y="60451"/>
                  </a:moveTo>
                  <a:lnTo>
                    <a:pt x="4748" y="36915"/>
                  </a:lnTo>
                  <a:lnTo>
                    <a:pt x="17700" y="17700"/>
                  </a:lnTo>
                  <a:lnTo>
                    <a:pt x="36915" y="4748"/>
                  </a:lnTo>
                  <a:lnTo>
                    <a:pt x="60452" y="0"/>
                  </a:lnTo>
                  <a:lnTo>
                    <a:pt x="5616448" y="0"/>
                  </a:lnTo>
                  <a:lnTo>
                    <a:pt x="5639984" y="4748"/>
                  </a:lnTo>
                  <a:lnTo>
                    <a:pt x="5659199" y="17700"/>
                  </a:lnTo>
                  <a:lnTo>
                    <a:pt x="5672151" y="36915"/>
                  </a:lnTo>
                  <a:lnTo>
                    <a:pt x="5676900" y="60451"/>
                  </a:lnTo>
                  <a:lnTo>
                    <a:pt x="5676900" y="302260"/>
                  </a:lnTo>
                  <a:lnTo>
                    <a:pt x="5672151" y="325796"/>
                  </a:lnTo>
                  <a:lnTo>
                    <a:pt x="5659199" y="345011"/>
                  </a:lnTo>
                  <a:lnTo>
                    <a:pt x="5639984" y="357963"/>
                  </a:lnTo>
                  <a:lnTo>
                    <a:pt x="5616448" y="362712"/>
                  </a:lnTo>
                  <a:lnTo>
                    <a:pt x="60452" y="362712"/>
                  </a:lnTo>
                  <a:lnTo>
                    <a:pt x="36915" y="357963"/>
                  </a:lnTo>
                  <a:lnTo>
                    <a:pt x="17700" y="345011"/>
                  </a:lnTo>
                  <a:lnTo>
                    <a:pt x="4748" y="325796"/>
                  </a:lnTo>
                  <a:lnTo>
                    <a:pt x="0" y="302260"/>
                  </a:lnTo>
                  <a:lnTo>
                    <a:pt x="0" y="60451"/>
                  </a:lnTo>
                  <a:close/>
                </a:path>
              </a:pathLst>
            </a:custGeom>
            <a:ln w="28575">
              <a:solidFill>
                <a:srgbClr val="1A1A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Defining</a:t>
            </a:r>
            <a:r>
              <a:rPr spc="-45" dirty="0"/>
              <a:t> </a:t>
            </a:r>
            <a:r>
              <a:rPr dirty="0"/>
              <a:t>requirements</a:t>
            </a:r>
            <a:r>
              <a:rPr spc="-45" dirty="0"/>
              <a:t> </a:t>
            </a:r>
            <a:r>
              <a:rPr dirty="0"/>
              <a:t>involves</a:t>
            </a:r>
            <a:r>
              <a:rPr spc="-4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dirty="0"/>
              <a:t>continual</a:t>
            </a:r>
            <a:r>
              <a:rPr spc="-40" dirty="0"/>
              <a:t> </a:t>
            </a:r>
            <a:r>
              <a:rPr dirty="0"/>
              <a:t>discussion</a:t>
            </a:r>
            <a:r>
              <a:rPr spc="-70" dirty="0"/>
              <a:t> </a:t>
            </a:r>
            <a:r>
              <a:rPr dirty="0"/>
              <a:t>with</a:t>
            </a:r>
            <a:r>
              <a:rPr spc="-20" dirty="0"/>
              <a:t> </a:t>
            </a:r>
            <a:r>
              <a:rPr spc="-25" dirty="0"/>
              <a:t>the </a:t>
            </a:r>
            <a:r>
              <a:rPr spc="-10" dirty="0"/>
              <a:t>customer.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1237595" cy="4369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Eliciting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requirements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through: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Observation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Interviewing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subject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matter/domain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experts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Brainstorming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many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approaches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specifying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requirements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Agile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methods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write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user</a:t>
            </a:r>
            <a:r>
              <a:rPr sz="2400" b="1" i="1" u="sng" spc="-4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400" b="1" i="1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stories</a:t>
            </a:r>
            <a:endParaRPr sz="2400">
              <a:latin typeface="Calibri"/>
              <a:cs typeface="Calibri"/>
            </a:endParaRPr>
          </a:p>
          <a:p>
            <a:pPr marL="242570" marR="247650" indent="-230504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This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documentation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forms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contract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between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Product</a:t>
            </a:r>
            <a:r>
              <a:rPr sz="2800" u="sng" spc="-1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3"/>
              </a:rPr>
              <a:t>Owner</a:t>
            </a:r>
            <a:r>
              <a:rPr sz="2800" u="sng" spc="-7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and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spc="-25" dirty="0">
                <a:latin typeface="Calibri"/>
                <a:cs typeface="Calibri"/>
              </a:rPr>
              <a:t>the </a:t>
            </a:r>
            <a:r>
              <a:rPr sz="2800" u="none" dirty="0">
                <a:latin typeface="Calibri"/>
                <a:cs typeface="Calibri"/>
              </a:rPr>
              <a:t>Development</a:t>
            </a:r>
            <a:r>
              <a:rPr sz="2800" u="none" spc="-90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Team.</a:t>
            </a:r>
            <a:endParaRPr sz="28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84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Owner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involved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definition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to 	</a:t>
            </a:r>
            <a:r>
              <a:rPr sz="2800" dirty="0">
                <a:latin typeface="Calibri"/>
                <a:cs typeface="Calibri"/>
              </a:rPr>
              <a:t>ensure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overall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satisfy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business </a:t>
            </a:r>
            <a:r>
              <a:rPr sz="2800" spc="-10" dirty="0">
                <a:latin typeface="Calibri"/>
                <a:cs typeface="Calibri"/>
              </a:rPr>
              <a:t>needs.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59004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User</a:t>
            </a:r>
            <a:r>
              <a:rPr spc="-20" dirty="0"/>
              <a:t> </a:t>
            </a:r>
            <a:r>
              <a:rPr dirty="0"/>
              <a:t>stories</a:t>
            </a:r>
            <a:r>
              <a:rPr spc="-30" dirty="0"/>
              <a:t> </a:t>
            </a:r>
            <a:r>
              <a:rPr dirty="0"/>
              <a:t>express</a:t>
            </a:r>
            <a:r>
              <a:rPr spc="-15" dirty="0"/>
              <a:t> </a:t>
            </a:r>
            <a:r>
              <a:rPr dirty="0"/>
              <a:t>goals</a:t>
            </a:r>
            <a:r>
              <a:rPr spc="-40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-10" dirty="0"/>
              <a:t>users.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54303"/>
            <a:ext cx="8812530" cy="379158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4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many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ways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write</a:t>
            </a:r>
            <a:r>
              <a:rPr sz="2800" u="sng" spc="-2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a</a:t>
            </a:r>
            <a:r>
              <a:rPr sz="2800" u="sng" spc="-2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user</a:t>
            </a:r>
            <a:r>
              <a:rPr sz="2800" u="sng" spc="-15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2800" u="sng" spc="-10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story</a:t>
            </a:r>
            <a:r>
              <a:rPr sz="2800" u="none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4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In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class,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notation:</a:t>
            </a:r>
            <a:endParaRPr sz="28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  <a:spcBef>
                <a:spcPts val="30"/>
              </a:spcBef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"As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&lt;ROLE&gt;,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&lt;GOAL&gt;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&lt;BENEFIT&gt;."</a:t>
            </a:r>
            <a:endParaRPr sz="24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</a:pPr>
            <a:r>
              <a:rPr sz="2400" i="1" spc="-10" dirty="0">
                <a:latin typeface="Calibri"/>
                <a:cs typeface="Calibri"/>
              </a:rPr>
              <a:t>Example:</a:t>
            </a:r>
            <a:endParaRPr sz="24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As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Player,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want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to</a:t>
            </a:r>
            <a:r>
              <a:rPr sz="2400" i="1" spc="-5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register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for</a:t>
            </a:r>
            <a:r>
              <a:rPr sz="2400" i="1" spc="-2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a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league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so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that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I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can</a:t>
            </a:r>
            <a:r>
              <a:rPr sz="2400" i="1" spc="-3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play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i="1" spc="-10" dirty="0">
                <a:latin typeface="Calibri"/>
                <a:cs typeface="Calibri"/>
              </a:rPr>
              <a:t>soccer.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1A1AFF"/>
                </a:solidFill>
                <a:latin typeface="Calibri"/>
                <a:cs typeface="Calibri"/>
              </a:rPr>
              <a:t>ROLE</a:t>
            </a:r>
            <a:r>
              <a:rPr sz="2800" i="1" spc="-30" dirty="0">
                <a:solidFill>
                  <a:srgbClr val="1A1A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identifies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type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achieve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goal.</a:t>
            </a:r>
            <a:endParaRPr sz="28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1A1AFF"/>
                </a:solidFill>
                <a:latin typeface="Calibri"/>
                <a:cs typeface="Calibri"/>
              </a:rPr>
              <a:t>GOAL</a:t>
            </a:r>
            <a:r>
              <a:rPr sz="2800" i="1" spc="-10" dirty="0">
                <a:solidFill>
                  <a:srgbClr val="1A1A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user.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4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i="1" dirty="0">
                <a:solidFill>
                  <a:srgbClr val="1A1AFF"/>
                </a:solidFill>
                <a:latin typeface="Calibri"/>
                <a:cs typeface="Calibri"/>
              </a:rPr>
              <a:t>BENEFIT</a:t>
            </a:r>
            <a:r>
              <a:rPr sz="2800" i="1" spc="-50" dirty="0">
                <a:solidFill>
                  <a:srgbClr val="1A1A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value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system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provides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user.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05"/>
              </a:spcBef>
            </a:pPr>
            <a:r>
              <a:rPr dirty="0"/>
              <a:t>More</a:t>
            </a:r>
            <a:r>
              <a:rPr spc="-30" dirty="0"/>
              <a:t> </a:t>
            </a:r>
            <a:r>
              <a:rPr dirty="0"/>
              <a:t>examples</a:t>
            </a:r>
            <a:r>
              <a:rPr spc="-4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user</a:t>
            </a:r>
            <a:r>
              <a:rPr spc="-35" dirty="0"/>
              <a:t> </a:t>
            </a:r>
            <a:r>
              <a:rPr spc="-10" dirty="0"/>
              <a:t>stories...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dirty="0"/>
              <a:t>From</a:t>
            </a:r>
            <a:r>
              <a:rPr spc="-3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Soccer</a:t>
            </a:r>
            <a:r>
              <a:rPr spc="-45" dirty="0"/>
              <a:t> </a:t>
            </a:r>
            <a:r>
              <a:rPr dirty="0"/>
              <a:t>League</a:t>
            </a:r>
            <a:r>
              <a:rPr spc="-50" dirty="0"/>
              <a:t> </a:t>
            </a:r>
            <a:r>
              <a:rPr spc="-10" dirty="0"/>
              <a:t>application:</a:t>
            </a: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Wingdings"/>
              <a:buChar char="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captain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enter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scores of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games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team's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rank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determined.</a:t>
            </a:r>
            <a:endParaRPr sz="2400">
              <a:latin typeface="Calibri"/>
              <a:cs typeface="Calibri"/>
            </a:endParaRPr>
          </a:p>
          <a:p>
            <a:pPr marL="473709" lvl="1" indent="-226695">
              <a:lnSpc>
                <a:spcPct val="100000"/>
              </a:lnSpc>
              <a:buFont typeface="Wingdings"/>
              <a:buChar char=""/>
              <a:tabLst>
                <a:tab pos="473709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player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see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rank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gloat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competitors.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Wingdings"/>
              <a:buChar char="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director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tournament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schedule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teams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know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who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  <a:spcBef>
                <a:spcPts val="5"/>
              </a:spcBef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play.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41935" algn="l"/>
              </a:tabLst>
            </a:pPr>
            <a:r>
              <a:rPr dirty="0"/>
              <a:t>From</a:t>
            </a:r>
            <a:r>
              <a:rPr spc="-35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dirty="0"/>
              <a:t>Social</a:t>
            </a:r>
            <a:r>
              <a:rPr spc="-50" dirty="0"/>
              <a:t> </a:t>
            </a:r>
            <a:r>
              <a:rPr dirty="0"/>
              <a:t>Media</a:t>
            </a:r>
            <a:r>
              <a:rPr spc="-25" dirty="0"/>
              <a:t> </a:t>
            </a:r>
            <a:r>
              <a:rPr spc="-10" dirty="0"/>
              <a:t>application:</a:t>
            </a: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Wingdings"/>
              <a:buChar char="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member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check-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I'm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having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dinner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friends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mom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sees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my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friends.</a:t>
            </a:r>
            <a:endParaRPr sz="2400">
              <a:latin typeface="Calibri"/>
              <a:cs typeface="Calibri"/>
            </a:endParaRPr>
          </a:p>
          <a:p>
            <a:pPr marL="474345" marR="360045" lvl="1" indent="-227329">
              <a:lnSpc>
                <a:spcPct val="100000"/>
              </a:lnSpc>
              <a:buFont typeface="Wingdings"/>
              <a:buChar char="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ad-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bot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access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usage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statistics</a:t>
            </a:r>
            <a:r>
              <a:rPr sz="2400" b="1" i="1" spc="-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create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personalized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ads.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You</a:t>
            </a:r>
            <a:r>
              <a:rPr spc="-30" dirty="0"/>
              <a:t> </a:t>
            </a:r>
            <a:r>
              <a:rPr dirty="0"/>
              <a:t>will</a:t>
            </a:r>
            <a:r>
              <a:rPr spc="-10" dirty="0"/>
              <a:t> </a:t>
            </a:r>
            <a:r>
              <a:rPr dirty="0"/>
              <a:t>want</a:t>
            </a:r>
            <a:r>
              <a:rPr spc="-25" dirty="0"/>
              <a:t>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avoid</a:t>
            </a:r>
            <a:r>
              <a:rPr spc="-35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characteristics</a:t>
            </a:r>
            <a:r>
              <a:rPr spc="-2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poorly</a:t>
            </a:r>
            <a:r>
              <a:rPr spc="-25" dirty="0"/>
              <a:t> </a:t>
            </a:r>
            <a:r>
              <a:rPr dirty="0"/>
              <a:t>written</a:t>
            </a:r>
            <a:r>
              <a:rPr spc="-20" dirty="0"/>
              <a:t> user </a:t>
            </a:r>
            <a:r>
              <a:rPr spc="-10" dirty="0"/>
              <a:t>stories.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6477000" cy="3352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clearly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defined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user:</a:t>
            </a:r>
            <a:endParaRPr sz="28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  <a:spcBef>
                <a:spcPts val="30"/>
              </a:spcBef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"I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want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soccer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league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captains."</a:t>
            </a:r>
            <a:endParaRPr sz="2400">
              <a:latin typeface="Calibri"/>
              <a:cs typeface="Calibri"/>
            </a:endParaRPr>
          </a:p>
          <a:p>
            <a:pPr marL="523240">
              <a:lnSpc>
                <a:spcPct val="100000"/>
              </a:lnSpc>
            </a:pPr>
            <a:r>
              <a:rPr sz="2400" i="1" dirty="0">
                <a:latin typeface="Calibri"/>
                <a:cs typeface="Calibri"/>
              </a:rPr>
              <a:t>Or</a:t>
            </a:r>
            <a:r>
              <a:rPr sz="2400" i="1" spc="-30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worse</a:t>
            </a:r>
            <a:r>
              <a:rPr sz="2400" i="1" spc="-45" dirty="0">
                <a:latin typeface="Calibri"/>
                <a:cs typeface="Calibri"/>
              </a:rPr>
              <a:t> </a:t>
            </a:r>
            <a:r>
              <a:rPr sz="2400" i="1" dirty="0">
                <a:latin typeface="Calibri"/>
                <a:cs typeface="Calibri"/>
              </a:rPr>
              <a:t>just:</a:t>
            </a:r>
            <a:r>
              <a:rPr sz="2400" i="1" spc="-40" dirty="0"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"identify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soccer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league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captains"</a:t>
            </a:r>
            <a:endParaRPr sz="2400">
              <a:latin typeface="Calibri"/>
              <a:cs typeface="Calibri"/>
            </a:endParaRPr>
          </a:p>
          <a:p>
            <a:pPr marL="242570" indent="-229870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with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clear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benefit: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2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What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benefit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does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selecting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captains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provide?</a:t>
            </a:r>
            <a:endParaRPr sz="24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Stories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should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not:</a:t>
            </a:r>
            <a:endParaRPr sz="28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Over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constrain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solution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Dictate</a:t>
            </a:r>
            <a:r>
              <a:rPr sz="2400" b="1" i="1" spc="-8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interface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details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86518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</a:t>
            </a:r>
            <a:r>
              <a:rPr spc="-25" dirty="0"/>
              <a:t> </a:t>
            </a:r>
            <a:r>
              <a:rPr dirty="0"/>
              <a:t>Trello</a:t>
            </a:r>
            <a:r>
              <a:rPr spc="-20" dirty="0"/>
              <a:t> </a:t>
            </a:r>
            <a:r>
              <a:rPr dirty="0"/>
              <a:t>you</a:t>
            </a:r>
            <a:r>
              <a:rPr spc="-15" dirty="0"/>
              <a:t> </a:t>
            </a:r>
            <a:r>
              <a:rPr dirty="0"/>
              <a:t>create</a:t>
            </a:r>
            <a:r>
              <a:rPr spc="-3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new</a:t>
            </a:r>
            <a:r>
              <a:rPr spc="-20" dirty="0"/>
              <a:t> </a:t>
            </a:r>
            <a:r>
              <a:rPr dirty="0"/>
              <a:t>card</a:t>
            </a:r>
            <a:r>
              <a:rPr spc="-2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each</a:t>
            </a:r>
            <a:r>
              <a:rPr spc="-30" dirty="0"/>
              <a:t> </a:t>
            </a:r>
            <a:r>
              <a:rPr dirty="0"/>
              <a:t>User</a:t>
            </a:r>
            <a:r>
              <a:rPr spc="-10" dirty="0"/>
              <a:t> Story.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954303"/>
            <a:ext cx="9432925" cy="109347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40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Your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team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u="sng" dirty="0">
                <a:solidFill>
                  <a:srgbClr val="0000CC"/>
                </a:solidFill>
                <a:uFill>
                  <a:solidFill>
                    <a:srgbClr val="0000CC"/>
                  </a:solidFill>
                </a:uFill>
                <a:latin typeface="Calibri"/>
                <a:cs typeface="Calibri"/>
                <a:hlinkClick r:id="rId2"/>
              </a:rPr>
              <a:t>Trello</a:t>
            </a:r>
            <a:r>
              <a:rPr sz="2800" u="none" spc="-5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to</a:t>
            </a:r>
            <a:r>
              <a:rPr sz="2800" u="none" spc="-6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record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your</a:t>
            </a:r>
            <a:r>
              <a:rPr sz="2800" u="none" spc="-50" dirty="0">
                <a:latin typeface="Calibri"/>
                <a:cs typeface="Calibri"/>
              </a:rPr>
              <a:t> </a:t>
            </a:r>
            <a:r>
              <a:rPr sz="2800" u="none" dirty="0">
                <a:latin typeface="Calibri"/>
                <a:cs typeface="Calibri"/>
              </a:rPr>
              <a:t>project's</a:t>
            </a:r>
            <a:r>
              <a:rPr sz="2800" u="none" spc="-40" dirty="0">
                <a:latin typeface="Calibri"/>
                <a:cs typeface="Calibri"/>
              </a:rPr>
              <a:t> </a:t>
            </a:r>
            <a:r>
              <a:rPr sz="2800" u="none" spc="-10" dirty="0">
                <a:latin typeface="Calibri"/>
                <a:cs typeface="Calibri"/>
              </a:rPr>
              <a:t>requirements.</a:t>
            </a:r>
            <a:endParaRPr sz="280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4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Every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Story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captured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Trello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card,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like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this: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15439" y="2779776"/>
            <a:ext cx="8226552" cy="292150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5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1434</Words>
  <Application>Microsoft Office PowerPoint</Application>
  <PresentationFormat>Widescreen</PresentationFormat>
  <Paragraphs>153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Defining Project Requirements</vt:lpstr>
      <vt:lpstr>There are functional and non-functional requirements.</vt:lpstr>
      <vt:lpstr>Functional requirements are in a hierarchy.</vt:lpstr>
      <vt:lpstr>Features are large scale application behaviors.</vt:lpstr>
      <vt:lpstr>Defining requirements involves a continual discussion with the customer.</vt:lpstr>
      <vt:lpstr>User stories express goals of users.</vt:lpstr>
      <vt:lpstr>More examples of user stories...</vt:lpstr>
      <vt:lpstr>You will want to avoid the characteristics of poorly written user stories.</vt:lpstr>
      <vt:lpstr>In Trello you create a new card for each User Story.</vt:lpstr>
      <vt:lpstr>Story text is usually high-level, therefore you define acceptance criteria to provide refinement.</vt:lpstr>
      <vt:lpstr>Writing User Stories for REST API and other services</vt:lpstr>
      <vt:lpstr>In Trello you add the Acceptance Criteria using a checklist.</vt:lpstr>
      <vt:lpstr>Acceptance Tests</vt:lpstr>
      <vt:lpstr>What are Solution Tasks?</vt:lpstr>
      <vt:lpstr>Acceptance Criteria vs Solution Tasks</vt:lpstr>
      <vt:lpstr>Sometimes a story is too large and it must be broken into smaller stories that compose an Epic.</vt:lpstr>
      <vt:lpstr>In Trello you can represent an Epic with a Checklist of links to Story cards.</vt:lpstr>
      <vt:lpstr>Spikes help explore technology challenges.</vt:lpstr>
      <vt:lpstr>The Minimum Viable Product is all of the stories required to be in the first product release.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Vallino</dc:creator>
  <cp:lastModifiedBy>Christian Newman</cp:lastModifiedBy>
  <cp:revision>4</cp:revision>
  <dcterms:created xsi:type="dcterms:W3CDTF">2025-09-08T13:20:15Z</dcterms:created>
  <dcterms:modified xsi:type="dcterms:W3CDTF">2025-09-08T21:13:23Z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2021-12-25T00:00:00Z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2025-09-08T00:00:00Z</vt:filetime>
  </property>
  <property fmtid="{D5CDD505-2E9C-101B-9397-08002B2CF9AE}" pid="5" name="Producer">
    <vt:lpwstr>Microsoft® PowerPoint® 2019</vt:lpwstr>
  </property>
</Properties>
</file>