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7" r:id="rId13"/>
    <p:sldId id="268" r:id="rId14"/>
    <p:sldId id="271" r:id="rId15"/>
    <p:sldId id="273" r:id="rId16"/>
    <p:sldId id="274" r:id="rId17"/>
    <p:sldId id="266" r:id="rId18"/>
    <p:sldId id="269" r:id="rId19"/>
    <p:sldId id="270" r:id="rId20"/>
    <p:sldId id="272" r:id="rId21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23"/>
      <p:bold r:id="rId24"/>
      <p:italic r:id="rId25"/>
      <p:boldItalic r:id="rId26"/>
    </p:embeddedFont>
    <p:embeddedFont>
      <p:font typeface="Roboto Mono" panose="00000009000000000000" pitchFamily="49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6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44"/>
      </p:cViewPr>
      <p:guideLst>
        <p:guide orient="horz" pos="1620"/>
        <p:guide pos="2880"/>
        <p:guide orient="horz" pos="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Web/API/Element/click_even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Web/JavaScript/Reference/Global_Objects/Promis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Web/JavaScript/Reference/Operators/Comparison_Operator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Web/JavaScript/Closure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311d7f52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311d7f52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311d7f52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311d7f52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311d7f52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311d7f52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https://developer.mozilla.org/en-US/docs/Web/API/Element/click_event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311d7f52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311d7f52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311d7f52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311d7f52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https://developer.mozilla.org/en-US/docs/Web/JavaScript/Reference/Global_Objects/Promise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311d7f52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311d7f52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311d7f52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311d7f524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311d7f5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311d7f5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2697aa3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2697aa3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311d7f5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311d7f5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311d7f52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311d7f52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Source: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https://developer.mozilla.org/en-US/docs/Web/JavaScript/Reference/Operators/Comparison_Operators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311d7f52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311d7f52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311d7f52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311d7f52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311d7f5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311d7f5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311d7f52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311d7f52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311d7f52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311d7f52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https://developer.mozilla.org/en-US/docs/Web/JavaScript/Closures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hyperlink" Target="https://example.org" TargetMode="Externa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https://developer.mozilla.org/en-US/docs/Web/Events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John_Resig" TargetMode="Externa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hyperlink" Target="https://gist.github.com/jakub-g/385ee6b41085303a53ad92c7c8afd7a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hyperlink" Target="http://example.com/movies.json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End Javascript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SWEN-610 Foundations of Software Engineering</a:t>
            </a:r>
            <a:endParaRPr dirty="0"/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0DC36817-356D-4707-945D-E1193145F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143" y="366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Closure Examples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Closures capture the environment</a:t>
            </a:r>
            <a:b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e = 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sum(a){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(b){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(c){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outer functions scope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(d){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local scope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 + b + c + d + e;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}}}}</a:t>
            </a: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console.log(sum(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)(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2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)(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)(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));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20</a:t>
            </a:r>
            <a:endParaRPr sz="1350" dirty="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2"/>
          </p:nvPr>
        </p:nvSpPr>
        <p:spPr>
          <a:xfrm>
            <a:off x="4311600" y="756175"/>
            <a:ext cx="4832400" cy="3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BEWARE of Closures+for-loops</a:t>
            </a:r>
            <a:b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showHelp(help) { 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document.getElementById(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'help'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).innerHTML = help;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setupHelp() {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helpText = [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{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'id'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'email'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'help'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'Your e-mail address'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},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{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'id'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'name'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'help'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'Your full name'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},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{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'id'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'age'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'help'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'Your age'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}];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(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 = </a:t>
            </a:r>
            <a:r>
              <a:rPr lang="en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 i &lt; helpText.length; i++) {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item = helpText[i];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document.getElementById(item.id).onfocus = 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 { showHelp(item.help); }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setupHelp();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Alternatives: for..in, forEach, let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193DCC-0EA6-485E-8BA0-2516ED3E0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4019" y="4179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or {}</a:t>
            </a: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JavaScript Object Notation (JSON)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It’s executable JavaScript!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Security note: don’t execute data. plz.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Every object is basically a key-value store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Values can be anything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2"/>
          </p:nvPr>
        </p:nvSpPr>
        <p:spPr>
          <a:xfrm>
            <a:off x="4281200" y="1152475"/>
            <a:ext cx="486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 = {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'key'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'value'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};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console.log(a)     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{ 'key': 'value' 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console.log(a.key);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'value'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console.log(a[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'key'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'value'</a:t>
            </a:r>
            <a:endParaRPr sz="13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</a:t>
            </a:r>
            <a:r>
              <a:rPr lang="en" sz="13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Object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.keys(a));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[“key”]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</a:t>
            </a:r>
            <a:r>
              <a:rPr lang="en" sz="13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Object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.values(a));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[“value”]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 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Object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b.foo =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"bar"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console.log(b);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{“foo”: "bar"}</a:t>
            </a:r>
            <a:endParaRPr sz="13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b.sayHi = () =&gt; console.log(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'hi'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b.sayHi();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hi</a:t>
            </a:r>
            <a:endParaRPr sz="13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5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CDDDB59B-F1D1-4981-B75F-68C3B96D0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5453" y="36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 + DOM manipulation</a:t>
            </a:r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Global variable entrypoints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document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window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Get a DOM element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document.getElementById()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document.querySelector()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Others…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Set data in DOM element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Style has many of the visual elements, </a:t>
            </a:r>
            <a:br>
              <a:rPr lang="en" dirty="0"/>
            </a:br>
            <a:r>
              <a:rPr lang="en" dirty="0"/>
              <a:t>e.g. color, font, padding, margin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textContent - between the tags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Note: innerHTML tends to be an unsafe operation - user data should never become Javascript!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Append the DOM element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appendChild()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remove()</a:t>
            </a:r>
            <a:endParaRPr dirty="0"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2"/>
          </p:nvPr>
        </p:nvSpPr>
        <p:spPr>
          <a:xfrm>
            <a:off x="4499800" y="1152475"/>
            <a:ext cx="433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fooElem = document.getElementById(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"foo"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fooElem.style.borderWidth = width +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"px"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link = document.querySelector(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'a'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link.textContent =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'Go here'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link.href =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</a:t>
            </a:r>
            <a:r>
              <a:rPr lang="en" sz="1150" u="sng">
                <a:solidFill>
                  <a:schemeClr val="hlink"/>
                </a:solid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https://example.org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pElem = document.createElement(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'p'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fooElem.appendChild(pElem);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fooElem.remove()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14F12289-5AC8-41C3-A4B6-FFEB17839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9872" y="39136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 + DOM: Events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Specify in original HTML, or set dynamically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event object passed to every handler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TONS of JS events: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https://developer.mozilla.org/en-US/docs/Web/Events</a:t>
            </a: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2"/>
          </p:nvPr>
        </p:nvSpPr>
        <p:spPr>
          <a:xfrm>
            <a:off x="4372275" y="1152475"/>
            <a:ext cx="4771800" cy="46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&lt;button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id=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"start"</a:t>
            </a:r>
            <a:r>
              <a:rPr lang="en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onClick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handleClick()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&gt;</a:t>
            </a:r>
            <a:b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15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handleClick(event) {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console.log(event)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button = document.getElementById(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"start"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button.onclick =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 { handleClick(); }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button.onclick = handleClick </a:t>
            </a:r>
            <a:r>
              <a:rPr lang="en" sz="11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//cleaner!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button.addEventListener(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'click'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event =&gt; {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button.innerHTML = `</a:t>
            </a:r>
            <a:r>
              <a:rPr lang="en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Click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count ${event.detail}`;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});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7F4BDE-52B9-4479-910D-367B49435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850" y="3835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Originally created by </a:t>
            </a:r>
            <a:r>
              <a:rPr lang="en" u="sng">
                <a:solidFill>
                  <a:schemeClr val="hlink"/>
                </a:solidFill>
                <a:hlinkClick r:id="rId5"/>
              </a:rPr>
              <a:t>John Resig, RIT class of ‘05, CS Major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Was the standard for web development for a long time - largely replaced by React.js, Angular.js, Vue.js, Ember.js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Still </a:t>
            </a:r>
            <a:r>
              <a:rPr lang="en" i="1"/>
              <a:t>ubiquitous </a:t>
            </a:r>
            <a:r>
              <a:rPr lang="en"/>
              <a:t>today.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Heavily influenced JS standards today</a:t>
            </a:r>
            <a:br>
              <a:rPr lang="en"/>
            </a:br>
            <a:r>
              <a:rPr lang="en"/>
              <a:t>e.g. Fetch API from jQuery’s $.ajax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i="1"/>
              <a:t>Huge</a:t>
            </a:r>
            <a:r>
              <a:rPr lang="en"/>
              <a:t> ecosystem of plugins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a nutshell: 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$()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a larger nutshell: DOM read-write in a compact, concise, readable way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Method chaining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CSS selection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JS </a:t>
            </a:r>
            <a:r>
              <a:rPr lang="en" i="1"/>
              <a:t>looks </a:t>
            </a:r>
            <a:r>
              <a:rPr lang="en"/>
              <a:t>like HTML, making it easier to read and maintain</a:t>
            </a:r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jQuery</a:t>
            </a:r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2"/>
          </p:nvPr>
        </p:nvSpPr>
        <p:spPr>
          <a:xfrm>
            <a:off x="4832400" y="587725"/>
            <a:ext cx="3999900" cy="42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$(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'div.bands'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.on(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'click'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handleTestClick)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.addClass(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'band-clicked'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 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$(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'select#bands'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.append($(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'&lt;option&gt;'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.attr({ value: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'U2'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})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.text(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'U2'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));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$.ajax({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type: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'POST'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 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url: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'/api/endpoint'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data: {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name 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'Bono'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location 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'Dublin, Ireland'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}).then(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(msg) {..})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8500" y="0"/>
            <a:ext cx="20955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id="{42297FEF-D594-4758-80FB-DE719599E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2976" y="4088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C19A-B134-4C1D-AD87-956FEACC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</a:t>
            </a:r>
            <a:r>
              <a:rPr lang="en-US" dirty="0" err="1"/>
              <a:t>js</a:t>
            </a:r>
            <a:r>
              <a:rPr lang="en-US" dirty="0"/>
              <a:t> and html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21F2B-8615-4FA8-8D5E-26F5DF82C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&lt;head&gt;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666A71"/>
                </a:solidFill>
                <a:latin typeface="Consolas" panose="020B0609020204030204" pitchFamily="49" charset="0"/>
              </a:rPr>
              <a:t>...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666A71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69FF"/>
                </a:solidFill>
                <a:effectLst/>
                <a:latin typeface="Consolas" panose="020B0609020204030204" pitchFamily="49" charset="0"/>
              </a:rPr>
              <a:t>script&gt;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666A71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69FF"/>
                </a:solidFill>
                <a:effectLst/>
                <a:latin typeface="Consolas" panose="020B0609020204030204" pitchFamily="49" charset="0"/>
              </a:rPr>
              <a:t>let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d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69FF"/>
                </a:solidFill>
                <a:effectLst/>
                <a:latin typeface="Consolas" panose="020B0609020204030204" pitchFamily="49" charset="0"/>
              </a:rPr>
              <a:t>new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0276A"/>
                </a:solidFill>
                <a:effectLst/>
                <a:latin typeface="Consolas" panose="020B0609020204030204" pitchFamily="49" charset="0"/>
              </a:rPr>
              <a:t>Date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();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0276A"/>
                </a:solidFill>
                <a:effectLst/>
                <a:latin typeface="Consolas" panose="020B0609020204030204" pitchFamily="49" charset="0"/>
              </a:rPr>
              <a:t>alert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8966B"/>
                </a:solidFill>
                <a:effectLst/>
                <a:latin typeface="Consolas" panose="020B0609020204030204" pitchFamily="49" charset="0"/>
              </a:rPr>
              <a:t>"Today's date is "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);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69FF"/>
                </a:solidFill>
                <a:effectLst/>
                <a:latin typeface="Consolas" panose="020B0609020204030204" pitchFamily="49" charset="0"/>
              </a:rPr>
              <a:t>script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A71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545454"/>
                </a:solidFill>
                <a:latin typeface="Consolas" panose="020B0609020204030204" pitchFamily="49" charset="0"/>
              </a:rPr>
              <a:t>&lt;/head&gt;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&lt;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body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&lt;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script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let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d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=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new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E0276A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Date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();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545454"/>
                </a:solidFill>
                <a:latin typeface="Consolas" panose="020B0609020204030204" pitchFamily="49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8966B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document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.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body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.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innerHTML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=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8966B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"&lt;h1&gt;Today's date is "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+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d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+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8966B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"&lt;/h1&gt;"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&lt;/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script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&gt;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&lt;/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body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&gt;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07528-1AFB-449C-BB46-EA8FD396BC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94464" y="1152475"/>
            <a:ext cx="4137836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Or a separate file (myjavascript.js)</a:t>
            </a:r>
          </a:p>
          <a:p>
            <a:pPr marL="139700" indent="0">
              <a:buNone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function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theDate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666A71"/>
                </a:solidFill>
                <a:latin typeface="Consolas" panose="020B0609020204030204" pitchFamily="49" charset="0"/>
              </a:rPr>
              <a:t>{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666A71"/>
              </a:solidFill>
              <a:effectLst/>
              <a:uLnTx/>
              <a:uFillTx/>
              <a:latin typeface="Consolas" panose="020B0609020204030204" pitchFamily="49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let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d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=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69FF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new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0276A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Date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();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E0276A"/>
                </a:solidFill>
                <a:latin typeface="Consolas" panose="020B0609020204030204" pitchFamily="49" charset="0"/>
              </a:rPr>
              <a:t> 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0276A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alert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(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8966B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"Today's date is "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+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d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66A71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);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nsolas" panose="020B0609020204030204" pitchFamily="49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545454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&lt;head&gt;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&lt;script type</a:t>
            </a:r>
            <a:r>
              <a:rPr lang="en-US" dirty="0">
                <a:solidFill>
                  <a:srgbClr val="08966B"/>
                </a:solidFill>
                <a:latin typeface="Consolas" panose="020B0609020204030204" pitchFamily="49" charset="0"/>
              </a:rPr>
              <a:t>=“text/</a:t>
            </a:r>
            <a:r>
              <a:rPr lang="en-US" dirty="0" err="1">
                <a:solidFill>
                  <a:srgbClr val="08966B"/>
                </a:solidFill>
                <a:latin typeface="Consolas" panose="020B0609020204030204" pitchFamily="49" charset="0"/>
              </a:rPr>
              <a:t>javascript</a:t>
            </a:r>
            <a:r>
              <a:rPr lang="en-US" dirty="0">
                <a:solidFill>
                  <a:srgbClr val="08966B"/>
                </a:solidFill>
                <a:latin typeface="Consolas" panose="020B0609020204030204" pitchFamily="49" charset="0"/>
              </a:rPr>
              <a:t>”</a:t>
            </a: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Consolas" panose="020B0609020204030204" pitchFamily="49" charset="0"/>
              </a:rPr>
              <a:t>src</a:t>
            </a:r>
            <a:r>
              <a:rPr lang="en-US" dirty="0">
                <a:solidFill>
                  <a:srgbClr val="08966B"/>
                </a:solidFill>
                <a:latin typeface="Consolas" panose="020B0609020204030204" pitchFamily="49" charset="0"/>
              </a:rPr>
              <a:t>=“scripts/myjavascript.js</a:t>
            </a: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”&gt;&lt;/script&gt;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45454"/>
                </a:solidFill>
                <a:latin typeface="Consolas" panose="020B0609020204030204" pitchFamily="49" charset="0"/>
              </a:rPr>
              <a:t>&lt;/head&gt;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545454"/>
              </a:solidFill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in Body …</a:t>
            </a:r>
          </a:p>
        </p:txBody>
      </p:sp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CCA2E40E-97C8-4D84-B955-41A108CFC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1301" y="426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879D-59BD-4879-96D8-047EDE31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BBAFA-3527-4F33-A43B-AEBBDA47B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0" i="0" dirty="0">
                <a:solidFill>
                  <a:srgbClr val="9B9B9B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en-US" b="0" i="0" dirty="0">
                <a:solidFill>
                  <a:srgbClr val="9B9B9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onload</a:t>
            </a:r>
            <a:r>
              <a:rPr lang="en-US" b="0" i="0" dirty="0">
                <a:solidFill>
                  <a:srgbClr val="9B9B9B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i="0" dirty="0">
                <a:solidFill>
                  <a:srgbClr val="D69D85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lang="en-US" b="0" i="0" dirty="0" err="1">
                <a:solidFill>
                  <a:srgbClr val="D69D85"/>
                </a:solidFill>
                <a:effectLst/>
                <a:latin typeface="Consolas" panose="020B0609020204030204" pitchFamily="49" charset="0"/>
              </a:rPr>
              <a:t>initFunction</a:t>
            </a:r>
            <a:r>
              <a:rPr lang="en-US" b="0" i="0" dirty="0">
                <a:solidFill>
                  <a:srgbClr val="D69D85"/>
                </a:solidFill>
                <a:effectLst/>
                <a:latin typeface="Consolas" panose="020B0609020204030204" pitchFamily="49" charset="0"/>
              </a:rPr>
              <a:t>()"</a:t>
            </a:r>
            <a:r>
              <a:rPr lang="en-US" b="0" i="0" dirty="0">
                <a:solidFill>
                  <a:srgbClr val="9B9B9B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dirty="0">
              <a:solidFill>
                <a:srgbClr val="9B9B9B"/>
              </a:solidFill>
              <a:latin typeface="Consolas" panose="020B0609020204030204" pitchFamily="49" charset="0"/>
            </a:endParaRPr>
          </a:p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//inline </a:t>
            </a:r>
            <a:r>
              <a:rPr lang="en-US" dirty="0" err="1">
                <a:solidFill>
                  <a:srgbClr val="9B9B9B"/>
                </a:solidFill>
                <a:latin typeface="Consolas" panose="020B0609020204030204" pitchFamily="49" charset="0"/>
              </a:rPr>
              <a:t>javascript</a:t>
            </a:r>
            <a:endParaRPr lang="en-US" dirty="0">
              <a:solidFill>
                <a:srgbClr val="9B9B9B"/>
              </a:solidFill>
              <a:latin typeface="Consolas" panose="020B0609020204030204" pitchFamily="49" charset="0"/>
            </a:endParaRP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&lt;script type="text/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javascript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"&gt;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	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window.onload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=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initFunction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();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 &lt;/script&gt;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lang="en-US" alt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//defer load async but execute after html parsing is done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&lt;script defer 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src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=“”&gt;&lt;/script&gt;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lang="en-US" alt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//async loads/executes async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uLnTx/>
              <a:uFillTx/>
              <a:latin typeface="Consolas" panose="020B0609020204030204" pitchFamily="49" charset="0"/>
              <a:sym typeface="Arial"/>
            </a:endParaRP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&lt;script async 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src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=“”&gt;&lt;/script&gt;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 </a:t>
            </a:r>
            <a:endParaRPr lang="en-US" alt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lang="en-US" alt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//modules deferred by default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lang="en-US" altLang="en-US" dirty="0">
                <a:solidFill>
                  <a:srgbClr val="000000"/>
                </a:solidFill>
                <a:latin typeface="Consolas" panose="020B0609020204030204" pitchFamily="49" charset="0"/>
              </a:rPr>
              <a:t>&lt;script type = “module”&gt;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&lt;/script&gt;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</a:rPr>
              <a:t> </a:t>
            </a: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endParaRPr lang="en-US" alt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sym typeface="Arial"/>
                <a:hlinkClick r:id="rId4"/>
              </a:rPr>
              <a:t>https://gist.github.com/jakub-g/385ee6b41085303a53ad92c7c8afd7a6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sym typeface="Arial"/>
            </a:endParaRPr>
          </a:p>
          <a:p>
            <a:pPr marL="0" marR="0" lvl="0" indent="0" defTabSz="485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50A62-FB33-42FF-A4B0-2CBA138291D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function </a:t>
            </a:r>
            <a:r>
              <a:rPr lang="en-US" dirty="0" err="1">
                <a:solidFill>
                  <a:srgbClr val="9B9B9B"/>
                </a:solidFill>
                <a:latin typeface="Consolas" panose="020B0609020204030204" pitchFamily="49" charset="0"/>
              </a:rPr>
              <a:t>initFunction</a:t>
            </a: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()</a:t>
            </a:r>
          </a:p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{</a:t>
            </a:r>
          </a:p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   alert(“Hello, Sailor!”);</a:t>
            </a:r>
          </a:p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…</a:t>
            </a:r>
          </a:p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}</a:t>
            </a:r>
          </a:p>
          <a:p>
            <a:pPr marL="139700" indent="0">
              <a:buNone/>
            </a:pPr>
            <a:endParaRPr lang="en-US" dirty="0">
              <a:solidFill>
                <a:srgbClr val="9B9B9B"/>
              </a:solidFill>
              <a:latin typeface="Consolas" panose="020B0609020204030204" pitchFamily="49" charset="0"/>
            </a:endParaRPr>
          </a:p>
          <a:p>
            <a:pPr marL="139700" indent="0">
              <a:buNone/>
            </a:pPr>
            <a:r>
              <a:rPr lang="en-US" dirty="0">
                <a:solidFill>
                  <a:srgbClr val="9B9B9B"/>
                </a:solidFill>
                <a:latin typeface="Consolas" panose="020B0609020204030204" pitchFamily="49" charset="0"/>
              </a:rPr>
              <a:t>Or perhaps, check cookies …</a:t>
            </a:r>
          </a:p>
        </p:txBody>
      </p:sp>
      <p:pic>
        <p:nvPicPr>
          <p:cNvPr id="5" name="Slide 16">
            <a:hlinkClick r:id="" action="ppaction://media"/>
            <a:extLst>
              <a:ext uri="{FF2B5EF4-FFF2-40B4-BE49-F238E27FC236}">
                <a16:creationId xmlns:a16="http://schemas.microsoft.com/office/drawing/2014/main" id="{A312E87B-ADFE-4C35-AEF6-21E794EE0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2800" y="3785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Promises</a:t>
            </a: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“Object that represents the eventual completion or failure of an asynchronous operation”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Promises allow for: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Cleaner syntax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More expressive chaining of operations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Better browser optimization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Three states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Pending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Fulfilled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Rejected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then(), catch(), and finally() allow for complex chains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myPromise =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(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Promise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(myExecutorFunc))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.then(handleFulfilledA)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.then(handleFulfilledB)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.then(handleFulfilledC)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.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catch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(handleRejectedAny);</a:t>
            </a: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B68E30-07BE-486D-9D96-509536ACB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600" y="395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AJAX and XMLHttpRequest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AJAX: Asynchronous Javascript And XML</a:t>
            </a:r>
            <a:endParaRPr sz="13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Make an HTTP request without refreshing the page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Makes websites much “faster” and less jarring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Make lots of small changes to the page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e.g. no “save button” - as soon as you edit a field, send an Ajax call to update the server</a:t>
            </a:r>
            <a:endParaRPr sz="11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Notes</a:t>
            </a:r>
            <a:endParaRPr sz="13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Be sure to put httpRequest in a closure - avoid some race conditions on multiple simultaneous calls</a:t>
            </a:r>
            <a:endParaRPr sz="11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100"/>
              <a:t>Set </a:t>
            </a:r>
            <a:r>
              <a:rPr lang="en" sz="10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Cache-Control: no-cache</a:t>
            </a:r>
            <a:r>
              <a:rPr lang="en" sz="1100"/>
              <a:t> HTTP header, otherwise the browser will likely cache the request</a:t>
            </a:r>
            <a:endParaRPr sz="11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Ajax was the backbone of the Web 2.0 movement(circa 2006)</a:t>
            </a:r>
            <a:endParaRPr sz="1300"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2"/>
          </p:nvPr>
        </p:nvSpPr>
        <p:spPr>
          <a:xfrm>
            <a:off x="4372200" y="1152475"/>
            <a:ext cx="477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httpRequest =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XMLHttpRequest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httpRequest.open(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'GET'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'test.html'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httpRequest.send();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httpRequest.onreadystatechange = </a:t>
            </a:r>
            <a:r>
              <a:rPr lang="en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(){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1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Process the server response here.</a:t>
            </a:r>
            <a:br>
              <a:rPr lang="en" sz="11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    // e.g. JSON.parse(httpRequest.responseText);</a:t>
            </a:r>
            <a:b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1D4433-316E-4772-82F3-C46C66BFC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686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Fetch API</a:t>
            </a: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newer update to Ajax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Uses Promises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More complex dependency trees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Better async optimization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Adheres more closely to CORS and Same Origin policies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More secure defaults in general, e.g. more secure cookie handling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Simpler API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Always finishes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Whether the request was successful or not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e.g. An HTTP 500 isn’t an exception, it’s just part of the promise structure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Better integration with Service Workers</a:t>
            </a: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fetch(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</a:t>
            </a:r>
            <a:r>
              <a:rPr lang="en" sz="1150" u="sng" dirty="0">
                <a:solidFill>
                  <a:schemeClr val="hlink"/>
                </a:solid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http://example.com/movies.json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.then((response) =&gt; {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response.json();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})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.then((data) =&gt; {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console.log(data);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});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5F18C0-E890-4F58-8D3A-284C889F7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9304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JavaScript (JS)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 dirty="0"/>
              <a:t>Interpreted language</a:t>
            </a:r>
            <a:r>
              <a:rPr lang="en" sz="1300" dirty="0"/>
              <a:t>, 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 dirty="0"/>
              <a:t>Just-in-time compiled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 dirty="0"/>
              <a:t>Garbage collected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 dirty="0"/>
              <a:t>Multi-paradigm</a:t>
            </a:r>
            <a:endParaRPr sz="1300" b="1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Has some OO, but no inheritance or encapsulation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Has lots of C-style procedural syntax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Functional programming influence</a:t>
            </a:r>
            <a:endParaRPr sz="11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 dirty="0"/>
              <a:t>Prototype-based</a:t>
            </a:r>
            <a:r>
              <a:rPr lang="en" sz="1300" dirty="0"/>
              <a:t> programming</a:t>
            </a:r>
            <a:endParaRPr sz="13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Add properties and methods at runtime to another object, e.g. empty object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You can create an object without first creating a class</a:t>
            </a:r>
            <a:endParaRPr sz="11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 dirty="0"/>
              <a:t>First-class functions</a:t>
            </a:r>
            <a:endParaRPr sz="1300" b="1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A function can be treated like any other variable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dirty="0"/>
              <a:t>E.g. sayHello()</a:t>
            </a:r>
            <a:endParaRPr sz="11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/>
              <a:t>No concept of input or output - just modifying the </a:t>
            </a:r>
            <a:r>
              <a:rPr lang="en" sz="1300" b="1" dirty="0"/>
              <a:t>host environment</a:t>
            </a:r>
            <a:br>
              <a:rPr lang="en" sz="1300" dirty="0"/>
            </a:b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190100" y="923875"/>
            <a:ext cx="495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sayHello() {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"Hello, "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greeting(helloCallback, name){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console.log(helloCallback() + name);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greeting(sayHello, 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"world!"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6ED7E-B4AA-4331-BB16-668E23CC1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439" y="43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 Debugging</a:t>
            </a: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At any time, you can add the </a:t>
            </a: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debugger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r>
              <a:rPr lang="en" dirty="0"/>
              <a:t> line and that will fire up the browser’s debugger and break at that line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DevTools console: store as global variable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Other debugging tidbits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You can edit values of variables!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Step over and step into</a:t>
            </a: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15A505-AC1B-412D-9F9B-F25D37AC9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5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Similarities to Java, C, Python, Ruby, etc.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For-loops: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i=</a:t>
            </a:r>
            <a:r>
              <a:rPr lang="en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 i&lt;</a:t>
            </a:r>
            <a:r>
              <a:rPr lang="en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5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;i++){}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For-in-loops: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(foo in bars){}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NaN, Infinity, -Infinity, 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isFinite()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while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){}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do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{}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while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01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1150"/>
              <a:buFont typeface="Roboto Mono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(condition){}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else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{}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01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1150"/>
              <a:buFont typeface="Roboto Mono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(condition){}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else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{}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else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{}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01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1150"/>
              <a:buFont typeface="Roboto Mono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switch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(expression){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case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stmt;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default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}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and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continue</a:t>
            </a:r>
            <a:endParaRPr sz="1150" dirty="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600" dirty="0"/>
              <a:t> is assignment, 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==</a:t>
            </a:r>
            <a:r>
              <a:rPr lang="en" sz="1600" dirty="0"/>
              <a:t> and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===</a:t>
            </a:r>
            <a:r>
              <a:rPr lang="en" sz="1600" dirty="0"/>
              <a:t> are comparison (see next slide)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Regex literals 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/a+b*/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FA4507-CFCB-438D-AE7F-C10FCCC51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4194" y="4058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Equals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==  </a:t>
            </a: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'1'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==  </a:t>
            </a: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 (type conv)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==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'1'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==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false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==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null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object1 = {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'key'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'value'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}, object2 = {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'key'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'value'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}; 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object1 == object2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==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undefined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null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==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undefined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   </a:t>
            </a: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2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 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'1'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 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"1"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 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 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false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endParaRPr sz="13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2"/>
          </p:nvPr>
        </p:nvSpPr>
        <p:spPr>
          <a:xfrm>
            <a:off x="4281200" y="1152475"/>
            <a:ext cx="455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//strict equality, no type conversion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=== 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 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=== 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'3'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false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object1 = {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'key'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'value'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}, object2 = {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'key'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'value'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};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object1 === object2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//false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3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!== </a:t>
            </a:r>
            <a:r>
              <a:rPr lang="en" sz="13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'3'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b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!== </a:t>
            </a:r>
            <a:r>
              <a:rPr lang="en" sz="13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13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</a:t>
            </a:r>
            <a:r>
              <a:rPr lang="en" sz="13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true</a:t>
            </a:r>
            <a:endParaRPr sz="1350" dirty="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04943B12-B8E0-4FC0-A935-9D1B28245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1600" y="43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Declaring a Variable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/>
              <a:t>- declare block-level variables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/>
              <a:t>- same as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/>
              <a:t>, but will never change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/>
              <a:t> - available outside the block, within this function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Style tip: use let and const as often as you can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Maintainability: keep your code modular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Performance: tell the interpreter you’re done with it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4888450" y="1152475"/>
            <a:ext cx="425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{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foo =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'a'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bar =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'b'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var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baz =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'c'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console.log(foo);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NOT available here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console.log(bar);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NOT available here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console.log(baz);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IS available</a:t>
            </a:r>
            <a:endParaRPr sz="13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326BD9F1-6298-4A31-AF6C-6B81A6E70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1995" y="395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Strings and template literals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distinction between single- and double-quoted strings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Template literals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Great for multi-line strings with readable interpolation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Avoid plus-and-quote madness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 =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'a'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b =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"b"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foo 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 {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'interpolation'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let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c = `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This is a long, string</a:t>
            </a:r>
            <a:b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with a second line</a:t>
            </a:r>
            <a:b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and some 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${foo()}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`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A04B2044-F52C-4B72-93DE-8ADC1F9B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4253" y="4088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20700" cy="37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Functions can be </a:t>
            </a:r>
            <a:r>
              <a:rPr lang="en" b="1" dirty="0"/>
              <a:t>anonymous </a:t>
            </a:r>
            <a:r>
              <a:rPr lang="en" dirty="0"/>
              <a:t>or </a:t>
            </a:r>
            <a:r>
              <a:rPr lang="en" b="1" dirty="0"/>
              <a:t>named</a:t>
            </a:r>
            <a:endParaRPr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Closures</a:t>
            </a:r>
            <a:r>
              <a:rPr lang="en" dirty="0"/>
              <a:t>: functions within other functions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Captures the surrounding context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Cannot be accessed outside the parent function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Used to fake OO encapsulation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Can be slow and memory-intensive! Every object gets its own copy of a function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50" b="1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dirty="0"/>
              <a:t>: refers to the current function </a:t>
            </a:r>
            <a:r>
              <a:rPr lang="en" sz="1000" dirty="0"/>
              <a:t>(as an object!?!?)</a:t>
            </a:r>
            <a:endParaRPr sz="1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Arrow functions</a:t>
            </a:r>
            <a:endParaRPr b="1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Shorthand for function() {}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i="1" dirty="0"/>
              <a:t>Does not </a:t>
            </a:r>
            <a:r>
              <a:rPr lang="en" dirty="0"/>
              <a:t>redefine </a:t>
            </a:r>
            <a:r>
              <a:rPr lang="en" sz="10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this, arguments, super, new.target</a:t>
            </a:r>
            <a:endParaRPr sz="9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PRO</a:t>
            </a:r>
            <a:r>
              <a:rPr lang="en" dirty="0"/>
              <a:t>: cleaner, simpler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CON: can’t do fancy metaprogramming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Intent: use them for quick little callbacks</a:t>
            </a:r>
            <a:endParaRPr dirty="0"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31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sayHi() { console.log(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'hi'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const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sayHello = </a:t>
            </a:r>
            <a:r>
              <a:rPr lang="en" sz="13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 {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console.log(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'hello'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sayHi(); sayHello(); // hi hello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common mistake: forgetting the () 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sayHi;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does nothing!</a:t>
            </a:r>
            <a:endParaRPr sz="13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arrowFunc = (x) =&gt; { console.log(x) }</a:t>
            </a:r>
            <a:b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arrowFunc(</a:t>
            </a:r>
            <a:r>
              <a:rPr lang="en" sz="13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'yo'</a:t>
            </a:r>
            <a:r>
              <a:rPr lang="en" sz="13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 </a:t>
            </a:r>
            <a:r>
              <a:rPr lang="en" sz="135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yo</a:t>
            </a:r>
            <a:endParaRPr sz="135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D913C776-DBA3-470D-849C-A5301573E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0224" y="4258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“Classes” are just functions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2"/>
          </p:nvPr>
        </p:nvSpPr>
        <p:spPr>
          <a:xfrm>
            <a:off x="4832400" y="0"/>
            <a:ext cx="3999900" cy="45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Person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(first, last) {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.first = first;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.last = last;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.fullName =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 { </a:t>
            </a:r>
            <a:r>
              <a:rPr lang="en" sz="11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nested!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.first + 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 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+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.last;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};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Person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'Duane'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'Allman'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).fullName();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only one copy of fullName with prototype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Person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(first, last) {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.first = first;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.last = last;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Person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.prototype.fullName =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 { 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.first + 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 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+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.last;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Person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'Greg'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150" dirty="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'Allman'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).fullName();</a:t>
            </a:r>
            <a:b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150" dirty="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50" dirty="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The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dirty="0"/>
              <a:t>keyword will: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Create an empty Object 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Then run Person() with that object set to </a:t>
            </a:r>
            <a:r>
              <a:rPr lang="en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this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But! What if we create 1000x Persons??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That’s 1000 copies of 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fullName()!</a:t>
            </a:r>
            <a:endParaRPr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150" dirty="0">
                <a:solidFill>
                  <a:srgbClr val="37474F"/>
                </a:solidFill>
              </a:rPr>
              <a:t>Use the prototype instead to keep the memory allocation lower</a:t>
            </a:r>
            <a:endParaRPr sz="1150" dirty="0">
              <a:solidFill>
                <a:srgbClr val="37474F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1150"/>
              <a:buChar char="●"/>
            </a:pPr>
            <a:r>
              <a:rPr lang="en" dirty="0"/>
              <a:t>Private methods?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Instead of nesting, use convention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Underscore methods are considered to be private or internal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E.g. </a:t>
            </a:r>
            <a:r>
              <a:rPr lang="en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_myPrivateMethod()</a:t>
            </a:r>
            <a:endParaRPr dirty="0"/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99C738F5-34F0-45FC-B421-34F621741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9361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021B8-714E-4E1A-A63D-60AA424B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you can should generally declare using “Class”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D2D26-62E9-4356-82FB-A808ED1AE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class Rectangle {</a:t>
            </a:r>
          </a:p>
          <a:p>
            <a:pPr marL="139700" indent="0">
              <a:buNone/>
            </a:pPr>
            <a:r>
              <a:rPr lang="en-US" dirty="0"/>
              <a:t>  constructor(height, width) {</a:t>
            </a:r>
          </a:p>
          <a:p>
            <a:pPr marL="139700" indent="0">
              <a:buNone/>
            </a:pPr>
            <a:r>
              <a:rPr lang="en-US" dirty="0"/>
              <a:t>    </a:t>
            </a:r>
            <a:r>
              <a:rPr lang="en-US" dirty="0" err="1"/>
              <a:t>this.height</a:t>
            </a:r>
            <a:r>
              <a:rPr lang="en-US" dirty="0"/>
              <a:t> = height;</a:t>
            </a:r>
          </a:p>
          <a:p>
            <a:pPr marL="139700" indent="0">
              <a:buNone/>
            </a:pPr>
            <a:r>
              <a:rPr lang="en-US" dirty="0"/>
              <a:t>    </a:t>
            </a:r>
            <a:r>
              <a:rPr lang="en-US" dirty="0" err="1"/>
              <a:t>this.width</a:t>
            </a:r>
            <a:r>
              <a:rPr lang="en-US" dirty="0"/>
              <a:t> = width;</a:t>
            </a:r>
          </a:p>
          <a:p>
            <a:pPr marL="139700" indent="0">
              <a:buNone/>
            </a:pPr>
            <a:r>
              <a:rPr lang="en-US" dirty="0"/>
              <a:t>  }</a:t>
            </a:r>
          </a:p>
          <a:p>
            <a:pPr marL="139700" indent="0">
              <a:buNone/>
            </a:pPr>
            <a:r>
              <a:rPr lang="en-US" dirty="0"/>
              <a:t>  get area() {</a:t>
            </a:r>
          </a:p>
          <a:p>
            <a:pPr marL="139700" indent="0">
              <a:buNone/>
            </a:pPr>
            <a:r>
              <a:rPr lang="en-US" dirty="0"/>
              <a:t>    return </a:t>
            </a:r>
            <a:r>
              <a:rPr lang="en-US" dirty="0" err="1"/>
              <a:t>this.calcArea</a:t>
            </a:r>
            <a:r>
              <a:rPr lang="en-US" dirty="0"/>
              <a:t>();</a:t>
            </a:r>
          </a:p>
          <a:p>
            <a:pPr marL="139700" indent="0">
              <a:buNone/>
            </a:pPr>
            <a:r>
              <a:rPr lang="en-US" dirty="0"/>
              <a:t>  }</a:t>
            </a:r>
          </a:p>
          <a:p>
            <a:pPr marL="139700" indent="0">
              <a:buNone/>
            </a:pPr>
            <a:r>
              <a:rPr lang="en-US" dirty="0"/>
              <a:t> </a:t>
            </a:r>
            <a:r>
              <a:rPr lang="en-US" dirty="0" err="1"/>
              <a:t>calcArea</a:t>
            </a:r>
            <a:r>
              <a:rPr lang="en-US" dirty="0"/>
              <a:t>() {</a:t>
            </a:r>
          </a:p>
          <a:p>
            <a:pPr marL="139700" indent="0">
              <a:buNone/>
            </a:pPr>
            <a:r>
              <a:rPr lang="en-US" dirty="0"/>
              <a:t>    return </a:t>
            </a:r>
            <a:r>
              <a:rPr lang="en-US" dirty="0" err="1"/>
              <a:t>this.height</a:t>
            </a:r>
            <a:r>
              <a:rPr lang="en-US" dirty="0"/>
              <a:t> * </a:t>
            </a:r>
            <a:r>
              <a:rPr lang="en-US" dirty="0" err="1"/>
              <a:t>this.width</a:t>
            </a:r>
            <a:r>
              <a:rPr lang="en-US" dirty="0"/>
              <a:t>;</a:t>
            </a:r>
          </a:p>
          <a:p>
            <a:pPr marL="139700" indent="0">
              <a:buNone/>
            </a:pPr>
            <a:r>
              <a:rPr lang="en-US" dirty="0"/>
              <a:t>  }</a:t>
            </a:r>
          </a:p>
          <a:p>
            <a:pPr marL="139700" indent="0">
              <a:buNone/>
            </a:pPr>
            <a:r>
              <a:rPr lang="en-US" dirty="0"/>
              <a:t>}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2EDF1-9E82-489B-8AB4-83BEC3BF58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const square = new Rectangle(10, 10);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console.log(</a:t>
            </a:r>
            <a:r>
              <a:rPr lang="en-US" dirty="0" err="1"/>
              <a:t>square.area</a:t>
            </a:r>
            <a:r>
              <a:rPr lang="en-US" dirty="0"/>
              <a:t>); // 100</a:t>
            </a:r>
          </a:p>
          <a:p>
            <a:pPr marL="13970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22EF8E-86E5-4915-A1DA-C11FC117D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7600" y="3793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2644</Words>
  <Application>Microsoft Office PowerPoint</Application>
  <PresentationFormat>On-screen Show (16:9)</PresentationFormat>
  <Paragraphs>252</Paragraphs>
  <Slides>20</Slides>
  <Notes>17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Consolas</vt:lpstr>
      <vt:lpstr>Roboto Mono</vt:lpstr>
      <vt:lpstr>Simple Light</vt:lpstr>
      <vt:lpstr>Front End Javascript</vt:lpstr>
      <vt:lpstr>JavaScript (JS)</vt:lpstr>
      <vt:lpstr>Similarities to Java, C, Python, Ruby, etc.</vt:lpstr>
      <vt:lpstr>Equals</vt:lpstr>
      <vt:lpstr>Declaring a Variable</vt:lpstr>
      <vt:lpstr>Strings and template literals</vt:lpstr>
      <vt:lpstr>Functions</vt:lpstr>
      <vt:lpstr>“Classes” are just functions</vt:lpstr>
      <vt:lpstr>But you can should generally declare using “Class”</vt:lpstr>
      <vt:lpstr>Closure Examples</vt:lpstr>
      <vt:lpstr>Object or {}</vt:lpstr>
      <vt:lpstr>JS + DOM manipulation</vt:lpstr>
      <vt:lpstr>JS + DOM: Events</vt:lpstr>
      <vt:lpstr>jQuery</vt:lpstr>
      <vt:lpstr>Organizing js and html</vt:lpstr>
      <vt:lpstr>Initialization …</vt:lpstr>
      <vt:lpstr>Promises</vt:lpstr>
      <vt:lpstr>AJAX and XMLHttpRequest</vt:lpstr>
      <vt:lpstr>Fetch API</vt:lpstr>
      <vt:lpstr>JS Debugging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End Javascript</dc:title>
  <dc:creator>cnewman</dc:creator>
  <cp:lastModifiedBy>Christian Newman</cp:lastModifiedBy>
  <cp:revision>20</cp:revision>
  <dcterms:modified xsi:type="dcterms:W3CDTF">2024-10-24T17:53:25Z</dcterms:modified>
</cp:coreProperties>
</file>