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8" r:id="rId3"/>
    <p:sldId id="259" r:id="rId4"/>
    <p:sldId id="269" r:id="rId5"/>
    <p:sldId id="260" r:id="rId6"/>
    <p:sldId id="270" r:id="rId7"/>
    <p:sldId id="271" r:id="rId8"/>
    <p:sldId id="257" r:id="rId9"/>
    <p:sldId id="262" r:id="rId10"/>
    <p:sldId id="263" r:id="rId11"/>
    <p:sldId id="264" r:id="rId12"/>
    <p:sldId id="267" r:id="rId13"/>
    <p:sldId id="265" r:id="rId14"/>
    <p:sldId id="268" r:id="rId15"/>
    <p:sldId id="266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92" autoAdjust="0"/>
  </p:normalViewPr>
  <p:slideViewPr>
    <p:cSldViewPr snapToGrid="0">
      <p:cViewPr varScale="1">
        <p:scale>
          <a:sx n="156" d="100"/>
          <a:sy n="156" d="100"/>
        </p:scale>
        <p:origin x="32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39294d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39294d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569214"/>
            <a:ext cx="7543800" cy="26746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341715"/>
            <a:ext cx="7543800" cy="85725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830984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4023657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11084"/>
            <a:ext cx="1971675" cy="43180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11083"/>
            <a:ext cx="5800725" cy="4318067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0642391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623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657840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69214"/>
            <a:ext cx="7543800" cy="26746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3339846"/>
            <a:ext cx="7543800" cy="85725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72087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384301"/>
            <a:ext cx="370332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84301"/>
            <a:ext cx="370332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4643140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539"/>
            <a:ext cx="3703320" cy="55221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1936751"/>
            <a:ext cx="3703320" cy="2533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384539"/>
            <a:ext cx="3703320" cy="55221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1936751"/>
            <a:ext cx="3703320" cy="2533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1409909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4166370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13936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45769"/>
            <a:ext cx="2400300" cy="17145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548640"/>
            <a:ext cx="4869180" cy="3943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194560"/>
            <a:ext cx="2400300" cy="2534343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4844839"/>
            <a:ext cx="1963883" cy="273844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4844839"/>
            <a:ext cx="3486150" cy="273844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1909803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14750"/>
            <a:ext cx="9141619" cy="142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368630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806190"/>
            <a:ext cx="7584948" cy="61722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3686307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4430267"/>
            <a:ext cx="7584948" cy="44577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7559018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800600"/>
            <a:ext cx="91440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4750737"/>
            <a:ext cx="9144001" cy="49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301"/>
            <a:ext cx="7543800" cy="3017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4844839"/>
            <a:ext cx="185420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4844839"/>
            <a:ext cx="361710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4844839"/>
            <a:ext cx="98401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303384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659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dirty="0"/>
            </a:br>
            <a:r>
              <a:rPr lang="en" dirty="0"/>
              <a:t>Full Stack Development </a:t>
            </a:r>
            <a:br>
              <a:rPr lang="en" dirty="0"/>
            </a:br>
            <a:r>
              <a:rPr lang="en" dirty="0"/>
              <a:t>and</a:t>
            </a:r>
            <a:br>
              <a:rPr lang="en" dirty="0"/>
            </a:br>
            <a:r>
              <a:rPr lang="en" dirty="0"/>
              <a:t>Model V</a:t>
            </a:r>
            <a:r>
              <a:rPr lang="en-US" dirty="0"/>
              <a:t>i</a:t>
            </a:r>
            <a:r>
              <a:rPr lang="en" dirty="0"/>
              <a:t>ew Controller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SWEN-610 Foundations of Software Engineering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8A132-8AED-4829-99B4-6FFEFCF98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to MVC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3CE706-0FF5-4811-ACD7-E02FE2307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402079"/>
            <a:ext cx="8520600" cy="3166795"/>
          </a:xfrm>
        </p:spPr>
        <p:txBody>
          <a:bodyPr/>
          <a:lstStyle/>
          <a:p>
            <a:r>
              <a:rPr lang="en-US" sz="1800" dirty="0"/>
              <a:t>Separation of concerns + Loose coupling 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Dividing the logic between the model, view, and controller groups all of the code that deals with any individual concern. Changes to components tend to not effect others.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We can freely change the internals of any individual piece without worrying whether the controller or the view will be able to interact with it</a:t>
            </a:r>
          </a:p>
          <a:p>
            <a:pPr lvl="2">
              <a:spcBef>
                <a:spcPts val="600"/>
              </a:spcBef>
            </a:pPr>
            <a:r>
              <a:rPr lang="en-US" sz="1600" dirty="0"/>
              <a:t>The view can change to support multiple, drastically different views</a:t>
            </a:r>
          </a:p>
          <a:p>
            <a:pPr lvl="2">
              <a:spcBef>
                <a:spcPts val="600"/>
              </a:spcBef>
            </a:pPr>
            <a:r>
              <a:rPr lang="en-US" sz="1600" dirty="0"/>
              <a:t>The model can support more data or change the types of data it supports</a:t>
            </a:r>
          </a:p>
          <a:p>
            <a:pPr lvl="2">
              <a:spcBef>
                <a:spcPts val="600"/>
              </a:spcBef>
            </a:pPr>
            <a:r>
              <a:rPr lang="en-US" sz="1600" dirty="0"/>
              <a:t>The controller is free to modify how it handles requests internally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As long as their input and output formats remain the same, the other two components will likely not need to be modified. Changing input/output formats tend to be easy changes to make when it does need to happen.</a:t>
            </a:r>
          </a:p>
        </p:txBody>
      </p:sp>
    </p:spTree>
    <p:extLst>
      <p:ext uri="{BB962C8B-B14F-4D97-AF65-F5344CB8AC3E}">
        <p14:creationId xmlns:p14="http://schemas.microsoft.com/office/powerpoint/2010/main" val="1310607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A3AAC-A300-4B90-865C-C477A874E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to MVC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A97AE-1C1E-4BD0-8B39-8F31D1AED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375873"/>
            <a:ext cx="8520600" cy="3193002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1600" b="1" dirty="0"/>
              <a:t>Can Be Too Abstract for Real Web Stacks</a:t>
            </a:r>
          </a:p>
          <a:p>
            <a:pPr lvl="1">
              <a:spcBef>
                <a:spcPts val="600"/>
              </a:spcBef>
            </a:pPr>
            <a:r>
              <a:rPr lang="en-US" sz="1450" dirty="0"/>
              <a:t>MVC was born for single-process GUIs</a:t>
            </a:r>
          </a:p>
          <a:p>
            <a:pPr lvl="1">
              <a:spcBef>
                <a:spcPts val="600"/>
              </a:spcBef>
            </a:pPr>
            <a:r>
              <a:rPr lang="en-US" sz="1450" dirty="0"/>
              <a:t>Modern apps span multiple runtimes, networks, and languages</a:t>
            </a:r>
          </a:p>
          <a:p>
            <a:pPr lvl="1">
              <a:spcBef>
                <a:spcPts val="600"/>
              </a:spcBef>
            </a:pPr>
            <a:r>
              <a:rPr lang="en-US" sz="1450" dirty="0"/>
              <a:t>Students often struggle because MVC alone doesn’t map perfectly to React + APIs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Debugging requires hopping mental contexts (DB → API → client logic → UI rendering)</a:t>
            </a:r>
          </a:p>
          <a:p>
            <a:r>
              <a:rPr lang="en-US" b="1" dirty="0"/>
              <a:t>Coordination Overhead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Backend changes require frontend changes and vice-versa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API contract drift causes subtle bugs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Versioning APIs becomes a real headache</a:t>
            </a:r>
          </a:p>
          <a:p>
            <a:pPr>
              <a:spcBef>
                <a:spcPts val="600"/>
              </a:spcBef>
            </a:pPr>
            <a:r>
              <a:rPr lang="en-US" sz="1600" dirty="0"/>
              <a:t>Sometimes the frontend can get overly complicated with business logic while the controller becomes too thin</a:t>
            </a:r>
          </a:p>
        </p:txBody>
      </p:sp>
    </p:spTree>
    <p:extLst>
      <p:ext uri="{BB962C8B-B14F-4D97-AF65-F5344CB8AC3E}">
        <p14:creationId xmlns:p14="http://schemas.microsoft.com/office/powerpoint/2010/main" val="2633988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1D128-415D-A44E-CA23-97A11B342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View View-Model (MVVM)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6F822-4D57-253F-5231-457E442D4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282075"/>
            <a:ext cx="8520600" cy="3416400"/>
          </a:xfrm>
        </p:spPr>
        <p:txBody>
          <a:bodyPr/>
          <a:lstStyle/>
          <a:p>
            <a:pPr marL="114300" indent="0">
              <a:buNone/>
            </a:pPr>
            <a:r>
              <a:rPr lang="en-US" sz="1600" b="1" dirty="0"/>
              <a:t>Model</a:t>
            </a:r>
            <a:endParaRPr lang="en-US" sz="1600" dirty="0"/>
          </a:p>
          <a:p>
            <a:r>
              <a:rPr lang="en-US" sz="1600" dirty="0"/>
              <a:t>Domain data + business rules (same as MVC).</a:t>
            </a:r>
          </a:p>
          <a:p>
            <a:endParaRPr lang="en-US" sz="1600" b="1" dirty="0"/>
          </a:p>
          <a:p>
            <a:pPr marL="114300" indent="0">
              <a:buNone/>
            </a:pPr>
            <a:r>
              <a:rPr lang="en-US" sz="1600" b="1" dirty="0"/>
              <a:t>View - </a:t>
            </a:r>
            <a:r>
              <a:rPr lang="en-US" sz="1600" dirty="0"/>
              <a:t>What the user sees</a:t>
            </a:r>
          </a:p>
          <a:p>
            <a:r>
              <a:rPr lang="en-US" sz="1400" dirty="0"/>
              <a:t>HTML, rendered components, DOM.</a:t>
            </a:r>
          </a:p>
          <a:p>
            <a:endParaRPr lang="en-US" sz="1600" b="1" dirty="0"/>
          </a:p>
          <a:p>
            <a:pPr marL="114300" indent="0">
              <a:buNone/>
            </a:pPr>
            <a:r>
              <a:rPr lang="en-US" sz="1600" b="1" dirty="0" err="1"/>
              <a:t>ViewModel</a:t>
            </a:r>
            <a:r>
              <a:rPr lang="en-US" sz="1600" b="1" dirty="0"/>
              <a:t> - </a:t>
            </a:r>
            <a:r>
              <a:rPr lang="en-US" sz="1600" dirty="0"/>
              <a:t>The </a:t>
            </a:r>
            <a:r>
              <a:rPr lang="en-US" sz="1600" i="1" dirty="0"/>
              <a:t>UI’s brain</a:t>
            </a:r>
            <a:r>
              <a:rPr lang="en-US" sz="1600" dirty="0"/>
              <a:t>.</a:t>
            </a:r>
          </a:p>
          <a:p>
            <a:r>
              <a:rPr lang="en-US" sz="1600" dirty="0"/>
              <a:t>Holds UI state, transforms Model data for the View, handles user actions, and talks to the backend. Not responsible for rendering, just logic and state.</a:t>
            </a:r>
          </a:p>
        </p:txBody>
      </p:sp>
    </p:spTree>
    <p:extLst>
      <p:ext uri="{BB962C8B-B14F-4D97-AF65-F5344CB8AC3E}">
        <p14:creationId xmlns:p14="http://schemas.microsoft.com/office/powerpoint/2010/main" val="2639319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6D581-D2F9-41C6-8CFF-45A00808D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Something to think about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6D8A8-2E8B-4A47-96BD-F4B72E6C3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401509"/>
            <a:ext cx="4340080" cy="3167365"/>
          </a:xfrm>
        </p:spPr>
        <p:txBody>
          <a:bodyPr/>
          <a:lstStyle/>
          <a:p>
            <a:r>
              <a:rPr lang="en-US" sz="1600" dirty="0"/>
              <a:t>You worked with:</a:t>
            </a:r>
          </a:p>
          <a:p>
            <a:pPr lvl="1"/>
            <a:r>
              <a:rPr lang="en-US" sz="1450" b="1" dirty="0"/>
              <a:t>PostgreSQL</a:t>
            </a:r>
            <a:r>
              <a:rPr lang="en-US" sz="1450" dirty="0"/>
              <a:t> (persistent data)</a:t>
            </a:r>
          </a:p>
          <a:p>
            <a:pPr lvl="1"/>
            <a:r>
              <a:rPr lang="en-US" sz="1450" b="1" dirty="0" err="1"/>
              <a:t>FastAPI</a:t>
            </a:r>
            <a:r>
              <a:rPr lang="en-US" sz="1450" dirty="0"/>
              <a:t> (HTTP routes + JSON APIs)</a:t>
            </a:r>
          </a:p>
          <a:p>
            <a:pPr lvl="1"/>
            <a:r>
              <a:rPr lang="en-US" sz="1450" b="1" dirty="0"/>
              <a:t>React</a:t>
            </a:r>
            <a:r>
              <a:rPr lang="en-US" sz="1450" dirty="0"/>
              <a:t> (components, hooks, rendering)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A49D4D6-4DC0-EBA8-CF79-137AD9E69550}"/>
              </a:ext>
            </a:extLst>
          </p:cNvPr>
          <p:cNvSpPr txBox="1">
            <a:spLocks/>
          </p:cNvSpPr>
          <p:nvPr/>
        </p:nvSpPr>
        <p:spPr>
          <a:xfrm>
            <a:off x="3952172" y="1278770"/>
            <a:ext cx="4773496" cy="3167365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457200" lvl="0" indent="-34290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 panose="020F0502020204030204" pitchFamily="34" charset="0"/>
              <a:buChar char="●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lvl="1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371600" lvl="2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800" lvl="3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lvl="4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/>
              <a:t>But What </a:t>
            </a:r>
            <a:r>
              <a:rPr lang="en-US" sz="1600" b="1" i="1" dirty="0"/>
              <a:t>Architecture</a:t>
            </a:r>
            <a:r>
              <a:rPr lang="en-US" sz="1600" b="1" dirty="0"/>
              <a:t> Did We Actually Build?</a:t>
            </a:r>
          </a:p>
          <a:p>
            <a:pPr lvl="1">
              <a:spcBef>
                <a:spcPts val="600"/>
              </a:spcBef>
            </a:pPr>
            <a:r>
              <a:rPr lang="en-US" sz="1450" dirty="0"/>
              <a:t>Based on what you now know about </a:t>
            </a:r>
            <a:r>
              <a:rPr lang="en-US" sz="1450" i="1" dirty="0"/>
              <a:t>MVC</a:t>
            </a:r>
            <a:r>
              <a:rPr lang="en-US" sz="1450" dirty="0"/>
              <a:t> and </a:t>
            </a:r>
            <a:r>
              <a:rPr lang="en-US" sz="1450" i="1" dirty="0"/>
              <a:t>MVVM</a:t>
            </a:r>
            <a:r>
              <a:rPr lang="en-US" sz="1450" dirty="0"/>
              <a:t>:</a:t>
            </a:r>
          </a:p>
          <a:p>
            <a:pPr lvl="1">
              <a:spcBef>
                <a:spcPts val="600"/>
              </a:spcBef>
            </a:pPr>
            <a:r>
              <a:rPr lang="en-US" sz="1450" dirty="0"/>
              <a:t>Which parts of our stack behave like </a:t>
            </a:r>
            <a:r>
              <a:rPr lang="en-US" sz="1450" b="1" dirty="0"/>
              <a:t>Models</a:t>
            </a:r>
            <a:r>
              <a:rPr lang="en-US" sz="1450" dirty="0"/>
              <a:t>?</a:t>
            </a:r>
          </a:p>
          <a:p>
            <a:pPr lvl="1">
              <a:spcBef>
                <a:spcPts val="600"/>
              </a:spcBef>
            </a:pPr>
            <a:r>
              <a:rPr lang="en-US" sz="1450" dirty="0"/>
              <a:t>Which parts behave like </a:t>
            </a:r>
            <a:r>
              <a:rPr lang="en-US" sz="1450" b="1" dirty="0"/>
              <a:t>Views</a:t>
            </a:r>
            <a:r>
              <a:rPr lang="en-US" sz="1450" dirty="0"/>
              <a:t>?</a:t>
            </a:r>
          </a:p>
          <a:p>
            <a:pPr lvl="1">
              <a:spcBef>
                <a:spcPts val="600"/>
              </a:spcBef>
            </a:pPr>
            <a:r>
              <a:rPr lang="en-US" sz="1450" dirty="0"/>
              <a:t>Which parts behave like </a:t>
            </a:r>
            <a:r>
              <a:rPr lang="en-US" sz="1450" b="1" dirty="0"/>
              <a:t>Controllers</a:t>
            </a:r>
            <a:r>
              <a:rPr lang="en-US" sz="1450" dirty="0"/>
              <a:t>?</a:t>
            </a:r>
          </a:p>
          <a:p>
            <a:pPr lvl="1">
              <a:spcBef>
                <a:spcPts val="600"/>
              </a:spcBef>
            </a:pPr>
            <a:r>
              <a:rPr lang="en-US" sz="1450" dirty="0"/>
              <a:t>Does React feel more like MVC… or something else?</a:t>
            </a:r>
          </a:p>
          <a:p>
            <a:pPr lvl="1">
              <a:spcBef>
                <a:spcPts val="600"/>
              </a:spcBef>
            </a:pPr>
            <a:r>
              <a:rPr lang="en-US" sz="1450" dirty="0"/>
              <a:t>Where does “UI logic” really live in our app?</a:t>
            </a:r>
          </a:p>
          <a:p>
            <a:pPr lvl="1">
              <a:spcBef>
                <a:spcPts val="600"/>
              </a:spcBef>
            </a:pPr>
            <a:r>
              <a:rPr lang="en-US" sz="1450" dirty="0"/>
              <a:t>Where does the “View” come from if </a:t>
            </a:r>
            <a:r>
              <a:rPr lang="en-US" sz="1450" dirty="0" err="1"/>
              <a:t>FastAPI</a:t>
            </a:r>
            <a:r>
              <a:rPr lang="en-US" sz="1450" dirty="0"/>
              <a:t> never returns HTML?</a:t>
            </a:r>
          </a:p>
        </p:txBody>
      </p:sp>
    </p:spTree>
    <p:extLst>
      <p:ext uri="{BB962C8B-B14F-4D97-AF65-F5344CB8AC3E}">
        <p14:creationId xmlns:p14="http://schemas.microsoft.com/office/powerpoint/2010/main" val="133858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2FD55-8DF8-2206-4E8D-FFDF2C5E0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what are we using?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DC03F-2983-151F-6636-132E27765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362395"/>
            <a:ext cx="4407586" cy="3206480"/>
          </a:xfrm>
        </p:spPr>
        <p:txBody>
          <a:bodyPr/>
          <a:lstStyle/>
          <a:p>
            <a:pPr marL="114300" indent="0">
              <a:buNone/>
            </a:pPr>
            <a:r>
              <a:rPr lang="en-US" b="1" dirty="0"/>
              <a:t>Backend (PostgreSQL + </a:t>
            </a:r>
            <a:r>
              <a:rPr lang="en-US" b="1" dirty="0" err="1"/>
              <a:t>FastAPI</a:t>
            </a:r>
            <a:r>
              <a:rPr lang="en-US" b="1" dirty="0"/>
              <a:t>)</a:t>
            </a:r>
          </a:p>
          <a:p>
            <a:pPr marL="114300" indent="0">
              <a:buNone/>
            </a:pPr>
            <a:endParaRPr lang="en-US" b="1" dirty="0"/>
          </a:p>
          <a:p>
            <a:r>
              <a:rPr lang="en-US" b="1" dirty="0"/>
              <a:t>Model (Domain + Persistence)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PostgreSQL tables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Data constraints, relationships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ORM or query layer (if used)</a:t>
            </a:r>
          </a:p>
          <a:p>
            <a:r>
              <a:rPr lang="en-US" b="1" dirty="0"/>
              <a:t>Controller / API Layer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 err="1"/>
              <a:t>FastAPI</a:t>
            </a:r>
            <a:r>
              <a:rPr lang="en-US" dirty="0"/>
              <a:t> path operations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Request → validate → run logic → return JSON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This is “Controller-</a:t>
            </a:r>
            <a:r>
              <a:rPr lang="en-US" dirty="0" err="1"/>
              <a:t>ish</a:t>
            </a:r>
            <a:r>
              <a:rPr lang="en-US" dirty="0"/>
              <a:t>,” producing data for the front end but not a traditional View</a:t>
            </a:r>
          </a:p>
          <a:p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CF2954C-C03C-BB9E-39FD-F262616D7044}"/>
              </a:ext>
            </a:extLst>
          </p:cNvPr>
          <p:cNvSpPr txBox="1">
            <a:spLocks/>
          </p:cNvSpPr>
          <p:nvPr/>
        </p:nvSpPr>
        <p:spPr>
          <a:xfrm>
            <a:off x="4424714" y="1288753"/>
            <a:ext cx="4407586" cy="320648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457200" lvl="0" indent="-34290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 panose="020F0502020204030204" pitchFamily="34" charset="0"/>
              <a:buChar char="●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lvl="1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371600" lvl="2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800" lvl="3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lvl="4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en-US" b="1" dirty="0"/>
              <a:t>Frontend (React)</a:t>
            </a:r>
          </a:p>
          <a:p>
            <a:pPr marL="114300" indent="0">
              <a:buNone/>
            </a:pPr>
            <a:endParaRPr lang="en-US" b="1" dirty="0"/>
          </a:p>
          <a:p>
            <a:r>
              <a:rPr lang="en-US" b="1" dirty="0"/>
              <a:t>Model (Client-Side Data)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JSON responses stored in component state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Derived/calculated data based on API results</a:t>
            </a:r>
          </a:p>
          <a:p>
            <a:r>
              <a:rPr lang="en-US" b="1" dirty="0" err="1"/>
              <a:t>ViewModel</a:t>
            </a:r>
            <a:r>
              <a:rPr lang="en-US" b="1" dirty="0"/>
              <a:t> (React component logic)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Component functions and hooks (</a:t>
            </a:r>
            <a:r>
              <a:rPr lang="en-US" dirty="0" err="1"/>
              <a:t>useState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Event handlers (</a:t>
            </a:r>
            <a:r>
              <a:rPr lang="en-US" dirty="0" err="1"/>
              <a:t>onClick</a:t>
            </a:r>
            <a:r>
              <a:rPr lang="en-US" dirty="0"/>
              <a:t>, </a:t>
            </a:r>
            <a:r>
              <a:rPr lang="en-US" dirty="0" err="1"/>
              <a:t>onSubmit</a:t>
            </a:r>
            <a:r>
              <a:rPr lang="en-US" dirty="0"/>
              <a:t>)</a:t>
            </a:r>
          </a:p>
          <a:p>
            <a:r>
              <a:rPr lang="en-US" b="1" dirty="0"/>
              <a:t>View (Rendered UI)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JSX returned from components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The DOM presented to the user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Automatically re-renders when </a:t>
            </a:r>
            <a:r>
              <a:rPr lang="en-US" dirty="0" err="1"/>
              <a:t>ViewModel</a:t>
            </a:r>
            <a:r>
              <a:rPr lang="en-US" dirty="0"/>
              <a:t> state changes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1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1B601-91F5-4179-BF94-2ED82CBC9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A0245C-4AF6-46F7-9CFE-683F1AAE4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358781"/>
            <a:ext cx="8520600" cy="135987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Full stack web development refers to a set of technologies that are used to implement a fully-functional application. In our case, a web site/web application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Full stack acronyms describe the technologies that are part of a defined stack. These technologies are what you need to implement the application using that stack.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702BE5A-E743-F067-58D8-B74420348AF5}"/>
              </a:ext>
            </a:extLst>
          </p:cNvPr>
          <p:cNvSpPr txBox="1">
            <a:spLocks/>
          </p:cNvSpPr>
          <p:nvPr/>
        </p:nvSpPr>
        <p:spPr>
          <a:xfrm>
            <a:off x="311700" y="2718652"/>
            <a:ext cx="5230955" cy="1359871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457200" lvl="0" indent="-34290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 panose="020F0502020204030204" pitchFamily="34" charset="0"/>
              <a:buChar char="●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lvl="1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371600" lvl="2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800" lvl="3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lvl="4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en-US" b="1" dirty="0"/>
              <a:t>For our applications</a:t>
            </a:r>
          </a:p>
          <a:p>
            <a:r>
              <a:rPr lang="en-US" dirty="0"/>
              <a:t>The backend behaves like </a:t>
            </a:r>
            <a:r>
              <a:rPr lang="en-US" b="1" dirty="0"/>
              <a:t>Model + Controller</a:t>
            </a:r>
            <a:endParaRPr lang="en-US" dirty="0"/>
          </a:p>
          <a:p>
            <a:r>
              <a:rPr lang="en-US" dirty="0"/>
              <a:t>The frontend behaves like </a:t>
            </a:r>
            <a:r>
              <a:rPr lang="en-US" b="1" dirty="0" err="1"/>
              <a:t>ViewModel</a:t>
            </a:r>
            <a:r>
              <a:rPr lang="en-US" b="1" dirty="0"/>
              <a:t> + View</a:t>
            </a:r>
            <a:endParaRPr lang="en-US" dirty="0"/>
          </a:p>
          <a:p>
            <a:r>
              <a:rPr lang="en-US" b="1" dirty="0"/>
              <a:t>JSON</a:t>
            </a:r>
            <a:r>
              <a:rPr lang="en-US" dirty="0"/>
              <a:t> forms the seam between the two</a:t>
            </a:r>
          </a:p>
          <a:p>
            <a:r>
              <a:rPr lang="en-US" dirty="0"/>
              <a:t>Together, they create a distributed version of MVC/MVVM</a:t>
            </a:r>
          </a:p>
        </p:txBody>
      </p:sp>
    </p:spTree>
    <p:extLst>
      <p:ext uri="{BB962C8B-B14F-4D97-AF65-F5344CB8AC3E}">
        <p14:creationId xmlns:p14="http://schemas.microsoft.com/office/powerpoint/2010/main" val="39380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C488E-8661-48BA-B0EE-4157F4FD3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Stack Development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C226D-31F2-4442-9322-3DB68A0FA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384419"/>
            <a:ext cx="8520600" cy="3184456"/>
          </a:xfrm>
        </p:spPr>
        <p:txBody>
          <a:bodyPr/>
          <a:lstStyle/>
          <a:p>
            <a:r>
              <a:rPr lang="en-US" dirty="0"/>
              <a:t>Full stack is a catchy term for the way different technologies send, and receive, data from one another in order to implement a cohesive application. Typically a web application.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You can visualize them as a stack (i.e., the data structure) of technologies that are connected via the inputs they receive and the outputs they produce</a:t>
            </a:r>
          </a:p>
          <a:p>
            <a:r>
              <a:rPr lang="en-US" dirty="0"/>
              <a:t>For Web Applications this typically means you have (roughly*):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One or more front-end technologies (e.g., HTML, CSS, React)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Some kind of server technology (e.g., </a:t>
            </a:r>
            <a:r>
              <a:rPr lang="en-US" dirty="0" err="1"/>
              <a:t>nodejs</a:t>
            </a:r>
            <a:r>
              <a:rPr lang="en-US" dirty="0"/>
              <a:t>, express, asp)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Some kind of database technology (</a:t>
            </a:r>
            <a:r>
              <a:rPr lang="en-US" dirty="0" err="1"/>
              <a:t>mongodb</a:t>
            </a:r>
            <a:r>
              <a:rPr lang="en-US" dirty="0"/>
              <a:t>, </a:t>
            </a:r>
            <a:r>
              <a:rPr lang="en-US" dirty="0" err="1"/>
              <a:t>mysql</a:t>
            </a:r>
            <a:r>
              <a:rPr lang="en-US" dirty="0"/>
              <a:t>, </a:t>
            </a:r>
            <a:r>
              <a:rPr lang="en-US" dirty="0" err="1"/>
              <a:t>postgresql</a:t>
            </a:r>
            <a:r>
              <a:rPr lang="en-US" dirty="0"/>
              <a:t>)</a:t>
            </a:r>
          </a:p>
          <a:p>
            <a:r>
              <a:rPr lang="en-US" dirty="0"/>
              <a:t>There can be things between those depending on how specific we want to be. Could consider react/angular/</a:t>
            </a:r>
            <a:r>
              <a:rPr lang="en-US" dirty="0" err="1"/>
              <a:t>vue</a:t>
            </a:r>
            <a:r>
              <a:rPr lang="en-US" dirty="0"/>
              <a:t> to be front end frameworks (i.e., they generate html/</a:t>
            </a:r>
            <a:r>
              <a:rPr lang="en-US" dirty="0" err="1"/>
              <a:t>css</a:t>
            </a:r>
            <a:r>
              <a:rPr lang="en-US" dirty="0"/>
              <a:t>) while html/</a:t>
            </a:r>
            <a:r>
              <a:rPr lang="en-US" dirty="0" err="1"/>
              <a:t>css</a:t>
            </a:r>
            <a:r>
              <a:rPr lang="en-US" dirty="0"/>
              <a:t> are front-end languages*. But the list above is more or less a generic full stack.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444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089CA-872F-4EF7-B61C-8F6A04BA6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Examples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857D39-6EF9-4E42-8AA6-CD1C0CA0A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358781"/>
            <a:ext cx="8520600" cy="3210094"/>
          </a:xfrm>
        </p:spPr>
        <p:txBody>
          <a:bodyPr/>
          <a:lstStyle/>
          <a:p>
            <a:r>
              <a:rPr lang="en-US" dirty="0"/>
              <a:t>You will likely run into several stack abbreviations. Here are a few examples: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MEAN Stack:</a:t>
            </a:r>
            <a:r>
              <a:rPr lang="en-US" dirty="0"/>
              <a:t> </a:t>
            </a:r>
            <a:r>
              <a:rPr lang="en-US" b="1" dirty="0"/>
              <a:t>M</a:t>
            </a:r>
            <a:r>
              <a:rPr lang="en-US" dirty="0"/>
              <a:t>ongoDB, </a:t>
            </a:r>
            <a:r>
              <a:rPr lang="en-US" b="1" dirty="0"/>
              <a:t>E</a:t>
            </a:r>
            <a:r>
              <a:rPr lang="en-US" dirty="0"/>
              <a:t>xpress, </a:t>
            </a:r>
            <a:r>
              <a:rPr lang="en-US" b="1" dirty="0"/>
              <a:t>A</a:t>
            </a:r>
            <a:r>
              <a:rPr lang="en-US" dirty="0"/>
              <a:t>ngularJS and </a:t>
            </a:r>
            <a:r>
              <a:rPr lang="en-US" b="1" dirty="0"/>
              <a:t>N</a:t>
            </a:r>
            <a:r>
              <a:rPr lang="en-US" dirty="0"/>
              <a:t>ode.js.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MERN Stack:</a:t>
            </a:r>
            <a:r>
              <a:rPr lang="en-US" dirty="0"/>
              <a:t> </a:t>
            </a:r>
            <a:r>
              <a:rPr lang="en-US" b="1" dirty="0"/>
              <a:t>M</a:t>
            </a:r>
            <a:r>
              <a:rPr lang="en-US" dirty="0"/>
              <a:t>ongoDB, </a:t>
            </a:r>
            <a:r>
              <a:rPr lang="en-US" b="1" dirty="0"/>
              <a:t>E</a:t>
            </a:r>
            <a:r>
              <a:rPr lang="en-US" dirty="0"/>
              <a:t>xpress, </a:t>
            </a:r>
            <a:r>
              <a:rPr lang="en-US" b="1" dirty="0"/>
              <a:t>R</a:t>
            </a:r>
            <a:r>
              <a:rPr lang="en-US" dirty="0"/>
              <a:t>eactJS and </a:t>
            </a:r>
            <a:r>
              <a:rPr lang="en-US" b="1" dirty="0"/>
              <a:t>N</a:t>
            </a:r>
            <a:r>
              <a:rPr lang="en-US" dirty="0"/>
              <a:t>ode.js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LAMP Stack:</a:t>
            </a:r>
            <a:r>
              <a:rPr lang="en-US" dirty="0"/>
              <a:t> </a:t>
            </a:r>
            <a:r>
              <a:rPr lang="en-US" b="1" dirty="0"/>
              <a:t>L</a:t>
            </a:r>
            <a:r>
              <a:rPr lang="en-US" dirty="0"/>
              <a:t>inux, </a:t>
            </a:r>
            <a:r>
              <a:rPr lang="en-US" b="1" dirty="0"/>
              <a:t>A</a:t>
            </a:r>
            <a:r>
              <a:rPr lang="en-US" dirty="0"/>
              <a:t>pache, </a:t>
            </a:r>
            <a:r>
              <a:rPr lang="en-US" b="1" dirty="0"/>
              <a:t>M</a:t>
            </a:r>
            <a:r>
              <a:rPr lang="en-US" dirty="0"/>
              <a:t>ySQL and </a:t>
            </a:r>
            <a:r>
              <a:rPr lang="en-US" b="1" dirty="0"/>
              <a:t>P</a:t>
            </a:r>
            <a:r>
              <a:rPr lang="en-US" dirty="0"/>
              <a:t>HP.</a:t>
            </a:r>
          </a:p>
        </p:txBody>
      </p:sp>
    </p:spTree>
    <p:extLst>
      <p:ext uri="{BB962C8B-B14F-4D97-AF65-F5344CB8AC3E}">
        <p14:creationId xmlns:p14="http://schemas.microsoft.com/office/powerpoint/2010/main" val="54992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84976-5D10-E4AC-34CB-9730261B6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what does stack mean?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4E4AC-04DF-1DAE-3B92-E2FA887ED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4793" y="1313299"/>
            <a:ext cx="4479946" cy="1853348"/>
          </a:xfrm>
        </p:spPr>
        <p:txBody>
          <a:bodyPr/>
          <a:lstStyle/>
          <a:p>
            <a:r>
              <a:rPr lang="en-US" sz="1400" b="1" dirty="0"/>
              <a:t>1. Backend Layer (Data + Domain Rules)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Database engine (e.g., PostgreSQL, MongoDB)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Data storage, queries, constraints, transactions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Sometimes wrapped by ORMs or service logic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Represents the </a:t>
            </a:r>
            <a:r>
              <a:rPr lang="en-US" sz="1200" b="1" dirty="0"/>
              <a:t>Model</a:t>
            </a:r>
            <a:r>
              <a:rPr lang="en-US" sz="1200" dirty="0"/>
              <a:t> in MVC/MVVM thinking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This is the “source of truth” for the application.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A1E2F4C-A69A-76AC-239E-2AEC8977A34C}"/>
              </a:ext>
            </a:extLst>
          </p:cNvPr>
          <p:cNvSpPr txBox="1">
            <a:spLocks/>
          </p:cNvSpPr>
          <p:nvPr/>
        </p:nvSpPr>
        <p:spPr>
          <a:xfrm>
            <a:off x="4352354" y="1257044"/>
            <a:ext cx="4479946" cy="323102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457200" lvl="0" indent="-34290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 panose="020F0502020204030204" pitchFamily="34" charset="0"/>
              <a:buChar char="●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lvl="1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371600" lvl="2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800" lvl="3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lvl="4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/>
              <a:t>2. Middleware / Server Layer (Application Logic + APIs)</a:t>
            </a:r>
          </a:p>
          <a:p>
            <a:r>
              <a:rPr lang="en-US" sz="1400" dirty="0"/>
              <a:t>This layer is the </a:t>
            </a:r>
            <a:r>
              <a:rPr lang="en-US" sz="1400" b="1" dirty="0"/>
              <a:t>runtime environment + framework</a:t>
            </a:r>
            <a:r>
              <a:rPr lang="en-US" sz="1400" dirty="0"/>
              <a:t> that exposes application behavior.</a:t>
            </a:r>
          </a:p>
          <a:p>
            <a:r>
              <a:rPr lang="en-US" sz="1400" dirty="0"/>
              <a:t>What it typically includes: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A </a:t>
            </a:r>
            <a:r>
              <a:rPr lang="en-US" sz="1200" b="1" dirty="0"/>
              <a:t>runtime</a:t>
            </a:r>
            <a:r>
              <a:rPr lang="en-US" sz="1200" dirty="0"/>
              <a:t> (Node.js, Python, PHP, Java, .NET CLR)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A </a:t>
            </a:r>
            <a:r>
              <a:rPr lang="en-US" sz="1200" b="1" dirty="0"/>
              <a:t>web server framework</a:t>
            </a:r>
            <a:r>
              <a:rPr lang="en-US" sz="1200" dirty="0"/>
              <a:t> (Express, </a:t>
            </a:r>
            <a:r>
              <a:rPr lang="en-US" sz="1200" dirty="0" err="1"/>
              <a:t>FastAPI</a:t>
            </a:r>
            <a:r>
              <a:rPr lang="en-US" sz="1200" dirty="0"/>
              <a:t>, Django)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Routing, controllers, auth, caching, serialization (JSON)</a:t>
            </a:r>
          </a:p>
          <a:p>
            <a:r>
              <a:rPr lang="en-US" sz="1400" dirty="0"/>
              <a:t>Sometimes even: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An entire </a:t>
            </a:r>
            <a:r>
              <a:rPr lang="en-US" sz="1200" b="1" dirty="0"/>
              <a:t>operating system layer</a:t>
            </a:r>
            <a:r>
              <a:rPr lang="en-US" sz="1200" dirty="0"/>
              <a:t> (Linux in LAMP)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A </a:t>
            </a:r>
            <a:r>
              <a:rPr lang="en-US" sz="1200" b="1" dirty="0"/>
              <a:t>process manager</a:t>
            </a:r>
            <a:r>
              <a:rPr lang="en-US" sz="1200" dirty="0"/>
              <a:t> (PM2, </a:t>
            </a:r>
            <a:r>
              <a:rPr lang="en-US" sz="1200" dirty="0" err="1"/>
              <a:t>Gunicorn</a:t>
            </a:r>
            <a:r>
              <a:rPr lang="en-US" sz="1200" dirty="0"/>
              <a:t>, </a:t>
            </a:r>
            <a:r>
              <a:rPr lang="en-US" sz="1200" dirty="0" err="1"/>
              <a:t>systemd</a:t>
            </a:r>
            <a:r>
              <a:rPr lang="en-US" sz="1200" dirty="0"/>
              <a:t>)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Package/dependency systems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Node = </a:t>
            </a:r>
            <a:r>
              <a:rPr lang="en-US" sz="1200" dirty="0" err="1"/>
              <a:t>npm</a:t>
            </a:r>
            <a:r>
              <a:rPr lang="en-US" sz="1200" dirty="0"/>
              <a:t>/yarn</a:t>
            </a:r>
          </a:p>
          <a:p>
            <a:pPr lvl="1">
              <a:spcBef>
                <a:spcPts val="600"/>
              </a:spcBef>
            </a:pPr>
            <a:r>
              <a:rPr lang="en-US" sz="1200" dirty="0"/>
              <a:t>Linux = apt/yum/</a:t>
            </a:r>
            <a:r>
              <a:rPr lang="en-US" sz="1200" dirty="0" err="1"/>
              <a:t>pacman</a:t>
            </a:r>
            <a:endParaRPr lang="en-US" sz="1200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0F72522-D865-FD54-0F64-E57F0A8B4DB4}"/>
              </a:ext>
            </a:extLst>
          </p:cNvPr>
          <p:cNvSpPr txBox="1">
            <a:spLocks/>
          </p:cNvSpPr>
          <p:nvPr/>
        </p:nvSpPr>
        <p:spPr>
          <a:xfrm>
            <a:off x="214793" y="2715527"/>
            <a:ext cx="4277427" cy="185334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457200" lvl="0" indent="-34290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 panose="020F0502020204030204" pitchFamily="34" charset="0"/>
              <a:buChar char="●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lvl="1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371600" lvl="2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800" lvl="3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lvl="4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/>
              <a:t>3. Front-End Layer (UI + User Interaction)</a:t>
            </a:r>
          </a:p>
          <a:p>
            <a:pPr lvl="1">
              <a:spcBef>
                <a:spcPts val="600"/>
              </a:spcBef>
            </a:pPr>
            <a:r>
              <a:rPr lang="en-US" sz="1250" dirty="0"/>
              <a:t>Everything responsible for rendering the application in the browser:</a:t>
            </a:r>
          </a:p>
          <a:p>
            <a:pPr lvl="1">
              <a:spcBef>
                <a:spcPts val="600"/>
              </a:spcBef>
            </a:pPr>
            <a:r>
              <a:rPr lang="en-US" sz="1250" dirty="0"/>
              <a:t>HTML, CSS, JS</a:t>
            </a:r>
          </a:p>
          <a:p>
            <a:pPr lvl="1">
              <a:spcBef>
                <a:spcPts val="600"/>
              </a:spcBef>
            </a:pPr>
            <a:r>
              <a:rPr lang="en-US" sz="1250" dirty="0"/>
              <a:t>Frameworks like React, Angular, Vue</a:t>
            </a:r>
          </a:p>
          <a:p>
            <a:pPr lvl="1">
              <a:spcBef>
                <a:spcPts val="600"/>
              </a:spcBef>
            </a:pPr>
            <a:r>
              <a:rPr lang="en-US" sz="1250" dirty="0"/>
              <a:t>The user-visible </a:t>
            </a:r>
            <a:r>
              <a:rPr lang="en-US" sz="1250" b="1" dirty="0"/>
              <a:t>View</a:t>
            </a:r>
            <a:r>
              <a:rPr lang="en-US" sz="1250" dirty="0"/>
              <a:t>, plus local logic and state</a:t>
            </a:r>
          </a:p>
          <a:p>
            <a:pPr lvl="1">
              <a:spcBef>
                <a:spcPts val="600"/>
              </a:spcBef>
            </a:pPr>
            <a:r>
              <a:rPr lang="en-US" sz="1250" dirty="0"/>
              <a:t>This layer communicates with the middleware over HTTP/JSON.</a:t>
            </a:r>
          </a:p>
        </p:txBody>
      </p:sp>
    </p:spTree>
    <p:extLst>
      <p:ext uri="{BB962C8B-B14F-4D97-AF65-F5344CB8AC3E}">
        <p14:creationId xmlns:p14="http://schemas.microsoft.com/office/powerpoint/2010/main" val="2819273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DE31A-8785-4AE9-ADC1-A9A531F50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go through a couple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E480B-1397-4886-AE77-0517ACDD3F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392963"/>
            <a:ext cx="8520600" cy="317591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/>
              <a:t>MERN Stack:</a:t>
            </a:r>
            <a:r>
              <a:rPr lang="en-US" dirty="0"/>
              <a:t> </a:t>
            </a:r>
            <a:r>
              <a:rPr lang="en-US" b="1" dirty="0"/>
              <a:t>M</a:t>
            </a:r>
            <a:r>
              <a:rPr lang="en-US" dirty="0"/>
              <a:t>ongoDB, </a:t>
            </a:r>
            <a:r>
              <a:rPr lang="en-US" b="1" dirty="0"/>
              <a:t>E</a:t>
            </a:r>
            <a:r>
              <a:rPr lang="en-US" dirty="0"/>
              <a:t>xpress, </a:t>
            </a:r>
            <a:r>
              <a:rPr lang="en-US" b="1" dirty="0"/>
              <a:t>R</a:t>
            </a:r>
            <a:r>
              <a:rPr lang="en-US" dirty="0"/>
              <a:t>eactJS and </a:t>
            </a:r>
            <a:r>
              <a:rPr lang="en-US" b="1" dirty="0"/>
              <a:t>N</a:t>
            </a:r>
            <a:r>
              <a:rPr lang="en-US" dirty="0"/>
              <a:t>ode.js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MongoDB is the database. Uses JSON-like documents for interacting with data; it integrates well with the “</a:t>
            </a:r>
            <a:r>
              <a:rPr lang="en-US" dirty="0" err="1"/>
              <a:t>javascript</a:t>
            </a:r>
            <a:r>
              <a:rPr lang="en-US" dirty="0"/>
              <a:t> everywhere” philosophy of this stack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Express is your web server. It allows you to define your routes and endpoints amongst other server concerns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ReactJS is a front-end UI development tool that you use to define your application view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Node.js is the application runtime for MEAN stack. It is a </a:t>
            </a:r>
            <a:r>
              <a:rPr lang="en-US" dirty="0" err="1"/>
              <a:t>javascript</a:t>
            </a:r>
            <a:r>
              <a:rPr lang="en-US" dirty="0"/>
              <a:t> runtime environment for executing </a:t>
            </a:r>
            <a:r>
              <a:rPr lang="en-US" dirty="0" err="1"/>
              <a:t>javascript</a:t>
            </a:r>
            <a:r>
              <a:rPr lang="en-US" dirty="0"/>
              <a:t> outside of the web browser. It is the technology that </a:t>
            </a:r>
            <a:r>
              <a:rPr lang="en-US" dirty="0" err="1"/>
              <a:t>ExpressJS</a:t>
            </a:r>
            <a:r>
              <a:rPr lang="en-US" dirty="0"/>
              <a:t> and ReactJS are built on.</a:t>
            </a:r>
          </a:p>
          <a:p>
            <a:r>
              <a:rPr lang="en-US" b="1" dirty="0"/>
              <a:t>LAMP Stack:</a:t>
            </a:r>
            <a:r>
              <a:rPr lang="en-US" dirty="0"/>
              <a:t> </a:t>
            </a:r>
            <a:r>
              <a:rPr lang="en-US" b="1" dirty="0"/>
              <a:t>L</a:t>
            </a:r>
            <a:r>
              <a:rPr lang="en-US" dirty="0"/>
              <a:t>inux, </a:t>
            </a:r>
            <a:r>
              <a:rPr lang="en-US" b="1" dirty="0"/>
              <a:t>A</a:t>
            </a:r>
            <a:r>
              <a:rPr lang="en-US" dirty="0"/>
              <a:t>pache, </a:t>
            </a:r>
            <a:r>
              <a:rPr lang="en-US" b="1" dirty="0"/>
              <a:t>M</a:t>
            </a:r>
            <a:r>
              <a:rPr lang="en-US" dirty="0"/>
              <a:t>ySQL and </a:t>
            </a:r>
            <a:r>
              <a:rPr lang="en-US" b="1" dirty="0"/>
              <a:t>P</a:t>
            </a:r>
            <a:r>
              <a:rPr lang="en-US" dirty="0"/>
              <a:t>HP.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Linux is the base of this stack. Provides package management and stability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Apache is the webserver. This is where you’ll define your routes and endpoints amongst other concerns 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MySQL is the database. For this stack, we are using a relational database.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PHP is the front-end UI development language for this stack. It is how we will generate the webpage to be rendered in the browser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74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F4412-2BCF-48B6-5E9A-2EA51F487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Architecture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625DC-6978-AF5C-86EF-A16C5BA5E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6028" y="1429901"/>
            <a:ext cx="4043202" cy="3053057"/>
          </a:xfrm>
        </p:spPr>
        <p:txBody>
          <a:bodyPr/>
          <a:lstStyle/>
          <a:p>
            <a:pPr marL="114300" indent="0">
              <a:buNone/>
            </a:pPr>
            <a:r>
              <a:rPr lang="en-US" b="1" dirty="0"/>
              <a:t>Architecture = How a System Is Organized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It describes the </a:t>
            </a:r>
            <a:r>
              <a:rPr lang="en-US" b="1" dirty="0"/>
              <a:t>high-level structure</a:t>
            </a:r>
            <a:r>
              <a:rPr lang="en-US" dirty="0"/>
              <a:t> of a software system: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How responsibilities are divided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How components communicate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How data flows through the system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How the system is deployed and executed</a:t>
            </a:r>
          </a:p>
          <a:p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43BF4E2-636F-4EA8-F217-DC680B02DBF8}"/>
              </a:ext>
            </a:extLst>
          </p:cNvPr>
          <p:cNvSpPr txBox="1">
            <a:spLocks/>
          </p:cNvSpPr>
          <p:nvPr/>
        </p:nvSpPr>
        <p:spPr>
          <a:xfrm>
            <a:off x="4385586" y="1429901"/>
            <a:ext cx="4861717" cy="3053057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457200" lvl="0" indent="-34290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 panose="020F0502020204030204" pitchFamily="34" charset="0"/>
              <a:buChar char="●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lvl="1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371600" lvl="2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800" lvl="3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lvl="4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Architecture is about: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Boundaries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Responsibilities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Constraints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Interaction patterns</a:t>
            </a:r>
          </a:p>
        </p:txBody>
      </p:sp>
    </p:spTree>
    <p:extLst>
      <p:ext uri="{BB962C8B-B14F-4D97-AF65-F5344CB8AC3E}">
        <p14:creationId xmlns:p14="http://schemas.microsoft.com/office/powerpoint/2010/main" val="357771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1119E-737B-F592-DD00-4C63CF921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vs. Programming Patterns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83181B-C704-6BBC-A121-D33385762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478995"/>
            <a:ext cx="3787758" cy="3089879"/>
          </a:xfrm>
        </p:spPr>
        <p:txBody>
          <a:bodyPr/>
          <a:lstStyle/>
          <a:p>
            <a:r>
              <a:rPr lang="en-US" b="1" dirty="0"/>
              <a:t>Architecture Patterns</a:t>
            </a:r>
          </a:p>
          <a:p>
            <a:pPr marL="596900" lvl="1" indent="0">
              <a:spcBef>
                <a:spcPts val="600"/>
              </a:spcBef>
              <a:buNone/>
            </a:pPr>
            <a:r>
              <a:rPr lang="en-US" dirty="0"/>
              <a:t>High-level </a:t>
            </a:r>
            <a:r>
              <a:rPr lang="en-US" b="1" dirty="0"/>
              <a:t>system organization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Define </a:t>
            </a:r>
            <a:r>
              <a:rPr lang="en-US" i="1" dirty="0"/>
              <a:t>how responsibilities are split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Describe </a:t>
            </a:r>
            <a:r>
              <a:rPr lang="en-US" i="1" dirty="0"/>
              <a:t>data flow</a:t>
            </a:r>
            <a:r>
              <a:rPr lang="en-US" dirty="0"/>
              <a:t> and </a:t>
            </a:r>
            <a:r>
              <a:rPr lang="en-US" i="1" dirty="0"/>
              <a:t>component interaction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Examples: </a:t>
            </a:r>
            <a:r>
              <a:rPr lang="en-US" b="1" dirty="0"/>
              <a:t>MVC</a:t>
            </a:r>
            <a:r>
              <a:rPr lang="en-US" dirty="0"/>
              <a:t>, </a:t>
            </a:r>
            <a:r>
              <a:rPr lang="en-US" b="1" dirty="0"/>
              <a:t>MVVM</a:t>
            </a:r>
            <a:r>
              <a:rPr lang="en-US" dirty="0"/>
              <a:t>, </a:t>
            </a:r>
            <a:r>
              <a:rPr lang="en-US" b="1" dirty="0"/>
              <a:t>Layered Architecture</a:t>
            </a:r>
            <a:r>
              <a:rPr lang="en-US" dirty="0"/>
              <a:t>, </a:t>
            </a:r>
            <a:r>
              <a:rPr lang="en-US" b="1" dirty="0"/>
              <a:t>Client–Server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Concerned with: </a:t>
            </a:r>
            <a:r>
              <a:rPr lang="en-US" i="1" dirty="0"/>
              <a:t>Where does this logic belong? How do parts talk?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6308576-EC6C-D92A-FA17-87D7F9B6936F}"/>
              </a:ext>
            </a:extLst>
          </p:cNvPr>
          <p:cNvSpPr txBox="1">
            <a:spLocks/>
          </p:cNvSpPr>
          <p:nvPr/>
        </p:nvSpPr>
        <p:spPr>
          <a:xfrm>
            <a:off x="4031951" y="1460583"/>
            <a:ext cx="4283565" cy="3089879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457200" lvl="0" indent="-34290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 panose="020F0502020204030204" pitchFamily="34" charset="0"/>
              <a:buChar char="●"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lvl="1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371600" lvl="2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800" lvl="3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lvl="4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lvl="5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0400" lvl="6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●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lvl="7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 pitchFamily="34" charset="0"/>
              <a:buChar char="○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4800" lvl="8" indent="-317500" algn="l" defTabSz="685800" rtl="0" eaLnBrk="1" latinLnBrk="0" hangingPunct="1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Calibri" pitchFamily="34" charset="0"/>
              <a:buChar char="■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en-US" b="1" dirty="0"/>
              <a:t>Programming Patterns (Design Patterns)</a:t>
            </a:r>
          </a:p>
          <a:p>
            <a:pPr marL="114300" indent="0">
              <a:buNone/>
            </a:pPr>
            <a:r>
              <a:rPr lang="en-US" dirty="0"/>
              <a:t>Local </a:t>
            </a:r>
            <a:r>
              <a:rPr lang="en-US" b="1" dirty="0"/>
              <a:t>code-level solutions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Solve </a:t>
            </a:r>
            <a:r>
              <a:rPr lang="en-US" i="1" dirty="0"/>
              <a:t>recurring micro-problems</a:t>
            </a:r>
            <a:r>
              <a:rPr lang="en-US" dirty="0"/>
              <a:t> inside components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Provide reusable structures for small-scale logic</a:t>
            </a:r>
          </a:p>
          <a:p>
            <a:pPr lvl="1">
              <a:spcBef>
                <a:spcPts val="600"/>
              </a:spcBef>
            </a:pPr>
            <a:r>
              <a:rPr lang="en-US" dirty="0"/>
              <a:t>Examples: </a:t>
            </a:r>
            <a:r>
              <a:rPr lang="en-US" b="1" dirty="0"/>
              <a:t>Strategy</a:t>
            </a:r>
            <a:r>
              <a:rPr lang="en-US" dirty="0"/>
              <a:t>, </a:t>
            </a:r>
            <a:r>
              <a:rPr lang="en-US" b="1" dirty="0"/>
              <a:t>Observer</a:t>
            </a:r>
            <a:r>
              <a:rPr lang="en-US" dirty="0"/>
              <a:t>, </a:t>
            </a:r>
            <a:r>
              <a:rPr lang="en-US" b="1" dirty="0"/>
              <a:t>Factory</a:t>
            </a:r>
            <a:r>
              <a:rPr lang="en-US" dirty="0"/>
              <a:t>, </a:t>
            </a:r>
            <a:r>
              <a:rPr lang="en-US" b="1" dirty="0"/>
              <a:t>Adapter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Concerned with: </a:t>
            </a:r>
            <a:r>
              <a:rPr lang="en-US" i="1" dirty="0"/>
              <a:t>How do I structure this piece of code?</a:t>
            </a:r>
            <a:endParaRPr lang="en-US" dirty="0"/>
          </a:p>
          <a:p>
            <a:pPr lvl="1">
              <a:spcBef>
                <a:spcPts val="600"/>
              </a:spcBef>
            </a:pPr>
            <a:r>
              <a:rPr lang="en-US" dirty="0"/>
              <a:t>These act like </a:t>
            </a:r>
            <a:r>
              <a:rPr lang="en-US" b="1" dirty="0"/>
              <a:t>idioms</a:t>
            </a:r>
            <a:r>
              <a:rPr lang="en-US" dirty="0"/>
              <a:t> within the architecture.</a:t>
            </a:r>
          </a:p>
        </p:txBody>
      </p:sp>
    </p:spTree>
    <p:extLst>
      <p:ext uri="{BB962C8B-B14F-4D97-AF65-F5344CB8AC3E}">
        <p14:creationId xmlns:p14="http://schemas.microsoft.com/office/powerpoint/2010/main" val="3468593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Model View Controller Definition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347429"/>
            <a:ext cx="8520600" cy="335104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buNone/>
            </a:pPr>
            <a:r>
              <a:rPr lang="en-US" sz="1600" b="1" dirty="0"/>
              <a:t>Model</a:t>
            </a:r>
          </a:p>
          <a:p>
            <a:r>
              <a:rPr lang="en-US" sz="1600" dirty="0"/>
              <a:t>The application’s </a:t>
            </a:r>
            <a:r>
              <a:rPr lang="en-US" sz="1600" b="1" dirty="0"/>
              <a:t>data and rules</a:t>
            </a:r>
            <a:r>
              <a:rPr lang="en-US" sz="1600" dirty="0"/>
              <a:t>.</a:t>
            </a:r>
            <a:br>
              <a:rPr lang="en-US" sz="1600" dirty="0"/>
            </a:br>
            <a:r>
              <a:rPr lang="en-US" sz="1600" dirty="0"/>
              <a:t>Represents the state of the system (objects, records, domain constraints).</a:t>
            </a:r>
            <a:br>
              <a:rPr lang="en-US" sz="1600" dirty="0"/>
            </a:br>
            <a:r>
              <a:rPr lang="en-US" sz="1600" dirty="0"/>
              <a:t>Independent of UI: the Model should be usable without any knowledge of how it’s displayed.</a:t>
            </a:r>
          </a:p>
          <a:p>
            <a:pPr marL="114300" indent="0">
              <a:buNone/>
            </a:pPr>
            <a:endParaRPr lang="en-US" sz="1600" b="1" dirty="0"/>
          </a:p>
          <a:p>
            <a:pPr marL="114300" indent="0">
              <a:buNone/>
            </a:pPr>
            <a:r>
              <a:rPr lang="en-US" sz="1600" b="1" dirty="0"/>
              <a:t>View</a:t>
            </a:r>
          </a:p>
          <a:p>
            <a:r>
              <a:rPr lang="en-US" sz="1600" dirty="0"/>
              <a:t>Everything the user </a:t>
            </a:r>
            <a:r>
              <a:rPr lang="en-US" sz="1600" b="1" dirty="0"/>
              <a:t>sees and interacts with</a:t>
            </a:r>
            <a:r>
              <a:rPr lang="en-US" sz="1600" dirty="0"/>
              <a:t>.</a:t>
            </a:r>
            <a:br>
              <a:rPr lang="en-US" sz="1600" dirty="0"/>
            </a:br>
            <a:r>
              <a:rPr lang="en-US" sz="1600" dirty="0"/>
              <a:t>Renders Model data into a UI (HTML, JSON, templates, components).</a:t>
            </a:r>
            <a:br>
              <a:rPr lang="en-US" sz="1600" dirty="0"/>
            </a:br>
            <a:r>
              <a:rPr lang="en-US" sz="1600" dirty="0"/>
              <a:t>Should not contain business logic, only presentation logic.</a:t>
            </a:r>
          </a:p>
          <a:p>
            <a:endParaRPr lang="en-US" sz="1600" b="1" dirty="0"/>
          </a:p>
          <a:p>
            <a:pPr marL="114300" indent="0">
              <a:buNone/>
            </a:pPr>
            <a:r>
              <a:rPr lang="en-US" sz="1600" b="1" dirty="0"/>
              <a:t>Controller</a:t>
            </a:r>
          </a:p>
          <a:p>
            <a:r>
              <a:rPr lang="en-US" sz="1600" dirty="0"/>
              <a:t>The </a:t>
            </a:r>
            <a:r>
              <a:rPr lang="en-US" sz="1600" b="1" dirty="0"/>
              <a:t>glue </a:t>
            </a:r>
            <a:r>
              <a:rPr lang="en-US" sz="1600" dirty="0"/>
              <a:t>between user actions and application behavior.</a:t>
            </a:r>
            <a:br>
              <a:rPr lang="en-US" sz="1600" dirty="0"/>
            </a:br>
            <a:r>
              <a:rPr lang="en-US" sz="1600" dirty="0"/>
              <a:t>Receives input (clicks, HTTP requests, forms), updates the Model, and selects a View.</a:t>
            </a:r>
            <a:br>
              <a:rPr lang="en-US" sz="1600" dirty="0"/>
            </a:br>
            <a:r>
              <a:rPr lang="en-US" sz="1600" dirty="0"/>
              <a:t>Defines </a:t>
            </a:r>
            <a:r>
              <a:rPr lang="en-US" sz="1600" i="1" dirty="0"/>
              <a:t>what should happen</a:t>
            </a:r>
            <a:r>
              <a:rPr lang="en-US" sz="1600" dirty="0"/>
              <a:t> when the user tries to do something.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55351-EE69-41AD-95BD-D2FC91F59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E9E196-BAA5-47B4-857C-E7EA21CBE9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052" y="1330485"/>
            <a:ext cx="5426937" cy="336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67072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769</TotalTime>
  <Words>1573</Words>
  <Application>Microsoft Office PowerPoint</Application>
  <PresentationFormat>On-screen Show (16:9)</PresentationFormat>
  <Paragraphs>160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 Light</vt:lpstr>
      <vt:lpstr>Calibri</vt:lpstr>
      <vt:lpstr>Arial</vt:lpstr>
      <vt:lpstr>Retrospect</vt:lpstr>
      <vt:lpstr> Full Stack Development  and Model View Controller</vt:lpstr>
      <vt:lpstr>Full Stack Development</vt:lpstr>
      <vt:lpstr>Stack Examples</vt:lpstr>
      <vt:lpstr>So what does stack mean?</vt:lpstr>
      <vt:lpstr>Let’s go through a couple</vt:lpstr>
      <vt:lpstr>Software Architecture</vt:lpstr>
      <vt:lpstr>Architecture vs. Programming Patterns</vt:lpstr>
      <vt:lpstr>Model View Controller Definition</vt:lpstr>
      <vt:lpstr>Diagram</vt:lpstr>
      <vt:lpstr>Advantages to MVC</vt:lpstr>
      <vt:lpstr>Disadvantages to MVC</vt:lpstr>
      <vt:lpstr>Model View View-Model (MVVM)</vt:lpstr>
      <vt:lpstr>Something to think about</vt:lpstr>
      <vt:lpstr>So what are we using?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React.js</dc:title>
  <dc:creator>cnewman</dc:creator>
  <cp:lastModifiedBy>Christian Newman</cp:lastModifiedBy>
  <cp:revision>48</cp:revision>
  <dcterms:modified xsi:type="dcterms:W3CDTF">2025-11-18T20:22:37Z</dcterms:modified>
</cp:coreProperties>
</file>